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autoCompressPictures="0">
  <p:sldMasterIdLst>
    <p:sldMasterId id="2147483648" r:id="rId1"/>
  </p:sldMasterIdLst>
  <p:notesMasterIdLst>
    <p:notesMasterId r:id="rId207"/>
  </p:notesMasterIdLst>
  <p:sldIdLst>
    <p:sldId id="256" r:id="rId2"/>
    <p:sldId id="257" r:id="rId3"/>
    <p:sldId id="259" r:id="rId4"/>
    <p:sldId id="552" r:id="rId5"/>
    <p:sldId id="260" r:id="rId6"/>
    <p:sldId id="264" r:id="rId7"/>
    <p:sldId id="265" r:id="rId8"/>
    <p:sldId id="538" r:id="rId9"/>
    <p:sldId id="553" r:id="rId10"/>
    <p:sldId id="540" r:id="rId11"/>
    <p:sldId id="539" r:id="rId12"/>
    <p:sldId id="541" r:id="rId13"/>
    <p:sldId id="543" r:id="rId14"/>
    <p:sldId id="547" r:id="rId15"/>
    <p:sldId id="544" r:id="rId16"/>
    <p:sldId id="548" r:id="rId17"/>
    <p:sldId id="545" r:id="rId18"/>
    <p:sldId id="546" r:id="rId19"/>
    <p:sldId id="550" r:id="rId20"/>
    <p:sldId id="549" r:id="rId21"/>
    <p:sldId id="554" r:id="rId22"/>
    <p:sldId id="266" r:id="rId23"/>
    <p:sldId id="551" r:id="rId24"/>
    <p:sldId id="560" r:id="rId25"/>
    <p:sldId id="559" r:id="rId26"/>
    <p:sldId id="481" r:id="rId27"/>
    <p:sldId id="561" r:id="rId28"/>
    <p:sldId id="565" r:id="rId29"/>
    <p:sldId id="564" r:id="rId30"/>
    <p:sldId id="567" r:id="rId31"/>
    <p:sldId id="568" r:id="rId32"/>
    <p:sldId id="569" r:id="rId33"/>
    <p:sldId id="570" r:id="rId34"/>
    <p:sldId id="574" r:id="rId35"/>
    <p:sldId id="562" r:id="rId36"/>
    <p:sldId id="572" r:id="rId37"/>
    <p:sldId id="573" r:id="rId38"/>
    <p:sldId id="575" r:id="rId39"/>
    <p:sldId id="650" r:id="rId40"/>
    <p:sldId id="651" r:id="rId41"/>
    <p:sldId id="652" r:id="rId42"/>
    <p:sldId id="271" r:id="rId43"/>
    <p:sldId id="653" r:id="rId44"/>
    <p:sldId id="555" r:id="rId45"/>
    <p:sldId id="654" r:id="rId46"/>
    <p:sldId id="656" r:id="rId47"/>
    <p:sldId id="655" r:id="rId48"/>
    <p:sldId id="657" r:id="rId49"/>
    <p:sldId id="658" r:id="rId50"/>
    <p:sldId id="659" r:id="rId51"/>
    <p:sldId id="660" r:id="rId52"/>
    <p:sldId id="661" r:id="rId53"/>
    <p:sldId id="663" r:id="rId54"/>
    <p:sldId id="665" r:id="rId55"/>
    <p:sldId id="666" r:id="rId56"/>
    <p:sldId id="664" r:id="rId57"/>
    <p:sldId id="667" r:id="rId58"/>
    <p:sldId id="668" r:id="rId59"/>
    <p:sldId id="669" r:id="rId60"/>
    <p:sldId id="670" r:id="rId61"/>
    <p:sldId id="672" r:id="rId62"/>
    <p:sldId id="673" r:id="rId63"/>
    <p:sldId id="675" r:id="rId64"/>
    <p:sldId id="674" r:id="rId65"/>
    <p:sldId id="677" r:id="rId66"/>
    <p:sldId id="678" r:id="rId67"/>
    <p:sldId id="671" r:id="rId68"/>
    <p:sldId id="680" r:id="rId69"/>
    <p:sldId id="679" r:id="rId70"/>
    <p:sldId id="712" r:id="rId71"/>
    <p:sldId id="711" r:id="rId72"/>
    <p:sldId id="713" r:id="rId73"/>
    <p:sldId id="714" r:id="rId74"/>
    <p:sldId id="715" r:id="rId75"/>
    <p:sldId id="716" r:id="rId76"/>
    <p:sldId id="717" r:id="rId77"/>
    <p:sldId id="718" r:id="rId78"/>
    <p:sldId id="721" r:id="rId79"/>
    <p:sldId id="720" r:id="rId80"/>
    <p:sldId id="726" r:id="rId81"/>
    <p:sldId id="727" r:id="rId82"/>
    <p:sldId id="725" r:id="rId83"/>
    <p:sldId id="839" r:id="rId84"/>
    <p:sldId id="840" r:id="rId85"/>
    <p:sldId id="841" r:id="rId86"/>
    <p:sldId id="842" r:id="rId87"/>
    <p:sldId id="843" r:id="rId88"/>
    <p:sldId id="845" r:id="rId89"/>
    <p:sldId id="848" r:id="rId90"/>
    <p:sldId id="846" r:id="rId91"/>
    <p:sldId id="681" r:id="rId92"/>
    <p:sldId id="682" r:id="rId93"/>
    <p:sldId id="683" r:id="rId94"/>
    <p:sldId id="685" r:id="rId95"/>
    <p:sldId id="684" r:id="rId96"/>
    <p:sldId id="676" r:id="rId97"/>
    <p:sldId id="686" r:id="rId98"/>
    <p:sldId id="694" r:id="rId99"/>
    <p:sldId id="695" r:id="rId100"/>
    <p:sldId id="693" r:id="rId101"/>
    <p:sldId id="696" r:id="rId102"/>
    <p:sldId id="697" r:id="rId103"/>
    <p:sldId id="692" r:id="rId104"/>
    <p:sldId id="698" r:id="rId105"/>
    <p:sldId id="700" r:id="rId106"/>
    <p:sldId id="688" r:id="rId107"/>
    <p:sldId id="701" r:id="rId108"/>
    <p:sldId id="702" r:id="rId109"/>
    <p:sldId id="704" r:id="rId110"/>
    <p:sldId id="703" r:id="rId111"/>
    <p:sldId id="705" r:id="rId112"/>
    <p:sldId id="706" r:id="rId113"/>
    <p:sldId id="707" r:id="rId114"/>
    <p:sldId id="709" r:id="rId115"/>
    <p:sldId id="710" r:id="rId116"/>
    <p:sldId id="269" r:id="rId117"/>
    <p:sldId id="729" r:id="rId118"/>
    <p:sldId id="728" r:id="rId119"/>
    <p:sldId id="730" r:id="rId120"/>
    <p:sldId id="731" r:id="rId121"/>
    <p:sldId id="732" r:id="rId122"/>
    <p:sldId id="733" r:id="rId123"/>
    <p:sldId id="734" r:id="rId124"/>
    <p:sldId id="736" r:id="rId125"/>
    <p:sldId id="792" r:id="rId126"/>
    <p:sldId id="764" r:id="rId127"/>
    <p:sldId id="766" r:id="rId128"/>
    <p:sldId id="767" r:id="rId129"/>
    <p:sldId id="768" r:id="rId130"/>
    <p:sldId id="765" r:id="rId131"/>
    <p:sldId id="770" r:id="rId132"/>
    <p:sldId id="771" r:id="rId133"/>
    <p:sldId id="772" r:id="rId134"/>
    <p:sldId id="769" r:id="rId135"/>
    <p:sldId id="773" r:id="rId136"/>
    <p:sldId id="775" r:id="rId137"/>
    <p:sldId id="774" r:id="rId138"/>
    <p:sldId id="776" r:id="rId139"/>
    <p:sldId id="737" r:id="rId140"/>
    <p:sldId id="752" r:id="rId141"/>
    <p:sldId id="738" r:id="rId142"/>
    <p:sldId id="739" r:id="rId143"/>
    <p:sldId id="740" r:id="rId144"/>
    <p:sldId id="753" r:id="rId145"/>
    <p:sldId id="755" r:id="rId146"/>
    <p:sldId id="756" r:id="rId147"/>
    <p:sldId id="754" r:id="rId148"/>
    <p:sldId id="741" r:id="rId149"/>
    <p:sldId id="742" r:id="rId150"/>
    <p:sldId id="757" r:id="rId151"/>
    <p:sldId id="759" r:id="rId152"/>
    <p:sldId id="760" r:id="rId153"/>
    <p:sldId id="743" r:id="rId154"/>
    <p:sldId id="758" r:id="rId155"/>
    <p:sldId id="762" r:id="rId156"/>
    <p:sldId id="746" r:id="rId157"/>
    <p:sldId id="763" r:id="rId158"/>
    <p:sldId id="557" r:id="rId159"/>
    <p:sldId id="779" r:id="rId160"/>
    <p:sldId id="784" r:id="rId161"/>
    <p:sldId id="783" r:id="rId162"/>
    <p:sldId id="785" r:id="rId163"/>
    <p:sldId id="786" r:id="rId164"/>
    <p:sldId id="777" r:id="rId165"/>
    <p:sldId id="796" r:id="rId166"/>
    <p:sldId id="789" r:id="rId167"/>
    <p:sldId id="790" r:id="rId168"/>
    <p:sldId id="807" r:id="rId169"/>
    <p:sldId id="808" r:id="rId170"/>
    <p:sldId id="809" r:id="rId171"/>
    <p:sldId id="268" r:id="rId172"/>
    <p:sldId id="804" r:id="rId173"/>
    <p:sldId id="797" r:id="rId174"/>
    <p:sldId id="799" r:id="rId175"/>
    <p:sldId id="800" r:id="rId176"/>
    <p:sldId id="802" r:id="rId177"/>
    <p:sldId id="801" r:id="rId178"/>
    <p:sldId id="798" r:id="rId179"/>
    <p:sldId id="805" r:id="rId180"/>
    <p:sldId id="806" r:id="rId181"/>
    <p:sldId id="810" r:id="rId182"/>
    <p:sldId id="270" r:id="rId183"/>
    <p:sldId id="819" r:id="rId184"/>
    <p:sldId id="822" r:id="rId185"/>
    <p:sldId id="824" r:id="rId186"/>
    <p:sldId id="825" r:id="rId187"/>
    <p:sldId id="826" r:id="rId188"/>
    <p:sldId id="814" r:id="rId189"/>
    <p:sldId id="827" r:id="rId190"/>
    <p:sldId id="821" r:id="rId191"/>
    <p:sldId id="828" r:id="rId192"/>
    <p:sldId id="820" r:id="rId193"/>
    <p:sldId id="829" r:id="rId194"/>
    <p:sldId id="831" r:id="rId195"/>
    <p:sldId id="832" r:id="rId196"/>
    <p:sldId id="833" r:id="rId197"/>
    <p:sldId id="830" r:id="rId198"/>
    <p:sldId id="816" r:id="rId199"/>
    <p:sldId id="817" r:id="rId200"/>
    <p:sldId id="835" r:id="rId201"/>
    <p:sldId id="749" r:id="rId202"/>
    <p:sldId id="748" r:id="rId203"/>
    <p:sldId id="834" r:id="rId204"/>
    <p:sldId id="708" r:id="rId205"/>
    <p:sldId id="373" r:id="rId20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1623"/>
    <a:srgbClr val="CA9CDF"/>
    <a:srgbClr val="DE708A"/>
    <a:srgbClr val="3366FF"/>
    <a:srgbClr val="F97931"/>
    <a:srgbClr val="DE3673"/>
    <a:srgbClr val="B522FF"/>
    <a:srgbClr val="B36A99"/>
    <a:srgbClr val="003194"/>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063"/>
    <p:restoredTop sz="96012"/>
  </p:normalViewPr>
  <p:slideViewPr>
    <p:cSldViewPr snapToGrid="0">
      <p:cViewPr varScale="1">
        <p:scale>
          <a:sx n="106" d="100"/>
          <a:sy n="106" d="100"/>
        </p:scale>
        <p:origin x="192"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notesMaster" Target="notesMasters/notes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viewProps" Target="view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42664-8ED4-4B0A-BFB8-32873C5ED7A2}"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es-MX"/>
        </a:p>
      </dgm:t>
    </dgm:pt>
    <dgm:pt modelId="{CEBBD913-6A80-4E75-9995-19D9906305E9}">
      <dgm:prSet custT="1"/>
      <dgm:spPr>
        <a:solidFill>
          <a:schemeClr val="accent2">
            <a:lumMod val="75000"/>
          </a:schemeClr>
        </a:solidFill>
      </dgm:spPr>
      <dgm:t>
        <a:bodyPr/>
        <a:lstStyle/>
        <a:p>
          <a:pPr algn="ctr" rtl="0"/>
          <a:r>
            <a:rPr lang="es-ES" sz="1800" dirty="0">
              <a:latin typeface="Arial" panose="020B0604020202020204" pitchFamily="34" charset="0"/>
              <a:cs typeface="Arial" panose="020B0604020202020204" pitchFamily="34" charset="0"/>
            </a:rPr>
            <a:t>La expedición de Políticas, Bases y </a:t>
          </a:r>
          <a:r>
            <a:rPr lang="es-ES" sz="1800" dirty="0" err="1">
              <a:latin typeface="Arial" panose="020B0604020202020204" pitchFamily="34" charset="0"/>
              <a:cs typeface="Arial" panose="020B0604020202020204" pitchFamily="34" charset="0"/>
            </a:rPr>
            <a:t>Lineamien</a:t>
          </a:r>
          <a:r>
            <a:rPr lang="es-ES" sz="1800" dirty="0">
              <a:latin typeface="Arial" panose="020B0604020202020204" pitchFamily="34" charset="0"/>
              <a:cs typeface="Arial" panose="020B0604020202020204" pitchFamily="34" charset="0"/>
            </a:rPr>
            <a:t>-tos.</a:t>
          </a:r>
          <a:endParaRPr lang="es-MX" sz="1800" dirty="0">
            <a:latin typeface="Arial" panose="020B0604020202020204" pitchFamily="34" charset="0"/>
            <a:cs typeface="Arial" panose="020B0604020202020204" pitchFamily="34" charset="0"/>
          </a:endParaRPr>
        </a:p>
      </dgm:t>
    </dgm:pt>
    <dgm:pt modelId="{A9E77209-625E-41BC-9F36-1C231DA1EBA3}" type="parTrans" cxnId="{C7CD0B24-DBD2-4FEE-99D0-97C2A07D616C}">
      <dgm:prSet/>
      <dgm:spPr/>
      <dgm:t>
        <a:bodyPr/>
        <a:lstStyle/>
        <a:p>
          <a:pPr algn="just"/>
          <a:endParaRPr lang="es-MX" sz="1050"/>
        </a:p>
      </dgm:t>
    </dgm:pt>
    <dgm:pt modelId="{124205B1-C3AE-480F-8D62-D2EBF667B4AB}" type="sibTrans" cxnId="{C7CD0B24-DBD2-4FEE-99D0-97C2A07D616C}">
      <dgm:prSet/>
      <dgm:spPr/>
      <dgm:t>
        <a:bodyPr/>
        <a:lstStyle/>
        <a:p>
          <a:pPr algn="just"/>
          <a:endParaRPr lang="es-MX" sz="1050"/>
        </a:p>
      </dgm:t>
    </dgm:pt>
    <dgm:pt modelId="{D83AC89D-E541-4F45-90CC-8522E6D5BFD9}">
      <dgm:prSet custT="1"/>
      <dgm:spPr/>
      <dgm:t>
        <a:bodyPr/>
        <a:lstStyle/>
        <a:p>
          <a:pPr algn="ctr" rtl="0"/>
          <a:r>
            <a:rPr lang="es-ES" sz="1800" dirty="0">
              <a:latin typeface="Arial" panose="020B0604020202020204" pitchFamily="34" charset="0"/>
              <a:cs typeface="Arial" panose="020B0604020202020204" pitchFamily="34" charset="0"/>
            </a:rPr>
            <a:t>La aplicación del criterio de evaluación de puntos o porcentajes.</a:t>
          </a:r>
          <a:endParaRPr lang="es-MX" sz="1800" dirty="0">
            <a:latin typeface="Arial" panose="020B0604020202020204" pitchFamily="34" charset="0"/>
            <a:cs typeface="Arial" panose="020B0604020202020204" pitchFamily="34" charset="0"/>
          </a:endParaRPr>
        </a:p>
      </dgm:t>
    </dgm:pt>
    <dgm:pt modelId="{42546CB7-BCBE-4A53-999A-EEFA01143F7A}" type="parTrans" cxnId="{2D30A2EA-BC5F-458B-85A7-DBC41D254A32}">
      <dgm:prSet/>
      <dgm:spPr/>
      <dgm:t>
        <a:bodyPr/>
        <a:lstStyle/>
        <a:p>
          <a:pPr algn="just"/>
          <a:endParaRPr lang="es-MX" sz="1050"/>
        </a:p>
      </dgm:t>
    </dgm:pt>
    <dgm:pt modelId="{D7049735-5BB8-4519-B877-353FAE8C8BDD}" type="sibTrans" cxnId="{2D30A2EA-BC5F-458B-85A7-DBC41D254A32}">
      <dgm:prSet/>
      <dgm:spPr/>
      <dgm:t>
        <a:bodyPr/>
        <a:lstStyle/>
        <a:p>
          <a:pPr algn="just"/>
          <a:endParaRPr lang="es-MX" sz="1050"/>
        </a:p>
      </dgm:t>
    </dgm:pt>
    <dgm:pt modelId="{DF7366AF-C9AB-46BB-97A7-7BAA5AA0B542}">
      <dgm:prSet custT="1"/>
      <dgm:spPr>
        <a:solidFill>
          <a:schemeClr val="accent3">
            <a:lumMod val="60000"/>
            <a:lumOff val="40000"/>
          </a:schemeClr>
        </a:solidFill>
      </dgm:spPr>
      <dgm:t>
        <a:bodyPr/>
        <a:lstStyle/>
        <a:p>
          <a:pPr algn="ctr" rtl="0"/>
          <a:r>
            <a:rPr lang="es-ES" sz="1600" dirty="0">
              <a:latin typeface="Arial" panose="020B0604020202020204" pitchFamily="34" charset="0"/>
              <a:cs typeface="Arial" panose="020B0604020202020204" pitchFamily="34" charset="0"/>
            </a:rPr>
            <a:t>Determinar montos menores de las garantías de cumplimiento que </a:t>
          </a:r>
        </a:p>
        <a:p>
          <a:pPr algn="ctr" rtl="0"/>
          <a:r>
            <a:rPr lang="es-ES" sz="1600" dirty="0">
              <a:latin typeface="Arial" panose="020B0604020202020204" pitchFamily="34" charset="0"/>
              <a:cs typeface="Arial" panose="020B0604020202020204" pitchFamily="34" charset="0"/>
            </a:rPr>
            <a:t>deben constituir los proveedores y contratistas.</a:t>
          </a:r>
          <a:endParaRPr lang="es-MX" sz="1600" dirty="0">
            <a:latin typeface="Arial" panose="020B0604020202020204" pitchFamily="34" charset="0"/>
            <a:cs typeface="Arial" panose="020B0604020202020204" pitchFamily="34" charset="0"/>
          </a:endParaRPr>
        </a:p>
      </dgm:t>
    </dgm:pt>
    <dgm:pt modelId="{BABA500A-265A-4D34-B6D5-1F24A90E8151}" type="parTrans" cxnId="{2C549460-2FC7-4F01-B7A8-C2EAEA6AD5A3}">
      <dgm:prSet/>
      <dgm:spPr/>
      <dgm:t>
        <a:bodyPr/>
        <a:lstStyle/>
        <a:p>
          <a:pPr algn="just"/>
          <a:endParaRPr lang="es-MX" sz="1050"/>
        </a:p>
      </dgm:t>
    </dgm:pt>
    <dgm:pt modelId="{86297BD5-9B7D-4050-9013-F7EB04A68BCC}" type="sibTrans" cxnId="{2C549460-2FC7-4F01-B7A8-C2EAEA6AD5A3}">
      <dgm:prSet/>
      <dgm:spPr/>
      <dgm:t>
        <a:bodyPr/>
        <a:lstStyle/>
        <a:p>
          <a:pPr algn="just"/>
          <a:endParaRPr lang="es-MX" sz="1050"/>
        </a:p>
      </dgm:t>
    </dgm:pt>
    <dgm:pt modelId="{B0E91BAF-DB21-4C7D-8303-01166304D177}">
      <dgm:prSet custT="1"/>
      <dgm:spPr>
        <a:solidFill>
          <a:srgbClr val="B36A99"/>
        </a:solidFill>
      </dgm:spPr>
      <dgm:t>
        <a:bodyPr/>
        <a:lstStyle/>
        <a:p>
          <a:pPr algn="ctr" rtl="0"/>
          <a:r>
            <a:rPr lang="es-ES" altLang="es-MX" sz="1600" dirty="0">
              <a:latin typeface="Arial" panose="020B0604020202020204" pitchFamily="34" charset="0"/>
              <a:cs typeface="Arial" panose="020B0604020202020204" pitchFamily="34" charset="0"/>
            </a:rPr>
            <a:t>La utilización de la modalidad de ofertas subsecuentes de descuento en las licitaciones públicas electrónicas</a:t>
          </a:r>
          <a:r>
            <a:rPr lang="es-ES" altLang="es-MX" sz="1200" dirty="0"/>
            <a:t>.</a:t>
          </a:r>
          <a:endParaRPr lang="es-MX" sz="1200" dirty="0"/>
        </a:p>
      </dgm:t>
    </dgm:pt>
    <dgm:pt modelId="{B3FEBFA3-85FC-49EB-B8D2-A5F96F0730BA}" type="parTrans" cxnId="{55CB1A7B-9387-4FE1-9FB5-E6B269DA6014}">
      <dgm:prSet/>
      <dgm:spPr/>
      <dgm:t>
        <a:bodyPr/>
        <a:lstStyle/>
        <a:p>
          <a:pPr algn="just"/>
          <a:endParaRPr lang="es-MX" sz="1050"/>
        </a:p>
      </dgm:t>
    </dgm:pt>
    <dgm:pt modelId="{4F99D94A-075E-441E-94DB-4635F19ADB0E}" type="sibTrans" cxnId="{55CB1A7B-9387-4FE1-9FB5-E6B269DA6014}">
      <dgm:prSet/>
      <dgm:spPr/>
      <dgm:t>
        <a:bodyPr/>
        <a:lstStyle/>
        <a:p>
          <a:pPr algn="just"/>
          <a:endParaRPr lang="es-MX" sz="1050"/>
        </a:p>
      </dgm:t>
    </dgm:pt>
    <dgm:pt modelId="{8ADBB0A5-704E-4B10-ADB0-661311BED788}">
      <dgm:prSet custT="1"/>
      <dgm:spPr>
        <a:solidFill>
          <a:schemeClr val="accent2">
            <a:lumMod val="60000"/>
            <a:lumOff val="40000"/>
          </a:schemeClr>
        </a:solidFill>
      </dgm:spPr>
      <dgm:t>
        <a:bodyPr/>
        <a:lstStyle/>
        <a:p>
          <a:pPr algn="ctr" rtl="0"/>
          <a:r>
            <a:rPr lang="es-ES" altLang="es-MX" sz="1800" dirty="0">
              <a:latin typeface="Arial" panose="020B0604020202020204" pitchFamily="34" charset="0"/>
              <a:cs typeface="Arial" panose="020B0604020202020204" pitchFamily="34" charset="0"/>
            </a:rPr>
            <a:t>Promover la agilización de pagos a proveedores.</a:t>
          </a:r>
          <a:endParaRPr lang="es-MX" sz="1800" dirty="0">
            <a:latin typeface="Arial" panose="020B0604020202020204" pitchFamily="34" charset="0"/>
            <a:cs typeface="Arial" panose="020B0604020202020204" pitchFamily="34" charset="0"/>
          </a:endParaRPr>
        </a:p>
      </dgm:t>
    </dgm:pt>
    <dgm:pt modelId="{8F3B2433-B489-4BAD-894C-4CB8FC2B0CB1}" type="parTrans" cxnId="{4FDF8E6E-E407-4CE3-8E37-AA54E1C1CB21}">
      <dgm:prSet/>
      <dgm:spPr/>
      <dgm:t>
        <a:bodyPr/>
        <a:lstStyle/>
        <a:p>
          <a:pPr algn="just"/>
          <a:endParaRPr lang="es-MX" sz="1050"/>
        </a:p>
      </dgm:t>
    </dgm:pt>
    <dgm:pt modelId="{16CF1F65-2221-4BA2-BEC1-76E2F1F6E49E}" type="sibTrans" cxnId="{4FDF8E6E-E407-4CE3-8E37-AA54E1C1CB21}">
      <dgm:prSet/>
      <dgm:spPr/>
      <dgm:t>
        <a:bodyPr/>
        <a:lstStyle/>
        <a:p>
          <a:pPr algn="just"/>
          <a:endParaRPr lang="es-MX" sz="1050"/>
        </a:p>
      </dgm:t>
    </dgm:pt>
    <dgm:pt modelId="{185AA0AC-97FA-8E47-9C59-82BFCAB6BA19}">
      <dgm:prSet custT="1"/>
      <dgm:spPr/>
      <dgm:t>
        <a:bodyPr/>
        <a:lstStyle/>
        <a:p>
          <a:pPr rtl="0"/>
          <a:r>
            <a:rPr lang="es-ES" altLang="es-MX" sz="1600" kern="1200" dirty="0">
              <a:solidFill>
                <a:srgbClr val="FFFFFF"/>
              </a:solidFill>
              <a:latin typeface="Arial" panose="020B0604020202020204" pitchFamily="34" charset="0"/>
              <a:ea typeface="+mn-ea"/>
              <a:cs typeface="Arial" panose="020B0604020202020204" pitchFamily="34" charset="0"/>
            </a:rPr>
            <a:t>La determinación de precios de servicios relacionados con proyectos de infraestructura.</a:t>
          </a:r>
          <a:endParaRPr lang="es-MX" sz="1600" kern="1200" dirty="0">
            <a:solidFill>
              <a:srgbClr val="FFFFFF"/>
            </a:solidFill>
            <a:latin typeface="Arial" panose="020B0604020202020204" pitchFamily="34" charset="0"/>
            <a:ea typeface="+mn-ea"/>
            <a:cs typeface="Arial" panose="020B0604020202020204" pitchFamily="34" charset="0"/>
          </a:endParaRPr>
        </a:p>
      </dgm:t>
    </dgm:pt>
    <dgm:pt modelId="{21746445-BDA0-EA4C-98A0-6BF8318E79E9}" type="parTrans" cxnId="{3596A1F7-C94B-214C-B437-AB5C20ABD0FC}">
      <dgm:prSet/>
      <dgm:spPr/>
      <dgm:t>
        <a:bodyPr/>
        <a:lstStyle/>
        <a:p>
          <a:endParaRPr lang="es-MX"/>
        </a:p>
      </dgm:t>
    </dgm:pt>
    <dgm:pt modelId="{89273474-78C8-D947-829B-0450047AD603}" type="sibTrans" cxnId="{3596A1F7-C94B-214C-B437-AB5C20ABD0FC}">
      <dgm:prSet/>
      <dgm:spPr/>
      <dgm:t>
        <a:bodyPr/>
        <a:lstStyle/>
        <a:p>
          <a:endParaRPr lang="es-MX"/>
        </a:p>
      </dgm:t>
    </dgm:pt>
    <dgm:pt modelId="{4395C855-2097-445D-86C9-6A4FEB718C35}" type="pres">
      <dgm:prSet presAssocID="{25A42664-8ED4-4B0A-BFB8-32873C5ED7A2}" presName="diagram" presStyleCnt="0">
        <dgm:presLayoutVars>
          <dgm:dir/>
          <dgm:resizeHandles val="exact"/>
        </dgm:presLayoutVars>
      </dgm:prSet>
      <dgm:spPr/>
    </dgm:pt>
    <dgm:pt modelId="{BD7842C2-9FB0-4EB9-AFF8-BA458F4000DA}" type="pres">
      <dgm:prSet presAssocID="{CEBBD913-6A80-4E75-9995-19D9906305E9}" presName="node" presStyleLbl="node1" presStyleIdx="0" presStyleCnt="6" custScaleY="286841">
        <dgm:presLayoutVars>
          <dgm:bulletEnabled val="1"/>
        </dgm:presLayoutVars>
      </dgm:prSet>
      <dgm:spPr/>
    </dgm:pt>
    <dgm:pt modelId="{759A160C-4E3D-4643-86E1-874B220E96CE}" type="pres">
      <dgm:prSet presAssocID="{124205B1-C3AE-480F-8D62-D2EBF667B4AB}" presName="sibTrans" presStyleCnt="0"/>
      <dgm:spPr/>
    </dgm:pt>
    <dgm:pt modelId="{ECA4106B-C716-427C-88CA-D57387815562}" type="pres">
      <dgm:prSet presAssocID="{D83AC89D-E541-4F45-90CC-8522E6D5BFD9}" presName="node" presStyleLbl="node1" presStyleIdx="1" presStyleCnt="6" custScaleY="286840">
        <dgm:presLayoutVars>
          <dgm:bulletEnabled val="1"/>
        </dgm:presLayoutVars>
      </dgm:prSet>
      <dgm:spPr/>
    </dgm:pt>
    <dgm:pt modelId="{282FB287-976C-4192-BF07-6B0AAEB25D85}" type="pres">
      <dgm:prSet presAssocID="{D7049735-5BB8-4519-B877-353FAE8C8BDD}" presName="sibTrans" presStyleCnt="0"/>
      <dgm:spPr/>
    </dgm:pt>
    <dgm:pt modelId="{D1DAEA60-07CB-4C5C-BA17-A1DBD0FA0F18}" type="pres">
      <dgm:prSet presAssocID="{DF7366AF-C9AB-46BB-97A7-7BAA5AA0B542}" presName="node" presStyleLbl="node1" presStyleIdx="2" presStyleCnt="6" custScaleY="286840">
        <dgm:presLayoutVars>
          <dgm:bulletEnabled val="1"/>
        </dgm:presLayoutVars>
      </dgm:prSet>
      <dgm:spPr/>
    </dgm:pt>
    <dgm:pt modelId="{1038EFD3-A94A-43C6-92D5-DCA91D552E46}" type="pres">
      <dgm:prSet presAssocID="{86297BD5-9B7D-4050-9013-F7EB04A68BCC}" presName="sibTrans" presStyleCnt="0"/>
      <dgm:spPr/>
    </dgm:pt>
    <dgm:pt modelId="{C380198C-3EE9-4B38-B7B0-0520EAD30B59}" type="pres">
      <dgm:prSet presAssocID="{B0E91BAF-DB21-4C7D-8303-01166304D177}" presName="node" presStyleLbl="node1" presStyleIdx="3" presStyleCnt="6" custScaleY="286841">
        <dgm:presLayoutVars>
          <dgm:bulletEnabled val="1"/>
        </dgm:presLayoutVars>
      </dgm:prSet>
      <dgm:spPr/>
    </dgm:pt>
    <dgm:pt modelId="{A4E8431B-5663-484F-8C89-34D558E57226}" type="pres">
      <dgm:prSet presAssocID="{4F99D94A-075E-441E-94DB-4635F19ADB0E}" presName="sibTrans" presStyleCnt="0"/>
      <dgm:spPr/>
    </dgm:pt>
    <dgm:pt modelId="{32CBF7B4-19CB-4DB8-AB49-D732D95D0EA1}" type="pres">
      <dgm:prSet presAssocID="{8ADBB0A5-704E-4B10-ADB0-661311BED788}" presName="node" presStyleLbl="node1" presStyleIdx="4" presStyleCnt="6" custScaleY="286840">
        <dgm:presLayoutVars>
          <dgm:bulletEnabled val="1"/>
        </dgm:presLayoutVars>
      </dgm:prSet>
      <dgm:spPr/>
    </dgm:pt>
    <dgm:pt modelId="{E44C3DBE-C442-B143-B0DA-91D0AB467EA3}" type="pres">
      <dgm:prSet presAssocID="{16CF1F65-2221-4BA2-BEC1-76E2F1F6E49E}" presName="sibTrans" presStyleCnt="0"/>
      <dgm:spPr/>
    </dgm:pt>
    <dgm:pt modelId="{EF288B4F-6DFF-4841-A2F5-31980DC247C7}" type="pres">
      <dgm:prSet presAssocID="{185AA0AC-97FA-8E47-9C59-82BFCAB6BA19}" presName="node" presStyleLbl="node1" presStyleIdx="5" presStyleCnt="6" custScaleY="286841">
        <dgm:presLayoutVars>
          <dgm:bulletEnabled val="1"/>
        </dgm:presLayoutVars>
      </dgm:prSet>
      <dgm:spPr/>
    </dgm:pt>
  </dgm:ptLst>
  <dgm:cxnLst>
    <dgm:cxn modelId="{05881917-0496-4EEF-981C-8711475BEE64}" type="presOf" srcId="{D83AC89D-E541-4F45-90CC-8522E6D5BFD9}" destId="{ECA4106B-C716-427C-88CA-D57387815562}" srcOrd="0" destOrd="0" presId="urn:microsoft.com/office/officeart/2005/8/layout/default"/>
    <dgm:cxn modelId="{C7CD0B24-DBD2-4FEE-99D0-97C2A07D616C}" srcId="{25A42664-8ED4-4B0A-BFB8-32873C5ED7A2}" destId="{CEBBD913-6A80-4E75-9995-19D9906305E9}" srcOrd="0" destOrd="0" parTransId="{A9E77209-625E-41BC-9F36-1C231DA1EBA3}" sibTransId="{124205B1-C3AE-480F-8D62-D2EBF667B4AB}"/>
    <dgm:cxn modelId="{10BA7038-09B0-40D8-81F1-4E3946307376}" type="presOf" srcId="{25A42664-8ED4-4B0A-BFB8-32873C5ED7A2}" destId="{4395C855-2097-445D-86C9-6A4FEB718C35}" srcOrd="0" destOrd="0" presId="urn:microsoft.com/office/officeart/2005/8/layout/default"/>
    <dgm:cxn modelId="{5759A15E-3A81-4204-895B-8E64633261E9}" type="presOf" srcId="{DF7366AF-C9AB-46BB-97A7-7BAA5AA0B542}" destId="{D1DAEA60-07CB-4C5C-BA17-A1DBD0FA0F18}" srcOrd="0" destOrd="0" presId="urn:microsoft.com/office/officeart/2005/8/layout/default"/>
    <dgm:cxn modelId="{2C549460-2FC7-4F01-B7A8-C2EAEA6AD5A3}" srcId="{25A42664-8ED4-4B0A-BFB8-32873C5ED7A2}" destId="{DF7366AF-C9AB-46BB-97A7-7BAA5AA0B542}" srcOrd="2" destOrd="0" parTransId="{BABA500A-265A-4D34-B6D5-1F24A90E8151}" sibTransId="{86297BD5-9B7D-4050-9013-F7EB04A68BCC}"/>
    <dgm:cxn modelId="{4FDF8E6E-E407-4CE3-8E37-AA54E1C1CB21}" srcId="{25A42664-8ED4-4B0A-BFB8-32873C5ED7A2}" destId="{8ADBB0A5-704E-4B10-ADB0-661311BED788}" srcOrd="4" destOrd="0" parTransId="{8F3B2433-B489-4BAD-894C-4CB8FC2B0CB1}" sibTransId="{16CF1F65-2221-4BA2-BEC1-76E2F1F6E49E}"/>
    <dgm:cxn modelId="{B5276973-60FD-4FA4-813A-AB47A3E7EA72}" type="presOf" srcId="{B0E91BAF-DB21-4C7D-8303-01166304D177}" destId="{C380198C-3EE9-4B38-B7B0-0520EAD30B59}" srcOrd="0" destOrd="0" presId="urn:microsoft.com/office/officeart/2005/8/layout/default"/>
    <dgm:cxn modelId="{55CB1A7B-9387-4FE1-9FB5-E6B269DA6014}" srcId="{25A42664-8ED4-4B0A-BFB8-32873C5ED7A2}" destId="{B0E91BAF-DB21-4C7D-8303-01166304D177}" srcOrd="3" destOrd="0" parTransId="{B3FEBFA3-85FC-49EB-B8D2-A5F96F0730BA}" sibTransId="{4F99D94A-075E-441E-94DB-4635F19ADB0E}"/>
    <dgm:cxn modelId="{629EF195-73FB-094F-A793-0B62A8D03BF7}" type="presOf" srcId="{185AA0AC-97FA-8E47-9C59-82BFCAB6BA19}" destId="{EF288B4F-6DFF-4841-A2F5-31980DC247C7}" srcOrd="0" destOrd="0" presId="urn:microsoft.com/office/officeart/2005/8/layout/default"/>
    <dgm:cxn modelId="{66178ED3-AC49-441E-862D-558F375E075E}" type="presOf" srcId="{CEBBD913-6A80-4E75-9995-19D9906305E9}" destId="{BD7842C2-9FB0-4EB9-AFF8-BA458F4000DA}" srcOrd="0" destOrd="0" presId="urn:microsoft.com/office/officeart/2005/8/layout/default"/>
    <dgm:cxn modelId="{546950E3-4EB2-4550-A5EA-EB4E47CA83CF}" type="presOf" srcId="{8ADBB0A5-704E-4B10-ADB0-661311BED788}" destId="{32CBF7B4-19CB-4DB8-AB49-D732D95D0EA1}" srcOrd="0" destOrd="0" presId="urn:microsoft.com/office/officeart/2005/8/layout/default"/>
    <dgm:cxn modelId="{2D30A2EA-BC5F-458B-85A7-DBC41D254A32}" srcId="{25A42664-8ED4-4B0A-BFB8-32873C5ED7A2}" destId="{D83AC89D-E541-4F45-90CC-8522E6D5BFD9}" srcOrd="1" destOrd="0" parTransId="{42546CB7-BCBE-4A53-999A-EEFA01143F7A}" sibTransId="{D7049735-5BB8-4519-B877-353FAE8C8BDD}"/>
    <dgm:cxn modelId="{3596A1F7-C94B-214C-B437-AB5C20ABD0FC}" srcId="{25A42664-8ED4-4B0A-BFB8-32873C5ED7A2}" destId="{185AA0AC-97FA-8E47-9C59-82BFCAB6BA19}" srcOrd="5" destOrd="0" parTransId="{21746445-BDA0-EA4C-98A0-6BF8318E79E9}" sibTransId="{89273474-78C8-D947-829B-0450047AD603}"/>
    <dgm:cxn modelId="{947BD833-8351-444F-AAB9-1C01998D2513}" type="presParOf" srcId="{4395C855-2097-445D-86C9-6A4FEB718C35}" destId="{BD7842C2-9FB0-4EB9-AFF8-BA458F4000DA}" srcOrd="0" destOrd="0" presId="urn:microsoft.com/office/officeart/2005/8/layout/default"/>
    <dgm:cxn modelId="{D549F89A-F206-4FA1-B2E8-3753A6708D93}" type="presParOf" srcId="{4395C855-2097-445D-86C9-6A4FEB718C35}" destId="{759A160C-4E3D-4643-86E1-874B220E96CE}" srcOrd="1" destOrd="0" presId="urn:microsoft.com/office/officeart/2005/8/layout/default"/>
    <dgm:cxn modelId="{76B954EE-34BC-4807-8BFE-6B85BD76D007}" type="presParOf" srcId="{4395C855-2097-445D-86C9-6A4FEB718C35}" destId="{ECA4106B-C716-427C-88CA-D57387815562}" srcOrd="2" destOrd="0" presId="urn:microsoft.com/office/officeart/2005/8/layout/default"/>
    <dgm:cxn modelId="{27FCAD8E-4131-4746-B3AE-A02ED5AD9687}" type="presParOf" srcId="{4395C855-2097-445D-86C9-6A4FEB718C35}" destId="{282FB287-976C-4192-BF07-6B0AAEB25D85}" srcOrd="3" destOrd="0" presId="urn:microsoft.com/office/officeart/2005/8/layout/default"/>
    <dgm:cxn modelId="{181CCDE4-5B9D-47E5-9013-6CDC600F1F93}" type="presParOf" srcId="{4395C855-2097-445D-86C9-6A4FEB718C35}" destId="{D1DAEA60-07CB-4C5C-BA17-A1DBD0FA0F18}" srcOrd="4" destOrd="0" presId="urn:microsoft.com/office/officeart/2005/8/layout/default"/>
    <dgm:cxn modelId="{C57B511B-250D-40F1-9C25-5BC0929AD057}" type="presParOf" srcId="{4395C855-2097-445D-86C9-6A4FEB718C35}" destId="{1038EFD3-A94A-43C6-92D5-DCA91D552E46}" srcOrd="5" destOrd="0" presId="urn:microsoft.com/office/officeart/2005/8/layout/default"/>
    <dgm:cxn modelId="{4912F815-9947-41CD-BDE9-F9CB84E5012F}" type="presParOf" srcId="{4395C855-2097-445D-86C9-6A4FEB718C35}" destId="{C380198C-3EE9-4B38-B7B0-0520EAD30B59}" srcOrd="6" destOrd="0" presId="urn:microsoft.com/office/officeart/2005/8/layout/default"/>
    <dgm:cxn modelId="{69377C02-2A71-4574-B4AE-1BBD21ADC681}" type="presParOf" srcId="{4395C855-2097-445D-86C9-6A4FEB718C35}" destId="{A4E8431B-5663-484F-8C89-34D558E57226}" srcOrd="7" destOrd="0" presId="urn:microsoft.com/office/officeart/2005/8/layout/default"/>
    <dgm:cxn modelId="{03B8F5E8-D35C-44D8-B438-8A8B4F216895}" type="presParOf" srcId="{4395C855-2097-445D-86C9-6A4FEB718C35}" destId="{32CBF7B4-19CB-4DB8-AB49-D732D95D0EA1}" srcOrd="8" destOrd="0" presId="urn:microsoft.com/office/officeart/2005/8/layout/default"/>
    <dgm:cxn modelId="{D8BA42D3-949F-0F4F-BB6E-334AE77F4425}" type="presParOf" srcId="{4395C855-2097-445D-86C9-6A4FEB718C35}" destId="{E44C3DBE-C442-B143-B0DA-91D0AB467EA3}" srcOrd="9" destOrd="0" presId="urn:microsoft.com/office/officeart/2005/8/layout/default"/>
    <dgm:cxn modelId="{6ED8E2AB-3ECD-9E43-BA07-1BE2259E83F2}" type="presParOf" srcId="{4395C855-2097-445D-86C9-6A4FEB718C35}" destId="{EF288B4F-6DFF-4841-A2F5-31980DC247C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AEAE98-B11D-4122-935F-5FB21CC997A5}" type="doc">
      <dgm:prSet loTypeId="urn:microsoft.com/office/officeart/2005/8/layout/pyramid2" loCatId="pyramid" qsTypeId="urn:microsoft.com/office/officeart/2005/8/quickstyle/3d2" qsCatId="3D" csTypeId="urn:microsoft.com/office/officeart/2005/8/colors/accent4_4" csCatId="accent4" phldr="1"/>
      <dgm:spPr/>
    </dgm:pt>
    <dgm:pt modelId="{B51C8A73-84F8-4AA4-A501-0AE15978B2D7}">
      <dgm:prSet phldrT="[Texto]" custT="1"/>
      <dgm:spPr>
        <a:solidFill>
          <a:srgbClr val="A8D7FF">
            <a:alpha val="47059"/>
          </a:srgbClr>
        </a:solidFill>
      </dgm:spPr>
      <dgm:t>
        <a:bodyPr/>
        <a:lstStyle/>
        <a:p>
          <a:r>
            <a:rPr lang="es-MX" altLang="es-MX" sz="1800" b="1" dirty="0">
              <a:solidFill>
                <a:schemeClr val="bg1"/>
              </a:solidFill>
              <a:latin typeface="Arial" panose="020B0604020202020204" pitchFamily="34" charset="0"/>
              <a:cs typeface="Arial" panose="020B0604020202020204" pitchFamily="34" charset="0"/>
            </a:rPr>
            <a:t>1.- Constitución </a:t>
          </a:r>
        </a:p>
      </dgm:t>
    </dgm:pt>
    <dgm:pt modelId="{FEEE5AF2-8D10-4BE5-A298-56FCEEA4A663}" type="parTrans" cxnId="{890CE5B7-E16A-4914-8EC0-C913957B9349}">
      <dgm:prSet/>
      <dgm:spPr/>
      <dgm:t>
        <a:bodyPr/>
        <a:lstStyle/>
        <a:p>
          <a:endParaRPr lang="es-MX"/>
        </a:p>
      </dgm:t>
    </dgm:pt>
    <dgm:pt modelId="{D107EC88-1F9E-4C9B-988B-DEC34D707CB6}" type="sibTrans" cxnId="{890CE5B7-E16A-4914-8EC0-C913957B9349}">
      <dgm:prSet/>
      <dgm:spPr/>
      <dgm:t>
        <a:bodyPr/>
        <a:lstStyle/>
        <a:p>
          <a:endParaRPr lang="es-MX"/>
        </a:p>
      </dgm:t>
    </dgm:pt>
    <dgm:pt modelId="{09CEC4CC-3F30-4F13-843C-81B06E3CA7E0}">
      <dgm:prSet phldrT="[Texto]" custT="1"/>
      <dgm:spPr>
        <a:solidFill>
          <a:srgbClr val="FFE5E2">
            <a:alpha val="65098"/>
          </a:srgbClr>
        </a:solidFill>
      </dgm:spPr>
      <dgm:t>
        <a:bodyPr/>
        <a:lstStyle/>
        <a:p>
          <a:r>
            <a:rPr lang="es-ES" altLang="es-MX" sz="1800" b="1" dirty="0">
              <a:latin typeface="Arial" panose="020B0604020202020204" pitchFamily="34" charset="0"/>
              <a:cs typeface="Arial" panose="020B0604020202020204" pitchFamily="34" charset="0"/>
            </a:rPr>
            <a:t>2.- Tratados de Libre Comercio con CCG </a:t>
          </a:r>
          <a:endParaRPr lang="es-MX" sz="1800" dirty="0">
            <a:latin typeface="Arial" panose="020B0604020202020204" pitchFamily="34" charset="0"/>
            <a:cs typeface="Arial" panose="020B0604020202020204" pitchFamily="34" charset="0"/>
          </a:endParaRPr>
        </a:p>
      </dgm:t>
    </dgm:pt>
    <dgm:pt modelId="{B5637FF5-C489-47EC-B52C-58F476CD0CBE}" type="parTrans" cxnId="{3D2CB4EC-C2AE-4AE3-89B2-AB11AC796860}">
      <dgm:prSet/>
      <dgm:spPr/>
      <dgm:t>
        <a:bodyPr/>
        <a:lstStyle/>
        <a:p>
          <a:endParaRPr lang="es-MX"/>
        </a:p>
      </dgm:t>
    </dgm:pt>
    <dgm:pt modelId="{5B8D5082-4F6A-487E-A906-855E5488BC6C}" type="sibTrans" cxnId="{3D2CB4EC-C2AE-4AE3-89B2-AB11AC796860}">
      <dgm:prSet/>
      <dgm:spPr/>
      <dgm:t>
        <a:bodyPr/>
        <a:lstStyle/>
        <a:p>
          <a:endParaRPr lang="es-MX"/>
        </a:p>
      </dgm:t>
    </dgm:pt>
    <dgm:pt modelId="{4012D8B5-88D5-4BC3-80C0-7768D768D371}">
      <dgm:prSet phldrT="[Texto]" custT="1"/>
      <dgm:spPr>
        <a:solidFill>
          <a:srgbClr val="F7FFCA">
            <a:alpha val="16078"/>
          </a:srgbClr>
        </a:solidFill>
      </dgm:spPr>
      <dgm:t>
        <a:bodyPr/>
        <a:lstStyle/>
        <a:p>
          <a:r>
            <a:rPr lang="es-ES" altLang="es-MX" sz="1800" b="1" dirty="0">
              <a:solidFill>
                <a:schemeClr val="accent2">
                  <a:lumMod val="50000"/>
                </a:schemeClr>
              </a:solidFill>
              <a:latin typeface="Arial" panose="020B0604020202020204" pitchFamily="34" charset="0"/>
              <a:cs typeface="Arial" panose="020B0604020202020204" pitchFamily="34" charset="0"/>
            </a:rPr>
            <a:t>3.- LAASSP y LOPSRM</a:t>
          </a:r>
          <a:endParaRPr lang="es-MX" sz="1800" dirty="0">
            <a:solidFill>
              <a:schemeClr val="accent2">
                <a:lumMod val="50000"/>
              </a:schemeClr>
            </a:solidFill>
            <a:latin typeface="Arial" panose="020B0604020202020204" pitchFamily="34" charset="0"/>
            <a:cs typeface="Arial" panose="020B0604020202020204" pitchFamily="34" charset="0"/>
          </a:endParaRPr>
        </a:p>
      </dgm:t>
    </dgm:pt>
    <dgm:pt modelId="{993054E8-5657-4083-B707-56C0AFB23387}" type="parTrans" cxnId="{AE36F14E-0F88-497F-8076-A70DF99EEAD4}">
      <dgm:prSet/>
      <dgm:spPr/>
      <dgm:t>
        <a:bodyPr/>
        <a:lstStyle/>
        <a:p>
          <a:endParaRPr lang="es-MX"/>
        </a:p>
      </dgm:t>
    </dgm:pt>
    <dgm:pt modelId="{CB4FA3F7-0616-4695-AE3C-DE239AA91227}" type="sibTrans" cxnId="{AE36F14E-0F88-497F-8076-A70DF99EEAD4}">
      <dgm:prSet/>
      <dgm:spPr/>
      <dgm:t>
        <a:bodyPr/>
        <a:lstStyle/>
        <a:p>
          <a:endParaRPr lang="es-MX"/>
        </a:p>
      </dgm:t>
    </dgm:pt>
    <dgm:pt modelId="{04C4D0CF-6299-44B5-9AB4-2CF5195E6914}">
      <dgm:prSet phldrT="[Texto]" custT="1"/>
      <dgm:spPr>
        <a:solidFill>
          <a:srgbClr val="FFC3FF">
            <a:alpha val="56078"/>
          </a:srgbClr>
        </a:solidFill>
      </dgm:spPr>
      <dgm:t>
        <a:bodyPr/>
        <a:lstStyle/>
        <a:p>
          <a:pPr algn="ctr"/>
          <a:r>
            <a:rPr lang="es-ES" altLang="es-MX" sz="1800" b="1" dirty="0">
              <a:solidFill>
                <a:srgbClr val="7030A0"/>
              </a:solidFill>
              <a:latin typeface="Arial" panose="020B0604020202020204" pitchFamily="34" charset="0"/>
              <a:cs typeface="Arial" panose="020B0604020202020204" pitchFamily="34" charset="0"/>
            </a:rPr>
            <a:t>4.- Leyes especiales </a:t>
          </a:r>
          <a:endParaRPr lang="es-MX" sz="1800" dirty="0">
            <a:solidFill>
              <a:srgbClr val="7030A0"/>
            </a:solidFill>
            <a:latin typeface="Arial" panose="020B0604020202020204" pitchFamily="34" charset="0"/>
            <a:cs typeface="Arial" panose="020B0604020202020204" pitchFamily="34" charset="0"/>
          </a:endParaRPr>
        </a:p>
      </dgm:t>
    </dgm:pt>
    <dgm:pt modelId="{5C6820BA-5DCB-4F7C-A3DA-A41D0F8A39A6}" type="parTrans" cxnId="{7893B377-D74B-4E85-8D46-B545E0013922}">
      <dgm:prSet/>
      <dgm:spPr/>
      <dgm:t>
        <a:bodyPr/>
        <a:lstStyle/>
        <a:p>
          <a:endParaRPr lang="es-MX"/>
        </a:p>
      </dgm:t>
    </dgm:pt>
    <dgm:pt modelId="{EB928F1F-CEA6-414C-BD7E-B681247AB331}" type="sibTrans" cxnId="{7893B377-D74B-4E85-8D46-B545E0013922}">
      <dgm:prSet/>
      <dgm:spPr/>
      <dgm:t>
        <a:bodyPr/>
        <a:lstStyle/>
        <a:p>
          <a:endParaRPr lang="es-MX"/>
        </a:p>
      </dgm:t>
    </dgm:pt>
    <dgm:pt modelId="{125AE04D-B128-4077-A26D-B526DC95A0AF}">
      <dgm:prSet phldrT="[Texto]" custT="1"/>
      <dgm:spPr>
        <a:solidFill>
          <a:srgbClr val="8EFFA7">
            <a:alpha val="60000"/>
          </a:srgbClr>
        </a:solidFill>
      </dgm:spPr>
      <dgm:t>
        <a:bodyPr/>
        <a:lstStyle/>
        <a:p>
          <a:r>
            <a:rPr lang="es-ES" altLang="es-MX" sz="1800" b="1" dirty="0">
              <a:solidFill>
                <a:srgbClr val="2B7F32"/>
              </a:solidFill>
              <a:latin typeface="Arial" panose="020B0604020202020204" pitchFamily="34" charset="0"/>
              <a:cs typeface="Arial" panose="020B0604020202020204" pitchFamily="34" charset="0"/>
            </a:rPr>
            <a:t>5.- Reglamentos</a:t>
          </a:r>
          <a:endParaRPr lang="es-MX" sz="1800" dirty="0">
            <a:solidFill>
              <a:srgbClr val="2B7F32"/>
            </a:solidFill>
            <a:latin typeface="Arial" panose="020B0604020202020204" pitchFamily="34" charset="0"/>
            <a:cs typeface="Arial" panose="020B0604020202020204" pitchFamily="34" charset="0"/>
          </a:endParaRPr>
        </a:p>
      </dgm:t>
    </dgm:pt>
    <dgm:pt modelId="{4D195E1C-0CFC-40AF-AB93-8B21F09F8630}" type="parTrans" cxnId="{07AB936C-0C87-4CF3-BEA9-4BB284BDE96C}">
      <dgm:prSet/>
      <dgm:spPr/>
      <dgm:t>
        <a:bodyPr/>
        <a:lstStyle/>
        <a:p>
          <a:endParaRPr lang="es-MX"/>
        </a:p>
      </dgm:t>
    </dgm:pt>
    <dgm:pt modelId="{C496F4D4-05BA-472F-9A16-3406366F5084}" type="sibTrans" cxnId="{07AB936C-0C87-4CF3-BEA9-4BB284BDE96C}">
      <dgm:prSet/>
      <dgm:spPr/>
      <dgm:t>
        <a:bodyPr/>
        <a:lstStyle/>
        <a:p>
          <a:endParaRPr lang="es-MX"/>
        </a:p>
      </dgm:t>
    </dgm:pt>
    <dgm:pt modelId="{5629BCEF-BEF8-464E-8AA3-9568D3FA5D6A}">
      <dgm:prSet phldrT="[Texto]" custT="1"/>
      <dgm:spPr>
        <a:solidFill>
          <a:srgbClr val="DDDDDD">
            <a:alpha val="51373"/>
          </a:srgbClr>
        </a:solidFill>
      </dgm:spPr>
      <dgm:t>
        <a:bodyPr/>
        <a:lstStyle/>
        <a:p>
          <a:pPr algn="ctr"/>
          <a:r>
            <a:rPr lang="es-ES" altLang="es-MX" sz="1800" b="1" dirty="0">
              <a:latin typeface="Arial" panose="020B0604020202020204" pitchFamily="34" charset="0"/>
              <a:cs typeface="Arial" panose="020B0604020202020204" pitchFamily="34" charset="0"/>
            </a:rPr>
            <a:t>6.-</a:t>
          </a:r>
          <a:r>
            <a:rPr lang="es-ES" altLang="es-MX" sz="1800" dirty="0">
              <a:latin typeface="Arial" panose="020B0604020202020204" pitchFamily="34" charset="0"/>
              <a:cs typeface="Arial" panose="020B0604020202020204" pitchFamily="34" charset="0"/>
            </a:rPr>
            <a:t> </a:t>
          </a:r>
          <a:r>
            <a:rPr lang="es-ES" altLang="es-MX" sz="1800" b="1" dirty="0">
              <a:latin typeface="Arial" panose="020B0604020202020204" pitchFamily="34" charset="0"/>
              <a:cs typeface="Arial" panose="020B0604020202020204" pitchFamily="34" charset="0"/>
            </a:rPr>
            <a:t>Acuerdo, Decretos, Lineamientos, Reglas </a:t>
          </a:r>
        </a:p>
        <a:p>
          <a:pPr algn="just"/>
          <a:r>
            <a:rPr lang="es-ES" altLang="es-MX" sz="900" dirty="0">
              <a:latin typeface="Arial" panose="020B0604020202020204" pitchFamily="34" charset="0"/>
              <a:cs typeface="Arial" panose="020B0604020202020204" pitchFamily="34" charset="0"/>
            </a:rPr>
            <a:t>Para adquisición de papel (DOF 2/X/09); Lineamientos relativos a sustentabilidad ambiental de las A, A, y S del S P (31/X/07); Acuerdo con el que se emiten diversos lineamientos en materia de A. A. S. y  O. P. y  </a:t>
          </a:r>
          <a:r>
            <a:rPr lang="es-ES" altLang="es-MX" sz="900" dirty="0" err="1">
              <a:latin typeface="Arial" panose="020B0604020202020204" pitchFamily="34" charset="0"/>
              <a:cs typeface="Arial" panose="020B0604020202020204" pitchFamily="34" charset="0"/>
            </a:rPr>
            <a:t>Serv</a:t>
          </a:r>
          <a:r>
            <a:rPr lang="es-ES" altLang="es-MX" sz="900" dirty="0">
              <a:latin typeface="Arial" panose="020B0604020202020204" pitchFamily="34" charset="0"/>
              <a:cs typeface="Arial" panose="020B0604020202020204" pitchFamily="34" charset="0"/>
            </a:rPr>
            <a:t>. relacionados;  Acuerdo para la utilización del sistema CompraNet;  Manuales de Aplicación General, etc..</a:t>
          </a:r>
          <a:endParaRPr lang="es-MX" sz="900" dirty="0">
            <a:latin typeface="Arial" panose="020B0604020202020204" pitchFamily="34" charset="0"/>
            <a:cs typeface="Arial" panose="020B0604020202020204" pitchFamily="34" charset="0"/>
          </a:endParaRPr>
        </a:p>
      </dgm:t>
    </dgm:pt>
    <dgm:pt modelId="{DDCF2F64-6D0B-42A0-927A-0E7F9E706386}" type="parTrans" cxnId="{DB22D971-B55F-4B29-ADF1-181948FFC899}">
      <dgm:prSet/>
      <dgm:spPr/>
      <dgm:t>
        <a:bodyPr/>
        <a:lstStyle/>
        <a:p>
          <a:endParaRPr lang="es-MX"/>
        </a:p>
      </dgm:t>
    </dgm:pt>
    <dgm:pt modelId="{2A34D2C6-DDFC-4492-98B5-041B013795D7}" type="sibTrans" cxnId="{DB22D971-B55F-4B29-ADF1-181948FFC899}">
      <dgm:prSet/>
      <dgm:spPr/>
      <dgm:t>
        <a:bodyPr/>
        <a:lstStyle/>
        <a:p>
          <a:endParaRPr lang="es-MX"/>
        </a:p>
      </dgm:t>
    </dgm:pt>
    <dgm:pt modelId="{09530774-C575-4109-A2B3-C19E1147C3AA}">
      <dgm:prSet phldrT="[Texto]" custT="1"/>
      <dgm:spPr>
        <a:solidFill>
          <a:srgbClr val="FFE781">
            <a:alpha val="55294"/>
          </a:srgbClr>
        </a:solidFill>
      </dgm:spPr>
      <dgm:t>
        <a:bodyPr/>
        <a:lstStyle/>
        <a:p>
          <a:r>
            <a:rPr lang="es-ES" altLang="es-MX" sz="1800" b="1" dirty="0">
              <a:solidFill>
                <a:srgbClr val="A57D01"/>
              </a:solidFill>
              <a:latin typeface="Arial" panose="020B0604020202020204" pitchFamily="34" charset="0"/>
              <a:cs typeface="Arial" panose="020B0604020202020204" pitchFamily="34" charset="0"/>
            </a:rPr>
            <a:t>7.- Políticas, Bases y Lineamientos</a:t>
          </a:r>
          <a:endParaRPr lang="es-MX" sz="1800" dirty="0">
            <a:solidFill>
              <a:srgbClr val="A57D01"/>
            </a:solidFill>
            <a:latin typeface="Arial" panose="020B0604020202020204" pitchFamily="34" charset="0"/>
            <a:cs typeface="Arial" panose="020B0604020202020204" pitchFamily="34" charset="0"/>
          </a:endParaRPr>
        </a:p>
      </dgm:t>
    </dgm:pt>
    <dgm:pt modelId="{B43EFC62-B0F2-4482-B6E5-651008CBC865}" type="parTrans" cxnId="{8D330601-45FD-46E2-A424-5D922275E4E8}">
      <dgm:prSet/>
      <dgm:spPr/>
      <dgm:t>
        <a:bodyPr/>
        <a:lstStyle/>
        <a:p>
          <a:endParaRPr lang="es-MX"/>
        </a:p>
      </dgm:t>
    </dgm:pt>
    <dgm:pt modelId="{EB43BB48-BB6D-4C23-B9AC-4ED0E541CDB8}" type="sibTrans" cxnId="{8D330601-45FD-46E2-A424-5D922275E4E8}">
      <dgm:prSet/>
      <dgm:spPr/>
      <dgm:t>
        <a:bodyPr/>
        <a:lstStyle/>
        <a:p>
          <a:endParaRPr lang="es-MX"/>
        </a:p>
      </dgm:t>
    </dgm:pt>
    <dgm:pt modelId="{5D3F9FDB-01CA-40C3-9741-61AF8C54CB4D}" type="pres">
      <dgm:prSet presAssocID="{F2AEAE98-B11D-4122-935F-5FB21CC997A5}" presName="compositeShape" presStyleCnt="0">
        <dgm:presLayoutVars>
          <dgm:dir/>
          <dgm:resizeHandles/>
        </dgm:presLayoutVars>
      </dgm:prSet>
      <dgm:spPr/>
    </dgm:pt>
    <dgm:pt modelId="{98731E38-5958-458C-802B-C5E6CB50BFBE}" type="pres">
      <dgm:prSet presAssocID="{F2AEAE98-B11D-4122-935F-5FB21CC997A5}" presName="pyramid" presStyleLbl="node1" presStyleIdx="0" presStyleCnt="1" custScaleX="118182" custLinFactNeighborX="-15728" custLinFactNeighborY="391"/>
      <dgm:spPr>
        <a:solidFill>
          <a:schemeClr val="accent2">
            <a:lumMod val="40000"/>
            <a:lumOff val="60000"/>
          </a:schemeClr>
        </a:solidFill>
      </dgm:spPr>
    </dgm:pt>
    <dgm:pt modelId="{3E5C0166-EA5B-4731-9B25-EF24553E7078}" type="pres">
      <dgm:prSet presAssocID="{F2AEAE98-B11D-4122-935F-5FB21CC997A5}" presName="theList" presStyleCnt="0"/>
      <dgm:spPr/>
    </dgm:pt>
    <dgm:pt modelId="{947010F9-74D4-463C-9367-A0E2CE80A88A}" type="pres">
      <dgm:prSet presAssocID="{B51C8A73-84F8-4AA4-A501-0AE15978B2D7}" presName="aNode" presStyleLbl="fgAcc1" presStyleIdx="0" presStyleCnt="7" custLinFactY="-63071" custLinFactNeighborX="-71225" custLinFactNeighborY="-100000">
        <dgm:presLayoutVars>
          <dgm:bulletEnabled val="1"/>
        </dgm:presLayoutVars>
      </dgm:prSet>
      <dgm:spPr/>
    </dgm:pt>
    <dgm:pt modelId="{8AE0580A-DC7F-4C69-8BF7-9BAB8F448FF1}" type="pres">
      <dgm:prSet presAssocID="{B51C8A73-84F8-4AA4-A501-0AE15978B2D7}" presName="aSpace" presStyleCnt="0"/>
      <dgm:spPr/>
    </dgm:pt>
    <dgm:pt modelId="{80AA711E-485B-4623-BFE4-E89EDD935D86}" type="pres">
      <dgm:prSet presAssocID="{09CEC4CC-3F30-4F13-843C-81B06E3CA7E0}" presName="aNode" presStyleLbl="fgAcc1" presStyleIdx="1" presStyleCnt="7" custScaleX="142757" custLinFactY="-39716" custLinFactNeighborX="-30778" custLinFactNeighborY="-100000">
        <dgm:presLayoutVars>
          <dgm:bulletEnabled val="1"/>
        </dgm:presLayoutVars>
      </dgm:prSet>
      <dgm:spPr/>
    </dgm:pt>
    <dgm:pt modelId="{F26CE77D-B39F-49BB-8E3F-BA1055EC31DB}" type="pres">
      <dgm:prSet presAssocID="{09CEC4CC-3F30-4F13-843C-81B06E3CA7E0}" presName="aSpace" presStyleCnt="0"/>
      <dgm:spPr/>
    </dgm:pt>
    <dgm:pt modelId="{FB6C0461-31F5-457A-A495-4B5C23C90AC5}" type="pres">
      <dgm:prSet presAssocID="{4012D8B5-88D5-4BC3-80C0-7768D768D371}" presName="aNode" presStyleLbl="fgAcc1" presStyleIdx="2" presStyleCnt="7" custScaleX="76025" custLinFactY="-16361" custLinFactNeighborX="-50807" custLinFactNeighborY="-100000">
        <dgm:presLayoutVars>
          <dgm:bulletEnabled val="1"/>
        </dgm:presLayoutVars>
      </dgm:prSet>
      <dgm:spPr/>
    </dgm:pt>
    <dgm:pt modelId="{02F38491-49A8-417E-B2DD-649CEC6EDE65}" type="pres">
      <dgm:prSet presAssocID="{4012D8B5-88D5-4BC3-80C0-7768D768D371}" presName="aSpace" presStyleCnt="0"/>
      <dgm:spPr/>
    </dgm:pt>
    <dgm:pt modelId="{915110B9-0F42-4711-A968-E07BF365B7B8}" type="pres">
      <dgm:prSet presAssocID="{04C4D0CF-6299-44B5-9AB4-2CF5195E6914}" presName="aNode" presStyleLbl="fgAcc1" presStyleIdx="3" presStyleCnt="7" custScaleX="70274" custLinFactNeighborX="-45404" custLinFactNeighborY="-44048">
        <dgm:presLayoutVars>
          <dgm:bulletEnabled val="1"/>
        </dgm:presLayoutVars>
      </dgm:prSet>
      <dgm:spPr/>
    </dgm:pt>
    <dgm:pt modelId="{522DB345-661E-4A88-A3B2-EF34CF9498C2}" type="pres">
      <dgm:prSet presAssocID="{04C4D0CF-6299-44B5-9AB4-2CF5195E6914}" presName="aSpace" presStyleCnt="0"/>
      <dgm:spPr/>
    </dgm:pt>
    <dgm:pt modelId="{5CCD6511-4873-4C40-8ED9-1C38CD263610}" type="pres">
      <dgm:prSet presAssocID="{125AE04D-B128-4077-A26D-B526DC95A0AF}" presName="aNode" presStyleLbl="fgAcc1" presStyleIdx="4" presStyleCnt="7" custScaleX="71754" custLinFactY="5349" custLinFactNeighborX="-38793" custLinFactNeighborY="100000">
        <dgm:presLayoutVars>
          <dgm:bulletEnabled val="1"/>
        </dgm:presLayoutVars>
      </dgm:prSet>
      <dgm:spPr/>
    </dgm:pt>
    <dgm:pt modelId="{CC09E7FF-5D6C-456F-A121-C089F4E3B0B9}" type="pres">
      <dgm:prSet presAssocID="{125AE04D-B128-4077-A26D-B526DC95A0AF}" presName="aSpace" presStyleCnt="0"/>
      <dgm:spPr/>
    </dgm:pt>
    <dgm:pt modelId="{2BFB2267-E6E8-4E9B-8F1F-87A805B4D55C}" type="pres">
      <dgm:prSet presAssocID="{5629BCEF-BEF8-464E-8AA3-9568D3FA5D6A}" presName="aNode" presStyleLbl="fgAcc1" presStyleIdx="5" presStyleCnt="7" custScaleX="173544" custScaleY="241927" custLinFactY="28704" custLinFactNeighborX="-1432" custLinFactNeighborY="100000">
        <dgm:presLayoutVars>
          <dgm:bulletEnabled val="1"/>
        </dgm:presLayoutVars>
      </dgm:prSet>
      <dgm:spPr/>
    </dgm:pt>
    <dgm:pt modelId="{CCBCFB65-DB91-4E7E-AA9E-960C2A21EE7B}" type="pres">
      <dgm:prSet presAssocID="{5629BCEF-BEF8-464E-8AA3-9568D3FA5D6A}" presName="aSpace" presStyleCnt="0"/>
      <dgm:spPr/>
    </dgm:pt>
    <dgm:pt modelId="{9C476A10-066C-4FFF-8635-BC2FA4E8243D}" type="pres">
      <dgm:prSet presAssocID="{09530774-C575-4109-A2B3-C19E1147C3AA}" presName="aNode" presStyleLbl="fgAcc1" presStyleIdx="6" presStyleCnt="7" custScaleX="121223" custLinFactY="41374" custLinFactNeighborX="-22831" custLinFactNeighborY="100000">
        <dgm:presLayoutVars>
          <dgm:bulletEnabled val="1"/>
        </dgm:presLayoutVars>
      </dgm:prSet>
      <dgm:spPr/>
    </dgm:pt>
    <dgm:pt modelId="{DB33D086-368E-433A-B4F0-BABA2EF6A987}" type="pres">
      <dgm:prSet presAssocID="{09530774-C575-4109-A2B3-C19E1147C3AA}" presName="aSpace" presStyleCnt="0"/>
      <dgm:spPr/>
    </dgm:pt>
  </dgm:ptLst>
  <dgm:cxnLst>
    <dgm:cxn modelId="{8D330601-45FD-46E2-A424-5D922275E4E8}" srcId="{F2AEAE98-B11D-4122-935F-5FB21CC997A5}" destId="{09530774-C575-4109-A2B3-C19E1147C3AA}" srcOrd="6" destOrd="0" parTransId="{B43EFC62-B0F2-4482-B6E5-651008CBC865}" sibTransId="{EB43BB48-BB6D-4C23-B9AC-4ED0E541CDB8}"/>
    <dgm:cxn modelId="{F2FBDE2C-372E-44B5-B965-18293434DD27}" type="presOf" srcId="{B51C8A73-84F8-4AA4-A501-0AE15978B2D7}" destId="{947010F9-74D4-463C-9367-A0E2CE80A88A}" srcOrd="0" destOrd="0" presId="urn:microsoft.com/office/officeart/2005/8/layout/pyramid2"/>
    <dgm:cxn modelId="{4469A43D-4590-4E6E-A156-A8ECE84FFA7C}" type="presOf" srcId="{F2AEAE98-B11D-4122-935F-5FB21CC997A5}" destId="{5D3F9FDB-01CA-40C3-9741-61AF8C54CB4D}" srcOrd="0" destOrd="0" presId="urn:microsoft.com/office/officeart/2005/8/layout/pyramid2"/>
    <dgm:cxn modelId="{AE36F14E-0F88-497F-8076-A70DF99EEAD4}" srcId="{F2AEAE98-B11D-4122-935F-5FB21CC997A5}" destId="{4012D8B5-88D5-4BC3-80C0-7768D768D371}" srcOrd="2" destOrd="0" parTransId="{993054E8-5657-4083-B707-56C0AFB23387}" sibTransId="{CB4FA3F7-0616-4695-AE3C-DE239AA91227}"/>
    <dgm:cxn modelId="{07AB936C-0C87-4CF3-BEA9-4BB284BDE96C}" srcId="{F2AEAE98-B11D-4122-935F-5FB21CC997A5}" destId="{125AE04D-B128-4077-A26D-B526DC95A0AF}" srcOrd="4" destOrd="0" parTransId="{4D195E1C-0CFC-40AF-AB93-8B21F09F8630}" sibTransId="{C496F4D4-05BA-472F-9A16-3406366F5084}"/>
    <dgm:cxn modelId="{DB22D971-B55F-4B29-ADF1-181948FFC899}" srcId="{F2AEAE98-B11D-4122-935F-5FB21CC997A5}" destId="{5629BCEF-BEF8-464E-8AA3-9568D3FA5D6A}" srcOrd="5" destOrd="0" parTransId="{DDCF2F64-6D0B-42A0-927A-0E7F9E706386}" sibTransId="{2A34D2C6-DDFC-4492-98B5-041B013795D7}"/>
    <dgm:cxn modelId="{7893B377-D74B-4E85-8D46-B545E0013922}" srcId="{F2AEAE98-B11D-4122-935F-5FB21CC997A5}" destId="{04C4D0CF-6299-44B5-9AB4-2CF5195E6914}" srcOrd="3" destOrd="0" parTransId="{5C6820BA-5DCB-4F7C-A3DA-A41D0F8A39A6}" sibTransId="{EB928F1F-CEA6-414C-BD7E-B681247AB331}"/>
    <dgm:cxn modelId="{5EA16986-89A6-4E93-B8ED-BA3524CAFB7F}" type="presOf" srcId="{5629BCEF-BEF8-464E-8AA3-9568D3FA5D6A}" destId="{2BFB2267-E6E8-4E9B-8F1F-87A805B4D55C}" srcOrd="0" destOrd="0" presId="urn:microsoft.com/office/officeart/2005/8/layout/pyramid2"/>
    <dgm:cxn modelId="{2F3F1598-EDE1-489B-A82F-7ABDEF1E0262}" type="presOf" srcId="{04C4D0CF-6299-44B5-9AB4-2CF5195E6914}" destId="{915110B9-0F42-4711-A968-E07BF365B7B8}" srcOrd="0" destOrd="0" presId="urn:microsoft.com/office/officeart/2005/8/layout/pyramid2"/>
    <dgm:cxn modelId="{890CE5B7-E16A-4914-8EC0-C913957B9349}" srcId="{F2AEAE98-B11D-4122-935F-5FB21CC997A5}" destId="{B51C8A73-84F8-4AA4-A501-0AE15978B2D7}" srcOrd="0" destOrd="0" parTransId="{FEEE5AF2-8D10-4BE5-A298-56FCEEA4A663}" sibTransId="{D107EC88-1F9E-4C9B-988B-DEC34D707CB6}"/>
    <dgm:cxn modelId="{DE3B62C9-BFC0-4F07-BB5D-1FEB23C4E4E9}" type="presOf" srcId="{09530774-C575-4109-A2B3-C19E1147C3AA}" destId="{9C476A10-066C-4FFF-8635-BC2FA4E8243D}" srcOrd="0" destOrd="0" presId="urn:microsoft.com/office/officeart/2005/8/layout/pyramid2"/>
    <dgm:cxn modelId="{D70A76D1-2C9E-4A16-B9E3-E3D8B3ED1944}" type="presOf" srcId="{4012D8B5-88D5-4BC3-80C0-7768D768D371}" destId="{FB6C0461-31F5-457A-A495-4B5C23C90AC5}" srcOrd="0" destOrd="0" presId="urn:microsoft.com/office/officeart/2005/8/layout/pyramid2"/>
    <dgm:cxn modelId="{39316FD3-3629-41AA-8E0F-775562B8C3CF}" type="presOf" srcId="{09CEC4CC-3F30-4F13-843C-81B06E3CA7E0}" destId="{80AA711E-485B-4623-BFE4-E89EDD935D86}" srcOrd="0" destOrd="0" presId="urn:microsoft.com/office/officeart/2005/8/layout/pyramid2"/>
    <dgm:cxn modelId="{A96712E0-E892-4D90-9D0F-8499977391CE}" type="presOf" srcId="{125AE04D-B128-4077-A26D-B526DC95A0AF}" destId="{5CCD6511-4873-4C40-8ED9-1C38CD263610}" srcOrd="0" destOrd="0" presId="urn:microsoft.com/office/officeart/2005/8/layout/pyramid2"/>
    <dgm:cxn modelId="{3D2CB4EC-C2AE-4AE3-89B2-AB11AC796860}" srcId="{F2AEAE98-B11D-4122-935F-5FB21CC997A5}" destId="{09CEC4CC-3F30-4F13-843C-81B06E3CA7E0}" srcOrd="1" destOrd="0" parTransId="{B5637FF5-C489-47EC-B52C-58F476CD0CBE}" sibTransId="{5B8D5082-4F6A-487E-A906-855E5488BC6C}"/>
    <dgm:cxn modelId="{D6D07DF2-4E96-4256-9414-C4B7FB767D1D}" type="presParOf" srcId="{5D3F9FDB-01CA-40C3-9741-61AF8C54CB4D}" destId="{98731E38-5958-458C-802B-C5E6CB50BFBE}" srcOrd="0" destOrd="0" presId="urn:microsoft.com/office/officeart/2005/8/layout/pyramid2"/>
    <dgm:cxn modelId="{3A3A6313-F767-45C5-997B-099EF1122C9D}" type="presParOf" srcId="{5D3F9FDB-01CA-40C3-9741-61AF8C54CB4D}" destId="{3E5C0166-EA5B-4731-9B25-EF24553E7078}" srcOrd="1" destOrd="0" presId="urn:microsoft.com/office/officeart/2005/8/layout/pyramid2"/>
    <dgm:cxn modelId="{2536E3EB-9FA3-431A-B9CC-1859F7F9930C}" type="presParOf" srcId="{3E5C0166-EA5B-4731-9B25-EF24553E7078}" destId="{947010F9-74D4-463C-9367-A0E2CE80A88A}" srcOrd="0" destOrd="0" presId="urn:microsoft.com/office/officeart/2005/8/layout/pyramid2"/>
    <dgm:cxn modelId="{B28901B4-5A28-4592-944F-52F17621FBFD}" type="presParOf" srcId="{3E5C0166-EA5B-4731-9B25-EF24553E7078}" destId="{8AE0580A-DC7F-4C69-8BF7-9BAB8F448FF1}" srcOrd="1" destOrd="0" presId="urn:microsoft.com/office/officeart/2005/8/layout/pyramid2"/>
    <dgm:cxn modelId="{BC08E624-A27C-4F81-8CB2-892F17713027}" type="presParOf" srcId="{3E5C0166-EA5B-4731-9B25-EF24553E7078}" destId="{80AA711E-485B-4623-BFE4-E89EDD935D86}" srcOrd="2" destOrd="0" presId="urn:microsoft.com/office/officeart/2005/8/layout/pyramid2"/>
    <dgm:cxn modelId="{681922B7-9F8D-4A3F-BDFC-6960DFD61C0D}" type="presParOf" srcId="{3E5C0166-EA5B-4731-9B25-EF24553E7078}" destId="{F26CE77D-B39F-49BB-8E3F-BA1055EC31DB}" srcOrd="3" destOrd="0" presId="urn:microsoft.com/office/officeart/2005/8/layout/pyramid2"/>
    <dgm:cxn modelId="{72D66345-75AD-4E36-A1FD-2240783709C9}" type="presParOf" srcId="{3E5C0166-EA5B-4731-9B25-EF24553E7078}" destId="{FB6C0461-31F5-457A-A495-4B5C23C90AC5}" srcOrd="4" destOrd="0" presId="urn:microsoft.com/office/officeart/2005/8/layout/pyramid2"/>
    <dgm:cxn modelId="{FD48D797-6857-49DB-8FFE-A61E0E3D8B3E}" type="presParOf" srcId="{3E5C0166-EA5B-4731-9B25-EF24553E7078}" destId="{02F38491-49A8-417E-B2DD-649CEC6EDE65}" srcOrd="5" destOrd="0" presId="urn:microsoft.com/office/officeart/2005/8/layout/pyramid2"/>
    <dgm:cxn modelId="{C2AABB64-6DCF-4622-AF72-DC0AA19B86C1}" type="presParOf" srcId="{3E5C0166-EA5B-4731-9B25-EF24553E7078}" destId="{915110B9-0F42-4711-A968-E07BF365B7B8}" srcOrd="6" destOrd="0" presId="urn:microsoft.com/office/officeart/2005/8/layout/pyramid2"/>
    <dgm:cxn modelId="{BE3D1D8C-15E2-471A-B515-1E40A75075B3}" type="presParOf" srcId="{3E5C0166-EA5B-4731-9B25-EF24553E7078}" destId="{522DB345-661E-4A88-A3B2-EF34CF9498C2}" srcOrd="7" destOrd="0" presId="urn:microsoft.com/office/officeart/2005/8/layout/pyramid2"/>
    <dgm:cxn modelId="{152DB0B3-079B-4E06-A547-07C40A33E6E6}" type="presParOf" srcId="{3E5C0166-EA5B-4731-9B25-EF24553E7078}" destId="{5CCD6511-4873-4C40-8ED9-1C38CD263610}" srcOrd="8" destOrd="0" presId="urn:microsoft.com/office/officeart/2005/8/layout/pyramid2"/>
    <dgm:cxn modelId="{6BFBE9C0-24AB-4D97-83DC-4BE4613C1A29}" type="presParOf" srcId="{3E5C0166-EA5B-4731-9B25-EF24553E7078}" destId="{CC09E7FF-5D6C-456F-A121-C089F4E3B0B9}" srcOrd="9" destOrd="0" presId="urn:microsoft.com/office/officeart/2005/8/layout/pyramid2"/>
    <dgm:cxn modelId="{4D1742C6-79DF-4EEB-BBD9-DA9AC77F73AE}" type="presParOf" srcId="{3E5C0166-EA5B-4731-9B25-EF24553E7078}" destId="{2BFB2267-E6E8-4E9B-8F1F-87A805B4D55C}" srcOrd="10" destOrd="0" presId="urn:microsoft.com/office/officeart/2005/8/layout/pyramid2"/>
    <dgm:cxn modelId="{910E8B7B-D1DA-4CB3-A763-263E821D6A9A}" type="presParOf" srcId="{3E5C0166-EA5B-4731-9B25-EF24553E7078}" destId="{CCBCFB65-DB91-4E7E-AA9E-960C2A21EE7B}" srcOrd="11" destOrd="0" presId="urn:microsoft.com/office/officeart/2005/8/layout/pyramid2"/>
    <dgm:cxn modelId="{201BCFF8-D344-43E4-B76B-11DD328D8871}" type="presParOf" srcId="{3E5C0166-EA5B-4731-9B25-EF24553E7078}" destId="{9C476A10-066C-4FFF-8635-BC2FA4E8243D}" srcOrd="12" destOrd="0" presId="urn:microsoft.com/office/officeart/2005/8/layout/pyramid2"/>
    <dgm:cxn modelId="{6AB1ECB9-AF85-4038-B20D-AC7F16269DDD}" type="presParOf" srcId="{3E5C0166-EA5B-4731-9B25-EF24553E7078}" destId="{DB33D086-368E-433A-B4F0-BABA2EF6A987}"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FA4E1D-2D13-4AB3-BF3B-B7369639E0B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MX"/>
        </a:p>
      </dgm:t>
    </dgm:pt>
    <dgm:pt modelId="{418B3485-BD9C-4D76-A57A-7E1309FA6CFD}">
      <dgm:prSet custT="1"/>
      <dgm:spPr/>
      <dgm:t>
        <a:bodyPr/>
        <a:lstStyle/>
        <a:p>
          <a:pPr algn="ctr"/>
          <a:r>
            <a:rPr lang="es-ES" sz="1800" b="1" dirty="0">
              <a:latin typeface="Arial" panose="020B0604020202020204" pitchFamily="34" charset="0"/>
              <a:cs typeface="Arial" panose="020B0604020202020204" pitchFamily="34" charset="0"/>
            </a:rPr>
            <a:t>A sus órdenes en los teléfonos </a:t>
          </a:r>
        </a:p>
        <a:p>
          <a:pPr algn="ctr"/>
          <a:r>
            <a:rPr lang="es-ES" sz="1800" b="1" dirty="0">
              <a:latin typeface="Arial" panose="020B0604020202020204" pitchFamily="34" charset="0"/>
              <a:cs typeface="Arial" panose="020B0604020202020204" pitchFamily="34" charset="0"/>
            </a:rPr>
            <a:t>55 71 62 26 38 / 55 71 62 14 27</a:t>
          </a:r>
          <a:endParaRPr lang="es-MX" sz="1800" dirty="0">
            <a:latin typeface="Arial" panose="020B0604020202020204" pitchFamily="34" charset="0"/>
            <a:cs typeface="Arial" panose="020B0604020202020204" pitchFamily="34" charset="0"/>
          </a:endParaRPr>
        </a:p>
      </dgm:t>
    </dgm:pt>
    <dgm:pt modelId="{D1EF92CB-F555-4995-9E12-EE472A757C3A}" type="parTrans" cxnId="{5BF34967-A9EE-4B15-AABF-1A3A4C2CCBA2}">
      <dgm:prSet/>
      <dgm:spPr/>
      <dgm:t>
        <a:bodyPr/>
        <a:lstStyle/>
        <a:p>
          <a:endParaRPr lang="es-MX"/>
        </a:p>
      </dgm:t>
    </dgm:pt>
    <dgm:pt modelId="{09E87B18-C030-47C4-9B58-682E5D32FF7F}" type="sibTrans" cxnId="{5BF34967-A9EE-4B15-AABF-1A3A4C2CCBA2}">
      <dgm:prSet/>
      <dgm:spPr/>
      <dgm:t>
        <a:bodyPr/>
        <a:lstStyle/>
        <a:p>
          <a:endParaRPr lang="es-MX"/>
        </a:p>
      </dgm:t>
    </dgm:pt>
    <dgm:pt modelId="{9CAB9AF6-A109-484D-82EF-60A12EF91BCB}" type="pres">
      <dgm:prSet presAssocID="{51FA4E1D-2D13-4AB3-BF3B-B7369639E0B9}" presName="linear" presStyleCnt="0">
        <dgm:presLayoutVars>
          <dgm:animLvl val="lvl"/>
          <dgm:resizeHandles val="exact"/>
        </dgm:presLayoutVars>
      </dgm:prSet>
      <dgm:spPr/>
    </dgm:pt>
    <dgm:pt modelId="{ED793991-BAF9-4DF9-A4A7-5262C464C6A0}" type="pres">
      <dgm:prSet presAssocID="{418B3485-BD9C-4D76-A57A-7E1309FA6CFD}" presName="parentText" presStyleLbl="node1" presStyleIdx="0" presStyleCnt="1" custLinFactNeighborX="-737">
        <dgm:presLayoutVars>
          <dgm:chMax val="0"/>
          <dgm:bulletEnabled val="1"/>
        </dgm:presLayoutVars>
      </dgm:prSet>
      <dgm:spPr/>
    </dgm:pt>
  </dgm:ptLst>
  <dgm:cxnLst>
    <dgm:cxn modelId="{108AB009-684C-48B3-8F74-912DF1B65947}" type="presOf" srcId="{418B3485-BD9C-4D76-A57A-7E1309FA6CFD}" destId="{ED793991-BAF9-4DF9-A4A7-5262C464C6A0}" srcOrd="0" destOrd="0" presId="urn:microsoft.com/office/officeart/2005/8/layout/vList2"/>
    <dgm:cxn modelId="{3704702A-2C38-49AF-8B19-981C45AA3056}" type="presOf" srcId="{51FA4E1D-2D13-4AB3-BF3B-B7369639E0B9}" destId="{9CAB9AF6-A109-484D-82EF-60A12EF91BCB}" srcOrd="0" destOrd="0" presId="urn:microsoft.com/office/officeart/2005/8/layout/vList2"/>
    <dgm:cxn modelId="{5BF34967-A9EE-4B15-AABF-1A3A4C2CCBA2}" srcId="{51FA4E1D-2D13-4AB3-BF3B-B7369639E0B9}" destId="{418B3485-BD9C-4D76-A57A-7E1309FA6CFD}" srcOrd="0" destOrd="0" parTransId="{D1EF92CB-F555-4995-9E12-EE472A757C3A}" sibTransId="{09E87B18-C030-47C4-9B58-682E5D32FF7F}"/>
    <dgm:cxn modelId="{16502E3D-E57F-42BB-89F9-94DEF4249AA7}" type="presParOf" srcId="{9CAB9AF6-A109-484D-82EF-60A12EF91BCB}" destId="{ED793991-BAF9-4DF9-A4A7-5262C464C6A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842C2-9FB0-4EB9-AFF8-BA458F4000DA}">
      <dsp:nvSpPr>
        <dsp:cNvPr id="0" name=""/>
        <dsp:cNvSpPr/>
      </dsp:nvSpPr>
      <dsp:spPr>
        <a:xfrm>
          <a:off x="1143" y="105255"/>
          <a:ext cx="1440356" cy="2478919"/>
        </a:xfrm>
        <a:prstGeom prst="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ES" sz="1800" kern="1200" dirty="0">
              <a:latin typeface="Arial" panose="020B0604020202020204" pitchFamily="34" charset="0"/>
              <a:cs typeface="Arial" panose="020B0604020202020204" pitchFamily="34" charset="0"/>
            </a:rPr>
            <a:t>La expedición de Políticas, Bases y </a:t>
          </a:r>
          <a:r>
            <a:rPr lang="es-ES" sz="1800" kern="1200" dirty="0" err="1">
              <a:latin typeface="Arial" panose="020B0604020202020204" pitchFamily="34" charset="0"/>
              <a:cs typeface="Arial" panose="020B0604020202020204" pitchFamily="34" charset="0"/>
            </a:rPr>
            <a:t>Lineamien</a:t>
          </a:r>
          <a:r>
            <a:rPr lang="es-ES" sz="1800" kern="1200" dirty="0">
              <a:latin typeface="Arial" panose="020B0604020202020204" pitchFamily="34" charset="0"/>
              <a:cs typeface="Arial" panose="020B0604020202020204" pitchFamily="34" charset="0"/>
            </a:rPr>
            <a:t>-tos.</a:t>
          </a:r>
          <a:endParaRPr lang="es-MX" sz="1800" kern="1200" dirty="0">
            <a:latin typeface="Arial" panose="020B0604020202020204" pitchFamily="34" charset="0"/>
            <a:cs typeface="Arial" panose="020B0604020202020204" pitchFamily="34" charset="0"/>
          </a:endParaRPr>
        </a:p>
      </dsp:txBody>
      <dsp:txXfrm>
        <a:off x="1143" y="105255"/>
        <a:ext cx="1440356" cy="2478919"/>
      </dsp:txXfrm>
    </dsp:sp>
    <dsp:sp modelId="{ECA4106B-C716-427C-88CA-D57387815562}">
      <dsp:nvSpPr>
        <dsp:cNvPr id="0" name=""/>
        <dsp:cNvSpPr/>
      </dsp:nvSpPr>
      <dsp:spPr>
        <a:xfrm>
          <a:off x="1585535" y="105259"/>
          <a:ext cx="1440356" cy="2478911"/>
        </a:xfrm>
        <a:prstGeom prst="rect">
          <a:avLst/>
        </a:prstGeom>
        <a:gradFill rotWithShape="0">
          <a:gsLst>
            <a:gs pos="0">
              <a:schemeClr val="accent5">
                <a:hueOff val="-3212797"/>
                <a:satOff val="574"/>
                <a:lumOff val="-1255"/>
                <a:alphaOff val="0"/>
                <a:tint val="94000"/>
                <a:satMod val="103000"/>
                <a:lumMod val="102000"/>
              </a:schemeClr>
            </a:gs>
            <a:gs pos="50000">
              <a:schemeClr val="accent5">
                <a:hueOff val="-3212797"/>
                <a:satOff val="574"/>
                <a:lumOff val="-1255"/>
                <a:alphaOff val="0"/>
                <a:shade val="100000"/>
                <a:satMod val="110000"/>
                <a:lumMod val="100000"/>
              </a:schemeClr>
            </a:gs>
            <a:gs pos="100000">
              <a:schemeClr val="accent5">
                <a:hueOff val="-3212797"/>
                <a:satOff val="574"/>
                <a:lumOff val="-1255"/>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ES" sz="1800" kern="1200" dirty="0">
              <a:latin typeface="Arial" panose="020B0604020202020204" pitchFamily="34" charset="0"/>
              <a:cs typeface="Arial" panose="020B0604020202020204" pitchFamily="34" charset="0"/>
            </a:rPr>
            <a:t>La aplicación del criterio de evaluación de puntos o porcentajes.</a:t>
          </a:r>
          <a:endParaRPr lang="es-MX" sz="1800" kern="1200" dirty="0">
            <a:latin typeface="Arial" panose="020B0604020202020204" pitchFamily="34" charset="0"/>
            <a:cs typeface="Arial" panose="020B0604020202020204" pitchFamily="34" charset="0"/>
          </a:endParaRPr>
        </a:p>
      </dsp:txBody>
      <dsp:txXfrm>
        <a:off x="1585535" y="105259"/>
        <a:ext cx="1440356" cy="2478911"/>
      </dsp:txXfrm>
    </dsp:sp>
    <dsp:sp modelId="{D1DAEA60-07CB-4C5C-BA17-A1DBD0FA0F18}">
      <dsp:nvSpPr>
        <dsp:cNvPr id="0" name=""/>
        <dsp:cNvSpPr/>
      </dsp:nvSpPr>
      <dsp:spPr>
        <a:xfrm>
          <a:off x="3169927" y="105259"/>
          <a:ext cx="1440356" cy="2478911"/>
        </a:xfrm>
        <a:prstGeom prst="rect">
          <a:avLst/>
        </a:prstGeom>
        <a:solidFill>
          <a:schemeClr val="accent3">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Determinar montos menores de las garantías de cumplimiento que </a:t>
          </a:r>
        </a:p>
        <a:p>
          <a:pPr marL="0" lvl="0" indent="0" algn="ctr" defTabSz="711200" rtl="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deben constituir los proveedores y contratistas.</a:t>
          </a:r>
          <a:endParaRPr lang="es-MX" sz="1600" kern="1200" dirty="0">
            <a:latin typeface="Arial" panose="020B0604020202020204" pitchFamily="34" charset="0"/>
            <a:cs typeface="Arial" panose="020B0604020202020204" pitchFamily="34" charset="0"/>
          </a:endParaRPr>
        </a:p>
      </dsp:txBody>
      <dsp:txXfrm>
        <a:off x="3169927" y="105259"/>
        <a:ext cx="1440356" cy="2478911"/>
      </dsp:txXfrm>
    </dsp:sp>
    <dsp:sp modelId="{C380198C-3EE9-4B38-B7B0-0520EAD30B59}">
      <dsp:nvSpPr>
        <dsp:cNvPr id="0" name=""/>
        <dsp:cNvSpPr/>
      </dsp:nvSpPr>
      <dsp:spPr>
        <a:xfrm>
          <a:off x="4754319" y="105255"/>
          <a:ext cx="1440356" cy="2478919"/>
        </a:xfrm>
        <a:prstGeom prst="rect">
          <a:avLst/>
        </a:prstGeom>
        <a:solidFill>
          <a:srgbClr val="B36A9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ES" altLang="es-MX" sz="1600" kern="1200" dirty="0">
              <a:latin typeface="Arial" panose="020B0604020202020204" pitchFamily="34" charset="0"/>
              <a:cs typeface="Arial" panose="020B0604020202020204" pitchFamily="34" charset="0"/>
            </a:rPr>
            <a:t>La utilización de la modalidad de ofertas subsecuentes de descuento en las licitaciones públicas electrónicas</a:t>
          </a:r>
          <a:r>
            <a:rPr lang="es-ES" altLang="es-MX" sz="1200" kern="1200" dirty="0"/>
            <a:t>.</a:t>
          </a:r>
          <a:endParaRPr lang="es-MX" sz="1200" kern="1200" dirty="0"/>
        </a:p>
      </dsp:txBody>
      <dsp:txXfrm>
        <a:off x="4754319" y="105255"/>
        <a:ext cx="1440356" cy="2478919"/>
      </dsp:txXfrm>
    </dsp:sp>
    <dsp:sp modelId="{32CBF7B4-19CB-4DB8-AB49-D732D95D0EA1}">
      <dsp:nvSpPr>
        <dsp:cNvPr id="0" name=""/>
        <dsp:cNvSpPr/>
      </dsp:nvSpPr>
      <dsp:spPr>
        <a:xfrm>
          <a:off x="6338711" y="105259"/>
          <a:ext cx="1440356" cy="2478911"/>
        </a:xfrm>
        <a:prstGeom prst="rect">
          <a:avLst/>
        </a:prstGeom>
        <a:solidFill>
          <a:schemeClr val="accent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ES" altLang="es-MX" sz="1800" kern="1200" dirty="0">
              <a:latin typeface="Arial" panose="020B0604020202020204" pitchFamily="34" charset="0"/>
              <a:cs typeface="Arial" panose="020B0604020202020204" pitchFamily="34" charset="0"/>
            </a:rPr>
            <a:t>Promover la agilización de pagos a proveedores.</a:t>
          </a:r>
          <a:endParaRPr lang="es-MX" sz="1800" kern="1200" dirty="0">
            <a:latin typeface="Arial" panose="020B0604020202020204" pitchFamily="34" charset="0"/>
            <a:cs typeface="Arial" panose="020B0604020202020204" pitchFamily="34" charset="0"/>
          </a:endParaRPr>
        </a:p>
      </dsp:txBody>
      <dsp:txXfrm>
        <a:off x="6338711" y="105259"/>
        <a:ext cx="1440356" cy="2478911"/>
      </dsp:txXfrm>
    </dsp:sp>
    <dsp:sp modelId="{EF288B4F-6DFF-4841-A2F5-31980DC247C7}">
      <dsp:nvSpPr>
        <dsp:cNvPr id="0" name=""/>
        <dsp:cNvSpPr/>
      </dsp:nvSpPr>
      <dsp:spPr>
        <a:xfrm>
          <a:off x="7923103" y="105255"/>
          <a:ext cx="1440356" cy="2478919"/>
        </a:xfrm>
        <a:prstGeom prst="rect">
          <a:avLst/>
        </a:prstGeom>
        <a:gradFill rotWithShape="0">
          <a:gsLst>
            <a:gs pos="0">
              <a:schemeClr val="accent5">
                <a:hueOff val="-16063984"/>
                <a:satOff val="2870"/>
                <a:lumOff val="-6275"/>
                <a:alphaOff val="0"/>
                <a:tint val="94000"/>
                <a:satMod val="103000"/>
                <a:lumMod val="102000"/>
              </a:schemeClr>
            </a:gs>
            <a:gs pos="50000">
              <a:schemeClr val="accent5">
                <a:hueOff val="-16063984"/>
                <a:satOff val="2870"/>
                <a:lumOff val="-6275"/>
                <a:alphaOff val="0"/>
                <a:shade val="100000"/>
                <a:satMod val="110000"/>
                <a:lumMod val="100000"/>
              </a:schemeClr>
            </a:gs>
            <a:gs pos="100000">
              <a:schemeClr val="accent5">
                <a:hueOff val="-16063984"/>
                <a:satOff val="2870"/>
                <a:lumOff val="-6275"/>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ES" altLang="es-MX" sz="1600" kern="1200" dirty="0">
              <a:solidFill>
                <a:srgbClr val="FFFFFF"/>
              </a:solidFill>
              <a:latin typeface="Arial" panose="020B0604020202020204" pitchFamily="34" charset="0"/>
              <a:ea typeface="+mn-ea"/>
              <a:cs typeface="Arial" panose="020B0604020202020204" pitchFamily="34" charset="0"/>
            </a:rPr>
            <a:t>La determinación de precios de servicios relacionados con proyectos de infraestructura.</a:t>
          </a:r>
          <a:endParaRPr lang="es-MX" sz="1600" kern="1200" dirty="0">
            <a:solidFill>
              <a:srgbClr val="FFFFFF"/>
            </a:solidFill>
            <a:latin typeface="Arial" panose="020B0604020202020204" pitchFamily="34" charset="0"/>
            <a:ea typeface="+mn-ea"/>
            <a:cs typeface="Arial" panose="020B0604020202020204" pitchFamily="34" charset="0"/>
          </a:endParaRPr>
        </a:p>
      </dsp:txBody>
      <dsp:txXfrm>
        <a:off x="7923103" y="105255"/>
        <a:ext cx="1440356" cy="2478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31E38-5958-458C-802B-C5E6CB50BFBE}">
      <dsp:nvSpPr>
        <dsp:cNvPr id="0" name=""/>
        <dsp:cNvSpPr/>
      </dsp:nvSpPr>
      <dsp:spPr>
        <a:xfrm>
          <a:off x="-250388" y="0"/>
          <a:ext cx="6552738" cy="5544616"/>
        </a:xfrm>
        <a:prstGeom prst="triangle">
          <a:avLst/>
        </a:prstGeom>
        <a:solidFill>
          <a:schemeClr val="accent2">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7010F9-74D4-463C-9367-A0E2CE80A88A}">
      <dsp:nvSpPr>
        <dsp:cNvPr id="0" name=""/>
        <dsp:cNvSpPr/>
      </dsp:nvSpPr>
      <dsp:spPr>
        <a:xfrm>
          <a:off x="459031" y="194978"/>
          <a:ext cx="3604000" cy="477031"/>
        </a:xfrm>
        <a:prstGeom prst="roundRect">
          <a:avLst/>
        </a:prstGeom>
        <a:solidFill>
          <a:srgbClr val="A8D7FF">
            <a:alpha val="47059"/>
          </a:srgbClr>
        </a:solidFill>
        <a:ln w="9525" cap="flat" cmpd="sng" algn="ctr">
          <a:solidFill>
            <a:schemeClr val="accent4">
              <a:shade val="5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altLang="es-MX" sz="1800" b="1" kern="1200" dirty="0">
              <a:solidFill>
                <a:schemeClr val="bg1"/>
              </a:solidFill>
              <a:latin typeface="Arial" panose="020B0604020202020204" pitchFamily="34" charset="0"/>
              <a:cs typeface="Arial" panose="020B0604020202020204" pitchFamily="34" charset="0"/>
            </a:rPr>
            <a:t>1.- Constitución </a:t>
          </a:r>
        </a:p>
      </dsp:txBody>
      <dsp:txXfrm>
        <a:off x="482318" y="218265"/>
        <a:ext cx="3557426" cy="430457"/>
      </dsp:txXfrm>
    </dsp:sp>
    <dsp:sp modelId="{80AA711E-485B-4623-BFE4-E89EDD935D86}">
      <dsp:nvSpPr>
        <dsp:cNvPr id="0" name=""/>
        <dsp:cNvSpPr/>
      </dsp:nvSpPr>
      <dsp:spPr>
        <a:xfrm>
          <a:off x="1146260" y="843050"/>
          <a:ext cx="5144962" cy="477031"/>
        </a:xfrm>
        <a:prstGeom prst="roundRect">
          <a:avLst/>
        </a:prstGeom>
        <a:solidFill>
          <a:srgbClr val="FFE5E2">
            <a:alpha val="65098"/>
          </a:srgbClr>
        </a:solidFill>
        <a:ln w="9525" cap="flat" cmpd="sng" algn="ctr">
          <a:solidFill>
            <a:schemeClr val="accent4">
              <a:shade val="50000"/>
              <a:hueOff val="66026"/>
              <a:satOff val="-589"/>
              <a:lumOff val="1163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altLang="es-MX" sz="1800" b="1" kern="1200" dirty="0">
              <a:latin typeface="Arial" panose="020B0604020202020204" pitchFamily="34" charset="0"/>
              <a:cs typeface="Arial" panose="020B0604020202020204" pitchFamily="34" charset="0"/>
            </a:rPr>
            <a:t>2.- Tratados de Libre Comercio con CCG </a:t>
          </a:r>
          <a:endParaRPr lang="es-MX" sz="1800" kern="1200" dirty="0">
            <a:latin typeface="Arial" panose="020B0604020202020204" pitchFamily="34" charset="0"/>
            <a:cs typeface="Arial" panose="020B0604020202020204" pitchFamily="34" charset="0"/>
          </a:endParaRPr>
        </a:p>
      </dsp:txBody>
      <dsp:txXfrm>
        <a:off x="1169547" y="866337"/>
        <a:ext cx="5098388" cy="430457"/>
      </dsp:txXfrm>
    </dsp:sp>
    <dsp:sp modelId="{FB6C0461-31F5-457A-A495-4B5C23C90AC5}">
      <dsp:nvSpPr>
        <dsp:cNvPr id="0" name=""/>
        <dsp:cNvSpPr/>
      </dsp:nvSpPr>
      <dsp:spPr>
        <a:xfrm>
          <a:off x="1626925" y="1491121"/>
          <a:ext cx="2739941" cy="477031"/>
        </a:xfrm>
        <a:prstGeom prst="roundRect">
          <a:avLst/>
        </a:prstGeom>
        <a:solidFill>
          <a:srgbClr val="F7FFCA">
            <a:alpha val="16078"/>
          </a:srgbClr>
        </a:solidFill>
        <a:ln w="9525" cap="flat" cmpd="sng" algn="ctr">
          <a:solidFill>
            <a:schemeClr val="accent4">
              <a:shade val="50000"/>
              <a:hueOff val="132052"/>
              <a:satOff val="-1178"/>
              <a:lumOff val="23261"/>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altLang="es-MX" sz="1800" b="1" kern="1200" dirty="0">
              <a:solidFill>
                <a:schemeClr val="accent2">
                  <a:lumMod val="50000"/>
                </a:schemeClr>
              </a:solidFill>
              <a:latin typeface="Arial" panose="020B0604020202020204" pitchFamily="34" charset="0"/>
              <a:cs typeface="Arial" panose="020B0604020202020204" pitchFamily="34" charset="0"/>
            </a:rPr>
            <a:t>3.- LAASSP y LOPSRM</a:t>
          </a:r>
          <a:endParaRPr lang="es-MX" sz="1800" kern="1200" dirty="0">
            <a:solidFill>
              <a:schemeClr val="accent2">
                <a:lumMod val="50000"/>
              </a:schemeClr>
            </a:solidFill>
            <a:latin typeface="Arial" panose="020B0604020202020204" pitchFamily="34" charset="0"/>
            <a:cs typeface="Arial" panose="020B0604020202020204" pitchFamily="34" charset="0"/>
          </a:endParaRPr>
        </a:p>
      </dsp:txBody>
      <dsp:txXfrm>
        <a:off x="1650212" y="1514408"/>
        <a:ext cx="2693367" cy="430457"/>
      </dsp:txXfrm>
    </dsp:sp>
    <dsp:sp modelId="{915110B9-0F42-4711-A968-E07BF365B7B8}">
      <dsp:nvSpPr>
        <dsp:cNvPr id="0" name=""/>
        <dsp:cNvSpPr/>
      </dsp:nvSpPr>
      <dsp:spPr>
        <a:xfrm>
          <a:off x="1925283" y="2139193"/>
          <a:ext cx="2532675" cy="477031"/>
        </a:xfrm>
        <a:prstGeom prst="roundRect">
          <a:avLst/>
        </a:prstGeom>
        <a:solidFill>
          <a:srgbClr val="FFC3FF">
            <a:alpha val="56078"/>
          </a:srgbClr>
        </a:solidFill>
        <a:ln w="9525" cap="flat" cmpd="sng" algn="ctr">
          <a:solidFill>
            <a:schemeClr val="accent4">
              <a:shade val="50000"/>
              <a:hueOff val="198078"/>
              <a:satOff val="-1767"/>
              <a:lumOff val="34891"/>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altLang="es-MX" sz="1800" b="1" kern="1200" dirty="0">
              <a:solidFill>
                <a:srgbClr val="7030A0"/>
              </a:solidFill>
              <a:latin typeface="Arial" panose="020B0604020202020204" pitchFamily="34" charset="0"/>
              <a:cs typeface="Arial" panose="020B0604020202020204" pitchFamily="34" charset="0"/>
            </a:rPr>
            <a:t>4.- Leyes especiales </a:t>
          </a:r>
          <a:endParaRPr lang="es-MX" sz="1800" kern="1200" dirty="0">
            <a:solidFill>
              <a:srgbClr val="7030A0"/>
            </a:solidFill>
            <a:latin typeface="Arial" panose="020B0604020202020204" pitchFamily="34" charset="0"/>
            <a:cs typeface="Arial" panose="020B0604020202020204" pitchFamily="34" charset="0"/>
          </a:endParaRPr>
        </a:p>
      </dsp:txBody>
      <dsp:txXfrm>
        <a:off x="1948570" y="2162480"/>
        <a:ext cx="2486101" cy="430457"/>
      </dsp:txXfrm>
    </dsp:sp>
    <dsp:sp modelId="{5CCD6511-4873-4C40-8ED9-1C38CD263610}">
      <dsp:nvSpPr>
        <dsp:cNvPr id="0" name=""/>
        <dsp:cNvSpPr/>
      </dsp:nvSpPr>
      <dsp:spPr>
        <a:xfrm>
          <a:off x="2136873" y="2787265"/>
          <a:ext cx="2586014" cy="477031"/>
        </a:xfrm>
        <a:prstGeom prst="roundRect">
          <a:avLst/>
        </a:prstGeom>
        <a:solidFill>
          <a:srgbClr val="8EFFA7">
            <a:alpha val="60000"/>
          </a:srgbClr>
        </a:solidFill>
        <a:ln w="9525" cap="flat" cmpd="sng" algn="ctr">
          <a:solidFill>
            <a:schemeClr val="accent4">
              <a:shade val="50000"/>
              <a:hueOff val="198078"/>
              <a:satOff val="-1767"/>
              <a:lumOff val="34891"/>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altLang="es-MX" sz="1800" b="1" kern="1200" dirty="0">
              <a:solidFill>
                <a:srgbClr val="2B7F32"/>
              </a:solidFill>
              <a:latin typeface="Arial" panose="020B0604020202020204" pitchFamily="34" charset="0"/>
              <a:cs typeface="Arial" panose="020B0604020202020204" pitchFamily="34" charset="0"/>
            </a:rPr>
            <a:t>5.- Reglamentos</a:t>
          </a:r>
          <a:endParaRPr lang="es-MX" sz="1800" kern="1200" dirty="0">
            <a:solidFill>
              <a:srgbClr val="2B7F32"/>
            </a:solidFill>
            <a:latin typeface="Arial" panose="020B0604020202020204" pitchFamily="34" charset="0"/>
            <a:cs typeface="Arial" panose="020B0604020202020204" pitchFamily="34" charset="0"/>
          </a:endParaRPr>
        </a:p>
      </dsp:txBody>
      <dsp:txXfrm>
        <a:off x="2160160" y="2810552"/>
        <a:ext cx="2539440" cy="430457"/>
      </dsp:txXfrm>
    </dsp:sp>
    <dsp:sp modelId="{2BFB2267-E6E8-4E9B-8F1F-87A805B4D55C}">
      <dsp:nvSpPr>
        <dsp:cNvPr id="0" name=""/>
        <dsp:cNvSpPr/>
      </dsp:nvSpPr>
      <dsp:spPr>
        <a:xfrm>
          <a:off x="1649108" y="3435337"/>
          <a:ext cx="6254526" cy="1154068"/>
        </a:xfrm>
        <a:prstGeom prst="roundRect">
          <a:avLst/>
        </a:prstGeom>
        <a:solidFill>
          <a:srgbClr val="DDDDDD">
            <a:alpha val="51373"/>
          </a:srgbClr>
        </a:solidFill>
        <a:ln w="9525" cap="flat" cmpd="sng" algn="ctr">
          <a:solidFill>
            <a:schemeClr val="accent4">
              <a:shade val="50000"/>
              <a:hueOff val="132052"/>
              <a:satOff val="-1178"/>
              <a:lumOff val="23261"/>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altLang="es-MX" sz="1800" b="1" kern="1200" dirty="0">
              <a:latin typeface="Arial" panose="020B0604020202020204" pitchFamily="34" charset="0"/>
              <a:cs typeface="Arial" panose="020B0604020202020204" pitchFamily="34" charset="0"/>
            </a:rPr>
            <a:t>6.-</a:t>
          </a:r>
          <a:r>
            <a:rPr lang="es-ES" altLang="es-MX" sz="1800" kern="1200" dirty="0">
              <a:latin typeface="Arial" panose="020B0604020202020204" pitchFamily="34" charset="0"/>
              <a:cs typeface="Arial" panose="020B0604020202020204" pitchFamily="34" charset="0"/>
            </a:rPr>
            <a:t> </a:t>
          </a:r>
          <a:r>
            <a:rPr lang="es-ES" altLang="es-MX" sz="1800" b="1" kern="1200" dirty="0">
              <a:latin typeface="Arial" panose="020B0604020202020204" pitchFamily="34" charset="0"/>
              <a:cs typeface="Arial" panose="020B0604020202020204" pitchFamily="34" charset="0"/>
            </a:rPr>
            <a:t>Acuerdo, Decretos, Lineamientos, Reglas </a:t>
          </a:r>
        </a:p>
        <a:p>
          <a:pPr marL="0" lvl="0" indent="0" algn="just" defTabSz="800100">
            <a:lnSpc>
              <a:spcPct val="90000"/>
            </a:lnSpc>
            <a:spcBef>
              <a:spcPct val="0"/>
            </a:spcBef>
            <a:spcAft>
              <a:spcPct val="35000"/>
            </a:spcAft>
            <a:buNone/>
          </a:pPr>
          <a:r>
            <a:rPr lang="es-ES" altLang="es-MX" sz="900" kern="1200" dirty="0">
              <a:latin typeface="Arial" panose="020B0604020202020204" pitchFamily="34" charset="0"/>
              <a:cs typeface="Arial" panose="020B0604020202020204" pitchFamily="34" charset="0"/>
            </a:rPr>
            <a:t>Para adquisición de papel (DOF 2/X/09); Lineamientos relativos a sustentabilidad ambiental de las A, A, y S del S P (31/X/07); Acuerdo con el que se emiten diversos lineamientos en materia de A. A. S. y  O. P. y  </a:t>
          </a:r>
          <a:r>
            <a:rPr lang="es-ES" altLang="es-MX" sz="900" kern="1200" dirty="0" err="1">
              <a:latin typeface="Arial" panose="020B0604020202020204" pitchFamily="34" charset="0"/>
              <a:cs typeface="Arial" panose="020B0604020202020204" pitchFamily="34" charset="0"/>
            </a:rPr>
            <a:t>Serv</a:t>
          </a:r>
          <a:r>
            <a:rPr lang="es-ES" altLang="es-MX" sz="900" kern="1200" dirty="0">
              <a:latin typeface="Arial" panose="020B0604020202020204" pitchFamily="34" charset="0"/>
              <a:cs typeface="Arial" panose="020B0604020202020204" pitchFamily="34" charset="0"/>
            </a:rPr>
            <a:t>. relacionados;  Acuerdo para la utilización del sistema CompraNet;  Manuales de Aplicación General, etc..</a:t>
          </a:r>
          <a:endParaRPr lang="es-MX" sz="900" kern="1200" dirty="0">
            <a:latin typeface="Arial" panose="020B0604020202020204" pitchFamily="34" charset="0"/>
            <a:cs typeface="Arial" panose="020B0604020202020204" pitchFamily="34" charset="0"/>
          </a:endParaRPr>
        </a:p>
      </dsp:txBody>
      <dsp:txXfrm>
        <a:off x="1705445" y="3491674"/>
        <a:ext cx="6141852" cy="1041394"/>
      </dsp:txXfrm>
    </dsp:sp>
    <dsp:sp modelId="{9C476A10-066C-4FFF-8635-BC2FA4E8243D}">
      <dsp:nvSpPr>
        <dsp:cNvPr id="0" name=""/>
        <dsp:cNvSpPr/>
      </dsp:nvSpPr>
      <dsp:spPr>
        <a:xfrm>
          <a:off x="1820712" y="4709474"/>
          <a:ext cx="4368877" cy="477031"/>
        </a:xfrm>
        <a:prstGeom prst="roundRect">
          <a:avLst/>
        </a:prstGeom>
        <a:solidFill>
          <a:srgbClr val="FFE781">
            <a:alpha val="55294"/>
          </a:srgbClr>
        </a:solidFill>
        <a:ln w="9525" cap="flat" cmpd="sng" algn="ctr">
          <a:solidFill>
            <a:schemeClr val="accent4">
              <a:shade val="50000"/>
              <a:hueOff val="66026"/>
              <a:satOff val="-589"/>
              <a:lumOff val="1163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altLang="es-MX" sz="1800" b="1" kern="1200" dirty="0">
              <a:solidFill>
                <a:srgbClr val="A57D01"/>
              </a:solidFill>
              <a:latin typeface="Arial" panose="020B0604020202020204" pitchFamily="34" charset="0"/>
              <a:cs typeface="Arial" panose="020B0604020202020204" pitchFamily="34" charset="0"/>
            </a:rPr>
            <a:t>7.- Políticas, Bases y Lineamientos</a:t>
          </a:r>
          <a:endParaRPr lang="es-MX" sz="1800" kern="1200" dirty="0">
            <a:solidFill>
              <a:srgbClr val="A57D01"/>
            </a:solidFill>
            <a:latin typeface="Arial" panose="020B0604020202020204" pitchFamily="34" charset="0"/>
            <a:cs typeface="Arial" panose="020B0604020202020204" pitchFamily="34" charset="0"/>
          </a:endParaRPr>
        </a:p>
      </dsp:txBody>
      <dsp:txXfrm>
        <a:off x="1843999" y="4732761"/>
        <a:ext cx="4322303" cy="4304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93991-BAF9-4DF9-A4A7-5262C464C6A0}">
      <dsp:nvSpPr>
        <dsp:cNvPr id="0" name=""/>
        <dsp:cNvSpPr/>
      </dsp:nvSpPr>
      <dsp:spPr>
        <a:xfrm>
          <a:off x="0" y="341"/>
          <a:ext cx="4222098" cy="64564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Arial" panose="020B0604020202020204" pitchFamily="34" charset="0"/>
              <a:cs typeface="Arial" panose="020B0604020202020204" pitchFamily="34" charset="0"/>
            </a:rPr>
            <a:t>A sus órdenes en los teléfonos </a:t>
          </a:r>
        </a:p>
        <a:p>
          <a:pPr marL="0" lvl="0" indent="0" algn="ctr" defTabSz="800100">
            <a:lnSpc>
              <a:spcPct val="90000"/>
            </a:lnSpc>
            <a:spcBef>
              <a:spcPct val="0"/>
            </a:spcBef>
            <a:spcAft>
              <a:spcPct val="35000"/>
            </a:spcAft>
            <a:buNone/>
          </a:pPr>
          <a:r>
            <a:rPr lang="es-ES" sz="1800" b="1" kern="1200" dirty="0">
              <a:latin typeface="Arial" panose="020B0604020202020204" pitchFamily="34" charset="0"/>
              <a:cs typeface="Arial" panose="020B0604020202020204" pitchFamily="34" charset="0"/>
            </a:rPr>
            <a:t>55 71 62 26 38 / 55 71 62 14 27</a:t>
          </a:r>
          <a:endParaRPr lang="es-MX" sz="1800" kern="1200" dirty="0">
            <a:latin typeface="Arial" panose="020B0604020202020204" pitchFamily="34" charset="0"/>
            <a:cs typeface="Arial" panose="020B0604020202020204" pitchFamily="34" charset="0"/>
          </a:endParaRPr>
        </a:p>
      </dsp:txBody>
      <dsp:txXfrm>
        <a:off x="31518" y="31859"/>
        <a:ext cx="4159062" cy="5826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EC0E5-520A-9643-83D6-5FEEF807FA8E}" type="datetimeFigureOut">
              <a:rPr lang="es-MX" smtClean="0"/>
              <a:t>18/02/23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A913A-049E-B945-B2A9-D25412704A9F}" type="slidenum">
              <a:rPr lang="es-MX" smtClean="0"/>
              <a:t>‹Nº›</a:t>
            </a:fld>
            <a:endParaRPr lang="es-MX"/>
          </a:p>
        </p:txBody>
      </p:sp>
    </p:spTree>
    <p:extLst>
      <p:ext uri="{BB962C8B-B14F-4D97-AF65-F5344CB8AC3E}">
        <p14:creationId xmlns:p14="http://schemas.microsoft.com/office/powerpoint/2010/main" val="3876341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835186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A5209C0A-A19C-9E41-902B-FD4C0682ED26}" type="datetime1">
              <a:rPr lang="es-MX" smtClean="0"/>
              <a:t>18/02/23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971FAD39-E184-3742-9822-8AD16A83494A}" type="datetime1">
              <a:rPr lang="es-MX" smtClean="0"/>
              <a:t>18/02/23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E0863B98-4271-C444-BA00-892AC8E9FEC6}" type="datetime1">
              <a:rPr lang="es-MX" smtClean="0"/>
              <a:t>18/02/23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MX"/>
              <a:t>Haz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7DD27575-4572-F14F-843A-86D2CDACB564}" type="datetime1">
              <a:rPr lang="es-MX" smtClean="0"/>
              <a:t>18/02/23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7767FC9-5258-B740-9D2F-4B71F58AB996}" type="datetime1">
              <a:rPr lang="es-MX" smtClean="0"/>
              <a:t>18/02/23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MX"/>
              <a:t>Haz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5E18866B-CD67-F44A-9038-017B13FB3E4E}" type="datetime1">
              <a:rPr lang="es-MX" smtClean="0"/>
              <a:t>18/02/23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MX"/>
              <a:t>Haz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33A79375-CC09-284A-B84B-4F01D709682A}" type="datetime1">
              <a:rPr lang="es-MX" smtClean="0"/>
              <a:t>18/02/23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AF17FB73-DEBF-4047-980D-936C3306C17D}" type="datetime1">
              <a:rPr lang="es-MX" smtClean="0"/>
              <a:t>18/02/23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E586574-5888-2348-834F-9474CDD06CF5}" type="datetime1">
              <a:rPr lang="es-MX" smtClean="0"/>
              <a:t>18/02/23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4E8F3E91-CA69-4728-81BE-B5D25F4E97BC}" type="datetime1">
              <a:rPr lang="es-ES" altLang="es-MX"/>
              <a:pPr>
                <a:defRPr/>
              </a:pPr>
              <a:t>18/2/23</a:t>
            </a:fld>
            <a:endParaRPr lang="es-ES" altLang="es-MX"/>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a:xfrm>
            <a:off x="11216217" y="19051"/>
            <a:ext cx="736600" cy="328613"/>
          </a:xfrm>
        </p:spPr>
        <p:txBody>
          <a:bodyPr/>
          <a:lstStyle>
            <a:lvl1pPr>
              <a:defRPr/>
            </a:lvl1pPr>
          </a:lstStyle>
          <a:p>
            <a:pPr>
              <a:defRPr/>
            </a:pPr>
            <a:fld id="{8D75BDA9-D9E6-41A1-9E7B-63F654826F24}" type="slidenum">
              <a:rPr lang="es-ES" altLang="es-MX"/>
              <a:pPr>
                <a:defRPr/>
              </a:pPr>
              <a:t>‹Nº›</a:t>
            </a:fld>
            <a:endParaRPr lang="es-ES" altLang="es-MX"/>
          </a:p>
        </p:txBody>
      </p:sp>
    </p:spTree>
    <p:extLst>
      <p:ext uri="{BB962C8B-B14F-4D97-AF65-F5344CB8AC3E}">
        <p14:creationId xmlns:p14="http://schemas.microsoft.com/office/powerpoint/2010/main" val="366727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991DB7F0-5A98-D74C-94F2-D20DDCC5B43B}" type="datetime1">
              <a:rPr lang="es-MX" smtClean="0"/>
              <a:t>18/02/23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377B65F9-1ACC-CE43-8BD2-2C61D9FFBE03}" type="datetime1">
              <a:rPr lang="es-MX" smtClean="0"/>
              <a:t>18/02/23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17F71A5F-BF44-5F4A-9D00-3C11637FDD27}" type="datetime1">
              <a:rPr lang="es-MX" smtClean="0"/>
              <a:t>18/02/23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AA467E6F-4A42-9946-B3B3-FC9A85C380A4}" type="datetime1">
              <a:rPr lang="es-MX" smtClean="0"/>
              <a:t>18/02/23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2BF67C1A-D76F-DA46-ADB9-E8DEAB3A12D8}" type="datetime1">
              <a:rPr lang="es-MX" smtClean="0"/>
              <a:t>18/02/23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417EE6E-D21F-9A46-8172-EF9BFFBF8D82}" type="datetime1">
              <a:rPr lang="es-MX" smtClean="0"/>
              <a:t>18/02/23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MX"/>
              <a:t>Haz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691D4FE8-7BEC-144E-83B9-80C8CF8531FB}" type="datetime1">
              <a:rPr lang="es-MX" smtClean="0"/>
              <a:t>18/02/23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175D1F1A-9D74-4941-998C-EA698321315A}" type="datetime1">
              <a:rPr lang="es-MX" smtClean="0"/>
              <a:t>18/02/23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9000">
              <a:schemeClr val="accent1">
                <a:lumMod val="20000"/>
                <a:lumOff val="80000"/>
              </a:schemeClr>
            </a:gs>
            <a:gs pos="74000">
              <a:schemeClr val="accent1">
                <a:lumMod val="40000"/>
                <a:lumOff val="60000"/>
              </a:schemeClr>
            </a:gs>
            <a:gs pos="100000">
              <a:schemeClr val="bg2">
                <a:lumMod val="60000"/>
                <a:lumOff val="40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B16F50A-21EA-4A48-A506-11A884DDD24F}" type="datetime1">
              <a:rPr lang="es-MX" smtClean="0"/>
              <a:t>18/02/23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70" r:id="rId18"/>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11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7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9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43F58-C28A-3FBD-9999-EC9E2F33CE32}"/>
              </a:ext>
            </a:extLst>
          </p:cNvPr>
          <p:cNvSpPr>
            <a:spLocks noGrp="1"/>
          </p:cNvSpPr>
          <p:nvPr>
            <p:ph type="ctrTitle"/>
          </p:nvPr>
        </p:nvSpPr>
        <p:spPr>
          <a:xfrm>
            <a:off x="304921" y="2492189"/>
            <a:ext cx="8882778" cy="766488"/>
          </a:xfrm>
        </p:spPr>
        <p:txBody>
          <a:bodyPr/>
          <a:lstStyle/>
          <a:p>
            <a:pPr algn="l"/>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r>
              <a:rPr lang="es-MX" sz="2600" b="1" dirty="0">
                <a:effectLst/>
                <a:latin typeface="Arial" panose="020B0604020202020204" pitchFamily="34" charset="0"/>
              </a:rPr>
              <a:t>UNIVERSIDAD NACIONAL AUTÓNOMA DE MÉXICO</a:t>
            </a:r>
            <a:endParaRPr lang="es-MX" dirty="0"/>
          </a:p>
        </p:txBody>
      </p:sp>
      <p:sp>
        <p:nvSpPr>
          <p:cNvPr id="3" name="Subtítulo 2">
            <a:extLst>
              <a:ext uri="{FF2B5EF4-FFF2-40B4-BE49-F238E27FC236}">
                <a16:creationId xmlns:a16="http://schemas.microsoft.com/office/drawing/2014/main" id="{76DF0CFD-6B2C-7998-A251-886E042EAB9C}"/>
              </a:ext>
            </a:extLst>
          </p:cNvPr>
          <p:cNvSpPr>
            <a:spLocks noGrp="1"/>
          </p:cNvSpPr>
          <p:nvPr>
            <p:ph type="subTitle" idx="1"/>
          </p:nvPr>
        </p:nvSpPr>
        <p:spPr>
          <a:xfrm>
            <a:off x="6580094" y="5384639"/>
            <a:ext cx="5178061" cy="1117687"/>
          </a:xfrm>
        </p:spPr>
        <p:txBody>
          <a:bodyPr>
            <a:normAutofit fontScale="92500" lnSpcReduction="20000"/>
          </a:bodyPr>
          <a:lstStyle/>
          <a:p>
            <a:endParaRPr lang="es-MX" dirty="0"/>
          </a:p>
          <a:p>
            <a:endParaRPr lang="es-MX" dirty="0"/>
          </a:p>
          <a:p>
            <a:r>
              <a:rPr lang="es-MX" sz="2800" dirty="0">
                <a:latin typeface="Arial" panose="020B0604020202020204" pitchFamily="34" charset="0"/>
                <a:cs typeface="Arial" panose="020B0604020202020204" pitchFamily="34" charset="0"/>
              </a:rPr>
              <a:t> </a:t>
            </a:r>
            <a:r>
              <a:rPr lang="es-MX" sz="2600" dirty="0">
                <a:latin typeface="Arial" panose="020B0604020202020204" pitchFamily="34" charset="0"/>
                <a:cs typeface="Arial" panose="020B0604020202020204" pitchFamily="34" charset="0"/>
              </a:rPr>
              <a:t>Del 24 de enero al 2 de marzo 2023</a:t>
            </a:r>
          </a:p>
        </p:txBody>
      </p:sp>
      <p:sp>
        <p:nvSpPr>
          <p:cNvPr id="4" name="Marcador de número de diapositiva 3">
            <a:extLst>
              <a:ext uri="{FF2B5EF4-FFF2-40B4-BE49-F238E27FC236}">
                <a16:creationId xmlns:a16="http://schemas.microsoft.com/office/drawing/2014/main" id="{F776506A-A3E4-A49D-ACD0-C44BD51FE4AE}"/>
              </a:ext>
            </a:extLst>
          </p:cNvPr>
          <p:cNvSpPr>
            <a:spLocks noGrp="1"/>
          </p:cNvSpPr>
          <p:nvPr>
            <p:ph type="sldNum" sz="quarter" idx="12"/>
          </p:nvPr>
        </p:nvSpPr>
        <p:spPr/>
        <p:txBody>
          <a:bodyPr/>
          <a:lstStyle/>
          <a:p>
            <a:r>
              <a:rPr lang="en-US" sz="200" dirty="0"/>
              <a:t>.</a:t>
            </a:r>
          </a:p>
        </p:txBody>
      </p:sp>
      <p:sp>
        <p:nvSpPr>
          <p:cNvPr id="5" name="CuadroTexto 4">
            <a:extLst>
              <a:ext uri="{FF2B5EF4-FFF2-40B4-BE49-F238E27FC236}">
                <a16:creationId xmlns:a16="http://schemas.microsoft.com/office/drawing/2014/main" id="{7546CC8D-3303-F657-1AD7-AD0106A6D79C}"/>
              </a:ext>
            </a:extLst>
          </p:cNvPr>
          <p:cNvSpPr txBox="1"/>
          <p:nvPr/>
        </p:nvSpPr>
        <p:spPr>
          <a:xfrm>
            <a:off x="89772" y="3563465"/>
            <a:ext cx="8882778" cy="400110"/>
          </a:xfrm>
          <a:prstGeom prst="rect">
            <a:avLst/>
          </a:prstGeom>
          <a:noFill/>
        </p:spPr>
        <p:txBody>
          <a:bodyPr wrap="square" rtlCol="0">
            <a:spAutoFit/>
          </a:bodyPr>
          <a:lstStyle/>
          <a:p>
            <a:pPr algn="ctr"/>
            <a:r>
              <a:rPr lang="es-MX" sz="2000" b="1" dirty="0">
                <a:effectLst/>
                <a:latin typeface="Arial" panose="020B0604020202020204" pitchFamily="34" charset="0"/>
              </a:rPr>
              <a:t>PROGRAMA DE POSGRADO EN CIENCIAS DE LA ADMINISTRACIÓN.</a:t>
            </a:r>
            <a:endParaRPr lang="es-MX" sz="2000" dirty="0"/>
          </a:p>
        </p:txBody>
      </p:sp>
      <p:pic>
        <p:nvPicPr>
          <p:cNvPr id="1026" name="Picture 2" descr="UNAM Universidad Nacional Autónoma de México | Mexico City">
            <a:extLst>
              <a:ext uri="{FF2B5EF4-FFF2-40B4-BE49-F238E27FC236}">
                <a16:creationId xmlns:a16="http://schemas.microsoft.com/office/drawing/2014/main" id="{71939878-125D-E9A9-B803-9FB523DB8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4966" y="2717641"/>
            <a:ext cx="1434354" cy="143435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4E117454-D0F6-F22B-D3F3-E030D3FB6BC2}"/>
              </a:ext>
            </a:extLst>
          </p:cNvPr>
          <p:cNvSpPr txBox="1"/>
          <p:nvPr/>
        </p:nvSpPr>
        <p:spPr>
          <a:xfrm>
            <a:off x="304921" y="4679576"/>
            <a:ext cx="8950425" cy="428131"/>
          </a:xfrm>
          <a:prstGeom prst="rect">
            <a:avLst/>
          </a:prstGeom>
          <a:noFill/>
        </p:spPr>
        <p:txBody>
          <a:bodyPr wrap="square" rtlCol="0">
            <a:spAutoFit/>
          </a:bodyPr>
          <a:lstStyle/>
          <a:p>
            <a:pPr marL="0" indent="0" algn="just">
              <a:lnSpc>
                <a:spcPct val="120000"/>
              </a:lnSpc>
              <a:spcBef>
                <a:spcPts val="0"/>
              </a:spcBef>
              <a:buNone/>
            </a:pPr>
            <a:r>
              <a:rPr lang="es-MX" sz="2000" b="1" dirty="0">
                <a:solidFill>
                  <a:schemeClr val="bg1"/>
                </a:solidFill>
                <a:effectLst/>
                <a:latin typeface="ArialMT"/>
              </a:rPr>
              <a:t>MATERIA DE AUDITORÍA DE ADQUISICIONES Y OBRAS PÚBLICAS. </a:t>
            </a:r>
            <a:endParaRPr lang="es-MX" sz="2000" b="1" dirty="0">
              <a:solidFill>
                <a:schemeClr val="bg1"/>
              </a:solidFill>
            </a:endParaRPr>
          </a:p>
        </p:txBody>
      </p:sp>
      <p:pic>
        <p:nvPicPr>
          <p:cNvPr id="7" name="Picture 4" descr="Facultad de Contaduría y Administración :: Universidad Nacional Autónoma de  México">
            <a:extLst>
              <a:ext uri="{FF2B5EF4-FFF2-40B4-BE49-F238E27FC236}">
                <a16:creationId xmlns:a16="http://schemas.microsoft.com/office/drawing/2014/main" id="{0FF650B6-53C5-6D03-ED70-AAB933A02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921" y="405399"/>
            <a:ext cx="5642139" cy="172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79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1500"/>
                                        <p:tgtEl>
                                          <p:spTgt spid="2"/>
                                        </p:tgtEl>
                                      </p:cBhvr>
                                    </p:animEffect>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1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8" dur="1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9" dur="1500"/>
                                        <p:tgtEl>
                                          <p:spTgt spid="5">
                                            <p:txEl>
                                              <p:pRg st="0" end="0"/>
                                            </p:txEl>
                                          </p:spTgt>
                                        </p:tgtEl>
                                      </p:cBhvr>
                                    </p:animEffect>
                                  </p:childTnLst>
                                </p:cTn>
                              </p:par>
                            </p:childTnLst>
                          </p:cTn>
                        </p:par>
                        <p:par>
                          <p:cTn id="20" fill="hold">
                            <p:stCondLst>
                              <p:cond delay="4000"/>
                            </p:stCondLst>
                            <p:childTnLst>
                              <p:par>
                                <p:cTn id="21" presetID="18" presetClass="entr" presetSubtype="1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1500"/>
                                        <p:tgtEl>
                                          <p:spTgt spid="6"/>
                                        </p:tgtEl>
                                      </p:cBhvr>
                                    </p:animEffect>
                                  </p:childTnLst>
                                </p:cTn>
                              </p:par>
                            </p:childTnLst>
                          </p:cTn>
                        </p:par>
                        <p:par>
                          <p:cTn id="24" fill="hold">
                            <p:stCondLst>
                              <p:cond delay="5500"/>
                            </p:stCondLst>
                            <p:childTnLst>
                              <p:par>
                                <p:cTn id="25" presetID="18" presetClass="entr" presetSubtype="12"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strips(downLeft)">
                                      <p:cBhvr>
                                        <p:cTn id="27" dur="1500"/>
                                        <p:tgtEl>
                                          <p:spTgt spid="3">
                                            <p:txEl>
                                              <p:pRg st="2" end="2"/>
                                            </p:txEl>
                                          </p:spTgt>
                                        </p:tgtEl>
                                      </p:cBhvr>
                                    </p:animEffect>
                                  </p:childTnLst>
                                </p:cTn>
                              </p:par>
                            </p:childTnLst>
                          </p:cTn>
                        </p:par>
                        <p:par>
                          <p:cTn id="28" fill="hold">
                            <p:stCondLst>
                              <p:cond delay="7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000" fill="hold"/>
                                        <p:tgtEl>
                                          <p:spTgt spid="7"/>
                                        </p:tgtEl>
                                        <p:attrNameLst>
                                          <p:attrName>ppt_w</p:attrName>
                                        </p:attrNameLst>
                                      </p:cBhvr>
                                      <p:tavLst>
                                        <p:tav tm="0">
                                          <p:val>
                                            <p:fltVal val="0"/>
                                          </p:val>
                                        </p:tav>
                                        <p:tav tm="100000">
                                          <p:val>
                                            <p:strVal val="#ppt_w"/>
                                          </p:val>
                                        </p:tav>
                                      </p:tavLst>
                                    </p:anim>
                                    <p:anim calcmode="lin" valueType="num">
                                      <p:cBhvr>
                                        <p:cTn id="32" dur="2000" fill="hold"/>
                                        <p:tgtEl>
                                          <p:spTgt spid="7"/>
                                        </p:tgtEl>
                                        <p:attrNameLst>
                                          <p:attrName>ppt_h</p:attrName>
                                        </p:attrNameLst>
                                      </p:cBhvr>
                                      <p:tavLst>
                                        <p:tav tm="0">
                                          <p:val>
                                            <p:fltVal val="0"/>
                                          </p:val>
                                        </p:tav>
                                        <p:tav tm="100000">
                                          <p:val>
                                            <p:strVal val="#ppt_h"/>
                                          </p:val>
                                        </p:tav>
                                      </p:tavLst>
                                    </p:anim>
                                    <p:animEffect transition="in" filter="fade">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46163"/>
          </a:xfrm>
        </p:spPr>
        <p:txBody>
          <a:bodyPr>
            <a:normAutofit/>
          </a:bodyPr>
          <a:lstStyle/>
          <a:p>
            <a:pPr marL="0" algn="just" eaLnBrk="1" hangingPunct="1">
              <a:lnSpc>
                <a:spcPct val="100000"/>
              </a:lnSpc>
              <a:spcBef>
                <a:spcPts val="0"/>
              </a:spcBef>
              <a:buFont typeface="Wingdings" panose="05000000000000000000" pitchFamily="2" charset="2"/>
              <a:buNone/>
            </a:pPr>
            <a:r>
              <a:rPr lang="es-MX" altLang="es-MX" sz="2000" dirty="0">
                <a:solidFill>
                  <a:schemeClr val="bg1"/>
                </a:solidFill>
                <a:latin typeface="Arial" panose="020B0604020202020204" pitchFamily="34" charset="0"/>
                <a:cs typeface="Arial" panose="020B0604020202020204" pitchFamily="34" charset="0"/>
              </a:rPr>
              <a:t>O sea, además de las dependencias que se creen en la Federación (SFP) o en las entidades federativas y municipios, la fiscalización la pueden realizar:</a:t>
            </a:r>
          </a:p>
          <a:p>
            <a:pPr marL="0" algn="just" eaLnBrk="1" hangingPunct="1">
              <a:lnSpc>
                <a:spcPct val="100000"/>
              </a:lnSpc>
              <a:spcBef>
                <a:spcPts val="0"/>
              </a:spcBef>
              <a:buFont typeface="Wingdings" panose="05000000000000000000" pitchFamily="2" charset="2"/>
              <a:buNone/>
            </a:pPr>
            <a:endParaRPr lang="es-MX" altLang="es-MX" sz="1000" dirty="0">
              <a:solidFill>
                <a:schemeClr val="bg1"/>
              </a:solidFill>
              <a:latin typeface="Arial" panose="020B0604020202020204" pitchFamily="34" charset="0"/>
              <a:cs typeface="Arial" panose="020B0604020202020204" pitchFamily="34" charset="0"/>
            </a:endParaRPr>
          </a:p>
          <a:p>
            <a:pPr marL="0" algn="just" eaLnBrk="1" hangingPunct="1">
              <a:lnSpc>
                <a:spcPct val="100000"/>
              </a:lnSpc>
              <a:spcBef>
                <a:spcPts val="0"/>
              </a:spcBef>
              <a:buFont typeface="Wingdings" panose="05000000000000000000" pitchFamily="2" charset="2"/>
              <a:buNone/>
            </a:pPr>
            <a:endParaRPr lang="es-MX" altLang="es-MX" sz="500" dirty="0">
              <a:solidFill>
                <a:schemeClr val="bg1"/>
              </a:solidFill>
              <a:latin typeface="Arial" panose="020B0604020202020204" pitchFamily="34" charset="0"/>
              <a:cs typeface="Arial" panose="020B0604020202020204" pitchFamily="34" charset="0"/>
            </a:endParaRPr>
          </a:p>
          <a:p>
            <a:pPr marL="0" algn="just" eaLnBrk="1" hangingPunct="1">
              <a:lnSpc>
                <a:spcPct val="100000"/>
              </a:lnSpc>
              <a:spcBef>
                <a:spcPts val="0"/>
              </a:spcBef>
              <a:buFont typeface="Wingdings" panose="05000000000000000000" pitchFamily="2" charset="2"/>
              <a:buNone/>
            </a:pPr>
            <a:r>
              <a:rPr lang="es-MX" altLang="es-MX" sz="2000" dirty="0">
                <a:solidFill>
                  <a:schemeClr val="bg1"/>
                </a:solidFill>
                <a:latin typeface="Arial" panose="020B0604020202020204" pitchFamily="34" charset="0"/>
                <a:cs typeface="Arial" panose="020B0604020202020204" pitchFamily="34" charset="0"/>
              </a:rPr>
              <a:t>a) La </a:t>
            </a:r>
            <a:r>
              <a:rPr lang="es-MX" altLang="es-MX" sz="2000" b="1" dirty="0">
                <a:solidFill>
                  <a:schemeClr val="bg2">
                    <a:lumMod val="75000"/>
                  </a:schemeClr>
                </a:solidFill>
                <a:latin typeface="Arial" panose="020B0604020202020204" pitchFamily="34" charset="0"/>
                <a:cs typeface="Arial" panose="020B0604020202020204" pitchFamily="34" charset="0"/>
              </a:rPr>
              <a:t>Auditoría Superior de la Federación </a:t>
            </a:r>
            <a:r>
              <a:rPr lang="es-MX" altLang="es-MX" sz="2000" dirty="0">
                <a:solidFill>
                  <a:schemeClr val="bg1"/>
                </a:solidFill>
                <a:latin typeface="Arial" panose="020B0604020202020204" pitchFamily="34" charset="0"/>
                <a:cs typeface="Arial" panose="020B0604020202020204" pitchFamily="34" charset="0"/>
              </a:rPr>
              <a:t>la cual </a:t>
            </a:r>
            <a:r>
              <a:rPr lang="es-MX" altLang="es-MX" sz="2000" b="1" dirty="0">
                <a:solidFill>
                  <a:srgbClr val="002060"/>
                </a:solidFill>
                <a:latin typeface="Arial" panose="020B0604020202020204" pitchFamily="34" charset="0"/>
                <a:cs typeface="Arial" panose="020B0604020202020204" pitchFamily="34" charset="0"/>
              </a:rPr>
              <a:t>revisará</a:t>
            </a:r>
            <a:r>
              <a:rPr lang="es-MX" altLang="es-MX" sz="2000" dirty="0">
                <a:solidFill>
                  <a:schemeClr val="bg1"/>
                </a:solidFill>
                <a:latin typeface="Arial" panose="020B0604020202020204" pitchFamily="34" charset="0"/>
                <a:cs typeface="Arial" panose="020B0604020202020204" pitchFamily="34" charset="0"/>
              </a:rPr>
              <a:t> la Cuenta Pública, con el objeto de </a:t>
            </a:r>
            <a:r>
              <a:rPr lang="es-MX" altLang="es-MX" sz="2000" b="1" dirty="0">
                <a:solidFill>
                  <a:schemeClr val="accent5">
                    <a:lumMod val="75000"/>
                  </a:schemeClr>
                </a:solidFill>
                <a:latin typeface="Arial" panose="020B0604020202020204" pitchFamily="34" charset="0"/>
                <a:cs typeface="Arial" panose="020B0604020202020204" pitchFamily="34" charset="0"/>
              </a:rPr>
              <a:t>evaluar los resultados </a:t>
            </a:r>
            <a:r>
              <a:rPr lang="es-MX" altLang="es-MX" sz="2000" dirty="0">
                <a:solidFill>
                  <a:schemeClr val="bg1"/>
                </a:solidFill>
                <a:latin typeface="Arial" panose="020B0604020202020204" pitchFamily="34" charset="0"/>
                <a:cs typeface="Arial" panose="020B0604020202020204" pitchFamily="34" charset="0"/>
              </a:rPr>
              <a:t>de la gestión financiera, </a:t>
            </a:r>
            <a:r>
              <a:rPr lang="es-MX" altLang="es-MX" sz="2000" b="1" dirty="0">
                <a:solidFill>
                  <a:schemeClr val="accent3">
                    <a:lumMod val="50000"/>
                  </a:schemeClr>
                </a:solidFill>
                <a:latin typeface="Arial" panose="020B0604020202020204" pitchFamily="34" charset="0"/>
                <a:cs typeface="Arial" panose="020B0604020202020204" pitchFamily="34" charset="0"/>
              </a:rPr>
              <a:t>comprobar </a:t>
            </a:r>
            <a:r>
              <a:rPr lang="es-MX" altLang="es-MX" sz="2000" dirty="0">
                <a:solidFill>
                  <a:schemeClr val="bg1"/>
                </a:solidFill>
                <a:latin typeface="Arial" panose="020B0604020202020204" pitchFamily="34" charset="0"/>
                <a:cs typeface="Arial" panose="020B0604020202020204" pitchFamily="34" charset="0"/>
              </a:rPr>
              <a:t>si se ha ajustado a los criterios señalados por el Presupuesto y </a:t>
            </a:r>
            <a:r>
              <a:rPr lang="es-MX" altLang="es-MX" sz="2000" b="1" dirty="0">
                <a:solidFill>
                  <a:schemeClr val="accent6">
                    <a:lumMod val="75000"/>
                  </a:schemeClr>
                </a:solidFill>
                <a:latin typeface="Arial" panose="020B0604020202020204" pitchFamily="34" charset="0"/>
                <a:cs typeface="Arial" panose="020B0604020202020204" pitchFamily="34" charset="0"/>
              </a:rPr>
              <a:t>verificar</a:t>
            </a:r>
            <a:r>
              <a:rPr lang="es-MX" altLang="es-MX" sz="2000" dirty="0">
                <a:solidFill>
                  <a:schemeClr val="bg1"/>
                </a:solidFill>
                <a:latin typeface="Arial" panose="020B0604020202020204" pitchFamily="34" charset="0"/>
                <a:cs typeface="Arial" panose="020B0604020202020204" pitchFamily="34" charset="0"/>
              </a:rPr>
              <a:t> el cumplimiento de los objetivos contenidos en los programas </a:t>
            </a:r>
            <a:r>
              <a:rPr lang="es-MX" altLang="es-MX" sz="1600" dirty="0">
                <a:solidFill>
                  <a:schemeClr val="bg1"/>
                </a:solidFill>
                <a:latin typeface="Arial" panose="020B0604020202020204" pitchFamily="34" charset="0"/>
                <a:cs typeface="Arial" panose="020B0604020202020204" pitchFamily="34" charset="0"/>
              </a:rPr>
              <a:t>(arts. 2 y 14 Ley de Fiscalización y Rendicioón de Cuentas de la Federación)</a:t>
            </a:r>
            <a:r>
              <a:rPr lang="es-MX" altLang="es-MX" sz="2000" dirty="0">
                <a:solidFill>
                  <a:schemeClr val="bg1"/>
                </a:solidFill>
                <a:latin typeface="Arial" panose="020B0604020202020204" pitchFamily="34" charset="0"/>
                <a:cs typeface="Arial" panose="020B0604020202020204" pitchFamily="34" charset="0"/>
              </a:rPr>
              <a:t>.</a:t>
            </a:r>
          </a:p>
          <a:p>
            <a:pPr marL="0" algn="just" eaLnBrk="1" hangingPunct="1">
              <a:lnSpc>
                <a:spcPct val="100000"/>
              </a:lnSpc>
              <a:spcBef>
                <a:spcPts val="0"/>
              </a:spcBef>
              <a:buFont typeface="Wingdings" panose="05000000000000000000" pitchFamily="2" charset="2"/>
              <a:buNone/>
            </a:pPr>
            <a:endParaRPr lang="es-MX" altLang="es-MX" sz="1000" dirty="0">
              <a:solidFill>
                <a:schemeClr val="bg1"/>
              </a:solidFill>
              <a:latin typeface="Arial" panose="020B0604020202020204" pitchFamily="34" charset="0"/>
              <a:cs typeface="Arial" panose="020B0604020202020204" pitchFamily="34" charset="0"/>
            </a:endParaRPr>
          </a:p>
          <a:p>
            <a:pPr marL="0" algn="just" eaLnBrk="1" hangingPunct="1">
              <a:lnSpc>
                <a:spcPct val="100000"/>
              </a:lnSpc>
              <a:spcBef>
                <a:spcPts val="0"/>
              </a:spcBef>
              <a:buFont typeface="Wingdings" panose="05000000000000000000" pitchFamily="2" charset="2"/>
              <a:buNone/>
            </a:pPr>
            <a:r>
              <a:rPr lang="es-MX" altLang="es-MX" sz="2000" dirty="0">
                <a:solidFill>
                  <a:schemeClr val="bg1"/>
                </a:solidFill>
                <a:latin typeface="Arial" panose="020B0604020202020204" pitchFamily="34" charset="0"/>
                <a:cs typeface="Arial" panose="020B0604020202020204" pitchFamily="34" charset="0"/>
              </a:rPr>
              <a:t>Si del examen que realice la </a:t>
            </a:r>
            <a:r>
              <a:rPr lang="es-MX" altLang="es-MX" sz="2000" b="1" dirty="0">
                <a:solidFill>
                  <a:schemeClr val="bg2">
                    <a:lumMod val="75000"/>
                  </a:schemeClr>
                </a:solidFill>
                <a:latin typeface="Arial" panose="020B0604020202020204" pitchFamily="34" charset="0"/>
                <a:cs typeface="Arial" panose="020B0604020202020204" pitchFamily="34" charset="0"/>
              </a:rPr>
              <a:t>ASF</a:t>
            </a:r>
            <a:r>
              <a:rPr lang="es-MX" altLang="es-MX" sz="2000" dirty="0">
                <a:solidFill>
                  <a:schemeClr val="bg1"/>
                </a:solidFill>
                <a:latin typeface="Arial" panose="020B0604020202020204" pitchFamily="34" charset="0"/>
                <a:cs typeface="Arial" panose="020B0604020202020204" pitchFamily="34" charset="0"/>
              </a:rPr>
              <a:t> aparecieran discrepancias … se determinarán las responsabilidades de acuerdo con la Ley </a:t>
            </a:r>
            <a:r>
              <a:rPr lang="es-MX" altLang="es-MX" sz="1600" dirty="0">
                <a:solidFill>
                  <a:schemeClr val="bg1"/>
                </a:solidFill>
                <a:latin typeface="Arial" panose="020B0604020202020204" pitchFamily="34" charset="0"/>
                <a:cs typeface="Arial" panose="020B0604020202020204" pitchFamily="34" charset="0"/>
              </a:rPr>
              <a:t>(art. 74 fracc. VI 2º pfo. CPEUM)</a:t>
            </a:r>
            <a:r>
              <a:rPr lang="es-MX" altLang="es-MX" sz="2000" dirty="0">
                <a:solidFill>
                  <a:schemeClr val="bg1"/>
                </a:solidFill>
                <a:latin typeface="Arial" panose="020B0604020202020204" pitchFamily="34" charset="0"/>
                <a:cs typeface="Arial" panose="020B0604020202020204" pitchFamily="34" charset="0"/>
              </a:rPr>
              <a:t>, y</a:t>
            </a:r>
          </a:p>
          <a:p>
            <a:pPr marL="0" algn="just" eaLnBrk="1" hangingPunct="1">
              <a:lnSpc>
                <a:spcPct val="100000"/>
              </a:lnSpc>
              <a:spcBef>
                <a:spcPts val="0"/>
              </a:spcBef>
              <a:buFont typeface="Wingdings" panose="05000000000000000000" pitchFamily="2" charset="2"/>
              <a:buNone/>
            </a:pPr>
            <a:endParaRPr lang="es-MX" altLang="es-MX" sz="1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buNone/>
            </a:pPr>
            <a:r>
              <a:rPr lang="es-MX" altLang="es-MX" sz="2000" dirty="0">
                <a:solidFill>
                  <a:schemeClr val="bg1"/>
                </a:solidFill>
                <a:latin typeface="Arial" panose="020B0604020202020204" pitchFamily="34" charset="0"/>
                <a:cs typeface="Arial" panose="020B0604020202020204" pitchFamily="34" charset="0"/>
              </a:rPr>
              <a:t>b) El </a:t>
            </a:r>
            <a:r>
              <a:rPr lang="es-MX" altLang="es-MX" sz="2000" b="1" dirty="0">
                <a:solidFill>
                  <a:srgbClr val="376D36"/>
                </a:solidFill>
                <a:latin typeface="Arial" panose="020B0604020202020204" pitchFamily="34" charset="0"/>
                <a:cs typeface="Arial" panose="020B0604020202020204" pitchFamily="34" charset="0"/>
              </a:rPr>
              <a:t>Consejo Nacional de Evaluación de la Política de Desarrollo Social </a:t>
            </a:r>
            <a:r>
              <a:rPr lang="es-MX" altLang="es-MX" sz="2000" dirty="0">
                <a:solidFill>
                  <a:schemeClr val="bg1"/>
                </a:solidFill>
                <a:latin typeface="Arial" panose="020B0604020202020204" pitchFamily="34" charset="0"/>
                <a:cs typeface="Arial" panose="020B0604020202020204" pitchFamily="34" charset="0"/>
              </a:rPr>
              <a:t>(CONEVAL), el cual, de conformidad con el artículo 36 de la Ley General de Desarrollo Social​, debe establecer los lineamientos y los criterios para realizar la definición, la </a:t>
            </a:r>
            <a:r>
              <a:rPr lang="es-MX" altLang="es-MX" sz="2000" b="1" dirty="0">
                <a:solidFill>
                  <a:schemeClr val="bg2">
                    <a:lumMod val="60000"/>
                    <a:lumOff val="40000"/>
                  </a:schemeClr>
                </a:solidFill>
                <a:latin typeface="Arial" panose="020B0604020202020204" pitchFamily="34" charset="0"/>
                <a:cs typeface="Arial" panose="020B0604020202020204" pitchFamily="34" charset="0"/>
              </a:rPr>
              <a:t>identificación </a:t>
            </a:r>
            <a:r>
              <a:rPr lang="es-MX" altLang="es-MX" sz="2000" dirty="0">
                <a:solidFill>
                  <a:schemeClr val="bg1"/>
                </a:solidFill>
                <a:latin typeface="Arial" panose="020B0604020202020204" pitchFamily="34" charset="0"/>
                <a:cs typeface="Arial" panose="020B0604020202020204" pitchFamily="34" charset="0"/>
              </a:rPr>
              <a:t>y la </a:t>
            </a:r>
            <a:r>
              <a:rPr lang="es-MX" altLang="es-MX" sz="2000" b="1" dirty="0">
                <a:solidFill>
                  <a:schemeClr val="bg2">
                    <a:lumMod val="75000"/>
                  </a:schemeClr>
                </a:solidFill>
                <a:latin typeface="Arial" panose="020B0604020202020204" pitchFamily="34" charset="0"/>
                <a:cs typeface="Arial" panose="020B0604020202020204" pitchFamily="34" charset="0"/>
              </a:rPr>
              <a:t>medición de la pobreza </a:t>
            </a:r>
            <a:r>
              <a:rPr lang="es-MX" altLang="es-MX" sz="2000" dirty="0">
                <a:solidFill>
                  <a:schemeClr val="bg1"/>
                </a:solidFill>
                <a:latin typeface="Arial" panose="020B0604020202020204" pitchFamily="34" charset="0"/>
                <a:cs typeface="Arial" panose="020B0604020202020204" pitchFamily="34" charset="0"/>
              </a:rPr>
              <a:t>en México, tomando en consideración al menos los siguientes indicadores: </a:t>
            </a:r>
          </a:p>
          <a:p>
            <a:pPr marL="0" algn="just">
              <a:lnSpc>
                <a:spcPct val="100000"/>
              </a:lnSpc>
              <a:spcBef>
                <a:spcPts val="0"/>
              </a:spcBef>
              <a:buNone/>
            </a:pPr>
            <a:endParaRPr lang="es-MX" altLang="es-MX" sz="5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buNone/>
            </a:pPr>
            <a:r>
              <a:rPr lang="es-MX" altLang="es-MX" sz="2000" dirty="0">
                <a:solidFill>
                  <a:schemeClr val="bg1"/>
                </a:solidFill>
                <a:latin typeface="Arial" panose="020B0604020202020204" pitchFamily="34" charset="0"/>
                <a:cs typeface="Arial" panose="020B0604020202020204" pitchFamily="34" charset="0"/>
              </a:rPr>
              <a:t>Ingreso corriente per cápita; Rezago educativo promedio en el hogar; Acceso a los servicios de salud, a la seguridad social, a la alimentación, y a los servicios básicos</a:t>
            </a:r>
            <a:endParaRPr 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806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362">
                                          <p:stCondLst>
                                            <p:cond delay="0"/>
                                          </p:stCondLst>
                                        </p:cTn>
                                        <p:tgtEl>
                                          <p:spTgt spid="11">
                                            <p:txEl>
                                              <p:pRg st="0" end="0"/>
                                            </p:txEl>
                                          </p:spTgt>
                                        </p:tgtEl>
                                      </p:cBhvr>
                                    </p:animEffect>
                                    <p:anim calcmode="lin" valueType="num">
                                      <p:cBhvr>
                                        <p:cTn id="8" dur="1139"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6">
                                          <p:stCondLst>
                                            <p:cond delay="406"/>
                                          </p:stCondLst>
                                        </p:cTn>
                                        <p:tgtEl>
                                          <p:spTgt spid="11">
                                            <p:txEl>
                                              <p:pRg st="0" end="0"/>
                                            </p:txEl>
                                          </p:spTgt>
                                        </p:tgtEl>
                                      </p:cBhvr>
                                      <p:to x="100000" y="60000"/>
                                    </p:animScale>
                                    <p:animScale>
                                      <p:cBhvr>
                                        <p:cTn id="14" dur="104" decel="50000">
                                          <p:stCondLst>
                                            <p:cond delay="423"/>
                                          </p:stCondLst>
                                        </p:cTn>
                                        <p:tgtEl>
                                          <p:spTgt spid="11">
                                            <p:txEl>
                                              <p:pRg st="0" end="0"/>
                                            </p:txEl>
                                          </p:spTgt>
                                        </p:tgtEl>
                                      </p:cBhvr>
                                      <p:to x="100000" y="100000"/>
                                    </p:animScale>
                                    <p:animScale>
                                      <p:cBhvr>
                                        <p:cTn id="15" dur="16">
                                          <p:stCondLst>
                                            <p:cond delay="820"/>
                                          </p:stCondLst>
                                        </p:cTn>
                                        <p:tgtEl>
                                          <p:spTgt spid="11">
                                            <p:txEl>
                                              <p:pRg st="0" end="0"/>
                                            </p:txEl>
                                          </p:spTgt>
                                        </p:tgtEl>
                                      </p:cBhvr>
                                      <p:to x="100000" y="80000"/>
                                    </p:animScale>
                                    <p:animScale>
                                      <p:cBhvr>
                                        <p:cTn id="16" dur="104" decel="50000">
                                          <p:stCondLst>
                                            <p:cond delay="836"/>
                                          </p:stCondLst>
                                        </p:cTn>
                                        <p:tgtEl>
                                          <p:spTgt spid="11">
                                            <p:txEl>
                                              <p:pRg st="0" end="0"/>
                                            </p:txEl>
                                          </p:spTgt>
                                        </p:tgtEl>
                                      </p:cBhvr>
                                      <p:to x="100000" y="100000"/>
                                    </p:animScale>
                                    <p:animScale>
                                      <p:cBhvr>
                                        <p:cTn id="17" dur="16">
                                          <p:stCondLst>
                                            <p:cond delay="1026"/>
                                          </p:stCondLst>
                                        </p:cTn>
                                        <p:tgtEl>
                                          <p:spTgt spid="11">
                                            <p:txEl>
                                              <p:pRg st="0" end="0"/>
                                            </p:txEl>
                                          </p:spTgt>
                                        </p:tgtEl>
                                      </p:cBhvr>
                                      <p:to x="100000" y="90000"/>
                                    </p:animScale>
                                    <p:animScale>
                                      <p:cBhvr>
                                        <p:cTn id="18" dur="104" decel="50000">
                                          <p:stCondLst>
                                            <p:cond delay="1042"/>
                                          </p:stCondLst>
                                        </p:cTn>
                                        <p:tgtEl>
                                          <p:spTgt spid="11">
                                            <p:txEl>
                                              <p:pRg st="0" end="0"/>
                                            </p:txEl>
                                          </p:spTgt>
                                        </p:tgtEl>
                                      </p:cBhvr>
                                      <p:to x="100000" y="100000"/>
                                    </p:animScale>
                                    <p:animScale>
                                      <p:cBhvr>
                                        <p:cTn id="19" dur="16">
                                          <p:stCondLst>
                                            <p:cond delay="1130"/>
                                          </p:stCondLst>
                                        </p:cTn>
                                        <p:tgtEl>
                                          <p:spTgt spid="11">
                                            <p:txEl>
                                              <p:pRg st="0" end="0"/>
                                            </p:txEl>
                                          </p:spTgt>
                                        </p:tgtEl>
                                      </p:cBhvr>
                                      <p:to x="100000" y="95000"/>
                                    </p:animScale>
                                    <p:animScale>
                                      <p:cBhvr>
                                        <p:cTn id="20" dur="104" decel="50000">
                                          <p:stCondLst>
                                            <p:cond delay="1146"/>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blinds(horizontal)">
                                      <p:cBhvr>
                                        <p:cTn id="25" dur="750"/>
                                        <p:tgtEl>
                                          <p:spTgt spid="1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 calcmode="lin" valueType="num">
                                      <p:cBhvr additive="base">
                                        <p:cTn id="30" dur="75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nodeType="clickEffect">
                                  <p:stCondLst>
                                    <p:cond delay="0"/>
                                  </p:stCondLst>
                                  <p:childTnLst>
                                    <p:set>
                                      <p:cBhvr>
                                        <p:cTn id="35" dur="1" fill="hold">
                                          <p:stCondLst>
                                            <p:cond delay="0"/>
                                          </p:stCondLst>
                                        </p:cTn>
                                        <p:tgtEl>
                                          <p:spTgt spid="11">
                                            <p:txEl>
                                              <p:pRg st="7" end="7"/>
                                            </p:txEl>
                                          </p:spTgt>
                                        </p:tgtEl>
                                        <p:attrNameLst>
                                          <p:attrName>style.visibility</p:attrName>
                                        </p:attrNameLst>
                                      </p:cBhvr>
                                      <p:to>
                                        <p:strVal val="visible"/>
                                      </p:to>
                                    </p:set>
                                    <p:animEffect transition="in" filter="wedge">
                                      <p:cBhvr>
                                        <p:cTn id="36" dur="1250"/>
                                        <p:tgtEl>
                                          <p:spTgt spid="1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11">
                                            <p:txEl>
                                              <p:pRg st="9" end="9"/>
                                            </p:txEl>
                                          </p:spTgt>
                                        </p:tgtEl>
                                        <p:attrNameLst>
                                          <p:attrName>style.visibility</p:attrName>
                                        </p:attrNameLst>
                                      </p:cBhvr>
                                      <p:to>
                                        <p:strVal val="visible"/>
                                      </p:to>
                                    </p:set>
                                    <p:anim calcmode="lin" valueType="num">
                                      <p:cBhvr>
                                        <p:cTn id="41" dur="1000" fill="hold"/>
                                        <p:tgtEl>
                                          <p:spTgt spid="11">
                                            <p:txEl>
                                              <p:pRg st="9" end="9"/>
                                            </p:txEl>
                                          </p:spTgt>
                                        </p:tgtEl>
                                        <p:attrNameLst>
                                          <p:attrName>ppt_w</p:attrName>
                                        </p:attrNameLst>
                                      </p:cBhvr>
                                      <p:tavLst>
                                        <p:tav tm="0">
                                          <p:val>
                                            <p:strVal val="#ppt_w*0.70"/>
                                          </p:val>
                                        </p:tav>
                                        <p:tav tm="100000">
                                          <p:val>
                                            <p:strVal val="#ppt_w"/>
                                          </p:val>
                                        </p:tav>
                                      </p:tavLst>
                                    </p:anim>
                                    <p:anim calcmode="lin" valueType="num">
                                      <p:cBhvr>
                                        <p:cTn id="42" dur="1000" fill="hold"/>
                                        <p:tgtEl>
                                          <p:spTgt spid="11">
                                            <p:txEl>
                                              <p:pRg st="9" end="9"/>
                                            </p:txEl>
                                          </p:spTgt>
                                        </p:tgtEl>
                                        <p:attrNameLst>
                                          <p:attrName>ppt_h</p:attrName>
                                        </p:attrNameLst>
                                      </p:cBhvr>
                                      <p:tavLst>
                                        <p:tav tm="0">
                                          <p:val>
                                            <p:strVal val="#ppt_h"/>
                                          </p:val>
                                        </p:tav>
                                        <p:tav tm="100000">
                                          <p:val>
                                            <p:strVal val="#ppt_h"/>
                                          </p:val>
                                        </p:tav>
                                      </p:tavLst>
                                    </p:anim>
                                    <p:animEffect transition="in" filter="fade">
                                      <p:cBhvr>
                                        <p:cTn id="43" dur="10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pPr>
            <a:r>
              <a:rPr lang="es-MX" sz="2000" dirty="0">
                <a:solidFill>
                  <a:schemeClr val="bg1"/>
                </a:solidFill>
                <a:latin typeface="ArialMT"/>
              </a:rPr>
              <a:t>Estos </a:t>
            </a:r>
            <a:r>
              <a:rPr lang="es-MX" sz="2000" b="1" dirty="0">
                <a:solidFill>
                  <a:schemeClr val="bg1"/>
                </a:solidFill>
                <a:latin typeface="ArialMT"/>
              </a:rPr>
              <a:t>contratos a precio alzado </a:t>
            </a:r>
            <a:r>
              <a:rPr lang="es-MX" sz="2000" dirty="0">
                <a:solidFill>
                  <a:schemeClr val="bg1"/>
                </a:solidFill>
                <a:latin typeface="ArialMT"/>
              </a:rPr>
              <a:t>también se podrán modificar </a:t>
            </a:r>
            <a:r>
              <a:rPr lang="es-MX" sz="2000" dirty="0">
                <a:solidFill>
                  <a:schemeClr val="bg2">
                    <a:lumMod val="60000"/>
                    <a:lumOff val="40000"/>
                  </a:schemeClr>
                </a:solidFill>
                <a:latin typeface="ArialMT"/>
              </a:rPr>
              <a:t>por una sola ocasión </a:t>
            </a:r>
            <a:r>
              <a:rPr lang="es-MX" sz="2000" dirty="0">
                <a:solidFill>
                  <a:schemeClr val="bg1"/>
                </a:solidFill>
                <a:latin typeface="ArialMT"/>
              </a:rPr>
              <a:t>para actualizar los costos de los insumos para los trabajos, por causas no imputables al contratista, cuando los trabajos inicien con posterioridad a ciento veinte días naturales contados a partir de la fecha de presentación de la proposición. Para tales efectos, se utilizará el promedio de los índices de precios al productor de obras públicas, publicados por el INEGI, tomando como base para su cálculo el mes de presentación y apertura de la proposición y el mes que inicia la obra </a:t>
            </a:r>
            <a:r>
              <a:rPr lang="es-MX" sz="1600" dirty="0">
                <a:solidFill>
                  <a:schemeClr val="bg1"/>
                </a:solidFill>
                <a:latin typeface="ArialMT"/>
              </a:rPr>
              <a:t>(art. 59 7º pfo. LOPSRM)</a:t>
            </a:r>
            <a:r>
              <a:rPr lang="es-MX" sz="2000" dirty="0">
                <a:solidFill>
                  <a:schemeClr val="bg1"/>
                </a:solidFill>
                <a:latin typeface="ArialMT"/>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000" dirty="0">
              <a:solidFill>
                <a:srgbClr val="000000"/>
              </a:solidFill>
              <a:latin typeface="ArialMT"/>
            </a:endParaRPr>
          </a:p>
          <a:p>
            <a:pPr marL="0" indent="0" algn="just">
              <a:lnSpc>
                <a:spcPct val="100000"/>
              </a:lnSpc>
              <a:spcBef>
                <a:spcPts val="0"/>
              </a:spcBef>
              <a:buNone/>
            </a:pPr>
            <a:r>
              <a:rPr lang="es-MX" sz="2000" dirty="0">
                <a:solidFill>
                  <a:schemeClr val="bg1"/>
                </a:solidFill>
                <a:latin typeface="ArialMT"/>
              </a:rPr>
              <a:t>Los </a:t>
            </a:r>
            <a:r>
              <a:rPr lang="es-MX" sz="2000" dirty="0">
                <a:solidFill>
                  <a:srgbClr val="674446"/>
                </a:solidFill>
                <a:latin typeface="ArialMT"/>
              </a:rPr>
              <a:t>requisitos para realizar los convenios </a:t>
            </a:r>
            <a:r>
              <a:rPr lang="es-MX" sz="2000" dirty="0">
                <a:solidFill>
                  <a:schemeClr val="bg1"/>
                </a:solidFill>
                <a:latin typeface="ArialMT"/>
              </a:rPr>
              <a:t>modificatorios son, en todos los casos, que:</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1.- </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Existan razones fundadas y explícitas para realizar la modificación;</a:t>
            </a:r>
          </a:p>
          <a:p>
            <a:pPr marL="0" indent="0" algn="just">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2.- </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El contrato a modificar se encuentre vigente;</a:t>
            </a:r>
          </a:p>
          <a:p>
            <a:pPr marL="0" indent="0" algn="just">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3.- </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Exista presupuesto que pueda ejercerse para pagar, en caso de incementos que lo requiera;</a:t>
            </a:r>
          </a:p>
          <a:p>
            <a:pPr marL="0" indent="0" algn="just">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4.- </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Exista consentimiento del proveedor o contratista;</a:t>
            </a:r>
          </a:p>
          <a:p>
            <a:pPr marL="0" indent="0" algn="just">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5.- </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El convenio se formalice por escrito;</a:t>
            </a:r>
          </a:p>
          <a:p>
            <a:pPr marL="0" indent="0" algn="just">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6.- </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Debe ser firmado por el servidor público que suscribió el contrato, o por quien lo sustituyó, o a falta de ellos, el que esté facultado para suscribirlo;</a:t>
            </a:r>
          </a:p>
          <a:p>
            <a:pPr marL="0" indent="0" algn="just">
              <a:lnSpc>
                <a:spcPct val="100000"/>
              </a:lnSpc>
              <a:spcBef>
                <a:spcPts val="0"/>
              </a:spcBef>
              <a:buNone/>
            </a:pPr>
            <a:endPar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marL="0" indent="0" algn="just">
              <a:lnSpc>
                <a:spcPct val="100000"/>
              </a:lnSpc>
              <a:spcBef>
                <a:spcPts val="0"/>
              </a:spcBef>
              <a:buNone/>
            </a:pPr>
            <a:endPar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370685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12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nodeType="clickEffect">
                                  <p:stCondLst>
                                    <p:cond delay="0"/>
                                  </p:stCondLst>
                                  <p:iterate type="lt">
                                    <p:tmPct val="10000"/>
                                  </p:iterate>
                                  <p:childTnLst>
                                    <p:set>
                                      <p:cBhvr>
                                        <p:cTn id="11" dur="1" fill="hold">
                                          <p:stCondLst>
                                            <p:cond delay="0"/>
                                          </p:stCondLst>
                                        </p:cTn>
                                        <p:tgtEl>
                                          <p:spTgt spid="11">
                                            <p:txEl>
                                              <p:pRg st="2" end="2"/>
                                            </p:txEl>
                                          </p:spTgt>
                                        </p:tgtEl>
                                        <p:attrNameLst>
                                          <p:attrName>style.visibility</p:attrName>
                                        </p:attrNameLst>
                                      </p:cBhvr>
                                      <p:to>
                                        <p:strVal val="visible"/>
                                      </p:to>
                                    </p:set>
                                    <p:anim by="(-#ppt_w*2)" calcmode="lin" valueType="num">
                                      <p:cBhvr rctx="PPT">
                                        <p:cTn id="12" dur="125" autoRev="1" fill="hold">
                                          <p:stCondLst>
                                            <p:cond delay="0"/>
                                          </p:stCondLst>
                                        </p:cTn>
                                        <p:tgtEl>
                                          <p:spTgt spid="11">
                                            <p:txEl>
                                              <p:pRg st="2" end="2"/>
                                            </p:txEl>
                                          </p:spTgt>
                                        </p:tgtEl>
                                        <p:attrNameLst>
                                          <p:attrName>ppt_w</p:attrName>
                                        </p:attrNameLst>
                                      </p:cBhvr>
                                    </p:anim>
                                    <p:anim by="(#ppt_w*0.50)" calcmode="lin" valueType="num">
                                      <p:cBhvr>
                                        <p:cTn id="13" dur="125" decel="50000" autoRev="1" fill="hold">
                                          <p:stCondLst>
                                            <p:cond delay="0"/>
                                          </p:stCondLst>
                                        </p:cTn>
                                        <p:tgtEl>
                                          <p:spTgt spid="11">
                                            <p:txEl>
                                              <p:pRg st="2" end="2"/>
                                            </p:txEl>
                                          </p:spTgt>
                                        </p:tgtEl>
                                        <p:attrNameLst>
                                          <p:attrName>ppt_x</p:attrName>
                                        </p:attrNameLst>
                                      </p:cBhvr>
                                    </p:anim>
                                    <p:anim from="(-#ppt_h/2)" to="(#ppt_y)" calcmode="lin" valueType="num">
                                      <p:cBhvr>
                                        <p:cTn id="14" dur="250" fill="hold">
                                          <p:stCondLst>
                                            <p:cond delay="0"/>
                                          </p:stCondLst>
                                        </p:cTn>
                                        <p:tgtEl>
                                          <p:spTgt spid="11">
                                            <p:txEl>
                                              <p:pRg st="2" end="2"/>
                                            </p:txEl>
                                          </p:spTgt>
                                        </p:tgtEl>
                                        <p:attrNameLst>
                                          <p:attrName>ppt_y</p:attrName>
                                        </p:attrNameLst>
                                      </p:cBhvr>
                                    </p:anim>
                                    <p:animRot by="21600000">
                                      <p:cBhvr>
                                        <p:cTn id="15" dur="250" fill="hold">
                                          <p:stCondLst>
                                            <p:cond delay="0"/>
                                          </p:stCondLst>
                                        </p:cTn>
                                        <p:tgtEl>
                                          <p:spTgt spid="11">
                                            <p:txEl>
                                              <p:pRg st="2" end="2"/>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nodeType="clickEffect">
                                  <p:stCondLst>
                                    <p:cond delay="0"/>
                                  </p:stCondLst>
                                  <p:iterate type="lt">
                                    <p:tmPct val="10000"/>
                                  </p:iterate>
                                  <p:childTnLst>
                                    <p:set>
                                      <p:cBhvr>
                                        <p:cTn id="19" dur="1" fill="hold">
                                          <p:stCondLst>
                                            <p:cond delay="0"/>
                                          </p:stCondLst>
                                        </p:cTn>
                                        <p:tgtEl>
                                          <p:spTgt spid="11">
                                            <p:txEl>
                                              <p:pRg st="4" end="4"/>
                                            </p:txEl>
                                          </p:spTgt>
                                        </p:tgtEl>
                                        <p:attrNameLst>
                                          <p:attrName>style.visibility</p:attrName>
                                        </p:attrNameLst>
                                      </p:cBhvr>
                                      <p:to>
                                        <p:strVal val="visible"/>
                                      </p:to>
                                    </p:set>
                                    <p:anim by="(-#ppt_w*2)" calcmode="lin" valueType="num">
                                      <p:cBhvr rctx="PPT">
                                        <p:cTn id="20" dur="125" autoRev="1" fill="hold">
                                          <p:stCondLst>
                                            <p:cond delay="0"/>
                                          </p:stCondLst>
                                        </p:cTn>
                                        <p:tgtEl>
                                          <p:spTgt spid="11">
                                            <p:txEl>
                                              <p:pRg st="4" end="4"/>
                                            </p:txEl>
                                          </p:spTgt>
                                        </p:tgtEl>
                                        <p:attrNameLst>
                                          <p:attrName>ppt_w</p:attrName>
                                        </p:attrNameLst>
                                      </p:cBhvr>
                                    </p:anim>
                                    <p:anim by="(#ppt_w*0.50)" calcmode="lin" valueType="num">
                                      <p:cBhvr>
                                        <p:cTn id="21" dur="125" decel="50000" autoRev="1" fill="hold">
                                          <p:stCondLst>
                                            <p:cond delay="0"/>
                                          </p:stCondLst>
                                        </p:cTn>
                                        <p:tgtEl>
                                          <p:spTgt spid="11">
                                            <p:txEl>
                                              <p:pRg st="4" end="4"/>
                                            </p:txEl>
                                          </p:spTgt>
                                        </p:tgtEl>
                                        <p:attrNameLst>
                                          <p:attrName>ppt_x</p:attrName>
                                        </p:attrNameLst>
                                      </p:cBhvr>
                                    </p:anim>
                                    <p:anim from="(-#ppt_h/2)" to="(#ppt_y)" calcmode="lin" valueType="num">
                                      <p:cBhvr>
                                        <p:cTn id="22" dur="250" fill="hold">
                                          <p:stCondLst>
                                            <p:cond delay="0"/>
                                          </p:stCondLst>
                                        </p:cTn>
                                        <p:tgtEl>
                                          <p:spTgt spid="11">
                                            <p:txEl>
                                              <p:pRg st="4" end="4"/>
                                            </p:txEl>
                                          </p:spTgt>
                                        </p:tgtEl>
                                        <p:attrNameLst>
                                          <p:attrName>ppt_y</p:attrName>
                                        </p:attrNameLst>
                                      </p:cBhvr>
                                    </p:anim>
                                    <p:animRot by="21600000">
                                      <p:cBhvr>
                                        <p:cTn id="23" dur="250" fill="hold">
                                          <p:stCondLst>
                                            <p:cond delay="0"/>
                                          </p:stCondLst>
                                        </p:cTn>
                                        <p:tgtEl>
                                          <p:spTgt spid="11">
                                            <p:txEl>
                                              <p:pRg st="4" end="4"/>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nodeType="clickEffect">
                                  <p:stCondLst>
                                    <p:cond delay="0"/>
                                  </p:stCondLst>
                                  <p:iterate type="lt">
                                    <p:tmPct val="10000"/>
                                  </p:iterate>
                                  <p:childTnLst>
                                    <p:set>
                                      <p:cBhvr>
                                        <p:cTn id="27" dur="1" fill="hold">
                                          <p:stCondLst>
                                            <p:cond delay="0"/>
                                          </p:stCondLst>
                                        </p:cTn>
                                        <p:tgtEl>
                                          <p:spTgt spid="11">
                                            <p:txEl>
                                              <p:pRg st="5" end="5"/>
                                            </p:txEl>
                                          </p:spTgt>
                                        </p:tgtEl>
                                        <p:attrNameLst>
                                          <p:attrName>style.visibility</p:attrName>
                                        </p:attrNameLst>
                                      </p:cBhvr>
                                      <p:to>
                                        <p:strVal val="visible"/>
                                      </p:to>
                                    </p:set>
                                    <p:anim by="(-#ppt_w*2)" calcmode="lin" valueType="num">
                                      <p:cBhvr rctx="PPT">
                                        <p:cTn id="28" dur="125" autoRev="1" fill="hold">
                                          <p:stCondLst>
                                            <p:cond delay="0"/>
                                          </p:stCondLst>
                                        </p:cTn>
                                        <p:tgtEl>
                                          <p:spTgt spid="11">
                                            <p:txEl>
                                              <p:pRg st="5" end="5"/>
                                            </p:txEl>
                                          </p:spTgt>
                                        </p:tgtEl>
                                        <p:attrNameLst>
                                          <p:attrName>ppt_w</p:attrName>
                                        </p:attrNameLst>
                                      </p:cBhvr>
                                    </p:anim>
                                    <p:anim by="(#ppt_w*0.50)" calcmode="lin" valueType="num">
                                      <p:cBhvr>
                                        <p:cTn id="29" dur="125" decel="50000" autoRev="1" fill="hold">
                                          <p:stCondLst>
                                            <p:cond delay="0"/>
                                          </p:stCondLst>
                                        </p:cTn>
                                        <p:tgtEl>
                                          <p:spTgt spid="11">
                                            <p:txEl>
                                              <p:pRg st="5" end="5"/>
                                            </p:txEl>
                                          </p:spTgt>
                                        </p:tgtEl>
                                        <p:attrNameLst>
                                          <p:attrName>ppt_x</p:attrName>
                                        </p:attrNameLst>
                                      </p:cBhvr>
                                    </p:anim>
                                    <p:anim from="(-#ppt_h/2)" to="(#ppt_y)" calcmode="lin" valueType="num">
                                      <p:cBhvr>
                                        <p:cTn id="30" dur="250" fill="hold">
                                          <p:stCondLst>
                                            <p:cond delay="0"/>
                                          </p:stCondLst>
                                        </p:cTn>
                                        <p:tgtEl>
                                          <p:spTgt spid="11">
                                            <p:txEl>
                                              <p:pRg st="5" end="5"/>
                                            </p:txEl>
                                          </p:spTgt>
                                        </p:tgtEl>
                                        <p:attrNameLst>
                                          <p:attrName>ppt_y</p:attrName>
                                        </p:attrNameLst>
                                      </p:cBhvr>
                                    </p:anim>
                                    <p:animRot by="21600000">
                                      <p:cBhvr>
                                        <p:cTn id="31" dur="250" fill="hold">
                                          <p:stCondLst>
                                            <p:cond delay="0"/>
                                          </p:stCondLst>
                                        </p:cTn>
                                        <p:tgtEl>
                                          <p:spTgt spid="11">
                                            <p:txEl>
                                              <p:pRg st="5" end="5"/>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nodeType="clickEffect">
                                  <p:stCondLst>
                                    <p:cond delay="0"/>
                                  </p:stCondLst>
                                  <p:iterate type="lt">
                                    <p:tmPct val="10000"/>
                                  </p:iterate>
                                  <p:childTnLst>
                                    <p:set>
                                      <p:cBhvr>
                                        <p:cTn id="35" dur="1" fill="hold">
                                          <p:stCondLst>
                                            <p:cond delay="0"/>
                                          </p:stCondLst>
                                        </p:cTn>
                                        <p:tgtEl>
                                          <p:spTgt spid="11">
                                            <p:txEl>
                                              <p:pRg st="6" end="6"/>
                                            </p:txEl>
                                          </p:spTgt>
                                        </p:tgtEl>
                                        <p:attrNameLst>
                                          <p:attrName>style.visibility</p:attrName>
                                        </p:attrNameLst>
                                      </p:cBhvr>
                                      <p:to>
                                        <p:strVal val="visible"/>
                                      </p:to>
                                    </p:set>
                                    <p:anim by="(-#ppt_w*2)" calcmode="lin" valueType="num">
                                      <p:cBhvr rctx="PPT">
                                        <p:cTn id="36" dur="125" autoRev="1" fill="hold">
                                          <p:stCondLst>
                                            <p:cond delay="0"/>
                                          </p:stCondLst>
                                        </p:cTn>
                                        <p:tgtEl>
                                          <p:spTgt spid="11">
                                            <p:txEl>
                                              <p:pRg st="6" end="6"/>
                                            </p:txEl>
                                          </p:spTgt>
                                        </p:tgtEl>
                                        <p:attrNameLst>
                                          <p:attrName>ppt_w</p:attrName>
                                        </p:attrNameLst>
                                      </p:cBhvr>
                                    </p:anim>
                                    <p:anim by="(#ppt_w*0.50)" calcmode="lin" valueType="num">
                                      <p:cBhvr>
                                        <p:cTn id="37" dur="125" decel="50000" autoRev="1" fill="hold">
                                          <p:stCondLst>
                                            <p:cond delay="0"/>
                                          </p:stCondLst>
                                        </p:cTn>
                                        <p:tgtEl>
                                          <p:spTgt spid="11">
                                            <p:txEl>
                                              <p:pRg st="6" end="6"/>
                                            </p:txEl>
                                          </p:spTgt>
                                        </p:tgtEl>
                                        <p:attrNameLst>
                                          <p:attrName>ppt_x</p:attrName>
                                        </p:attrNameLst>
                                      </p:cBhvr>
                                    </p:anim>
                                    <p:anim from="(-#ppt_h/2)" to="(#ppt_y)" calcmode="lin" valueType="num">
                                      <p:cBhvr>
                                        <p:cTn id="38" dur="250" fill="hold">
                                          <p:stCondLst>
                                            <p:cond delay="0"/>
                                          </p:stCondLst>
                                        </p:cTn>
                                        <p:tgtEl>
                                          <p:spTgt spid="11">
                                            <p:txEl>
                                              <p:pRg st="6" end="6"/>
                                            </p:txEl>
                                          </p:spTgt>
                                        </p:tgtEl>
                                        <p:attrNameLst>
                                          <p:attrName>ppt_y</p:attrName>
                                        </p:attrNameLst>
                                      </p:cBhvr>
                                    </p:anim>
                                    <p:animRot by="21600000">
                                      <p:cBhvr>
                                        <p:cTn id="39" dur="250" fill="hold">
                                          <p:stCondLst>
                                            <p:cond delay="0"/>
                                          </p:stCondLst>
                                        </p:cTn>
                                        <p:tgtEl>
                                          <p:spTgt spid="11">
                                            <p:txEl>
                                              <p:pRg st="6" end="6"/>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nodeType="clickEffect">
                                  <p:stCondLst>
                                    <p:cond delay="0"/>
                                  </p:stCondLst>
                                  <p:iterate type="lt">
                                    <p:tmPct val="10000"/>
                                  </p:iterate>
                                  <p:childTnLst>
                                    <p:set>
                                      <p:cBhvr>
                                        <p:cTn id="43" dur="1" fill="hold">
                                          <p:stCondLst>
                                            <p:cond delay="0"/>
                                          </p:stCondLst>
                                        </p:cTn>
                                        <p:tgtEl>
                                          <p:spTgt spid="11">
                                            <p:txEl>
                                              <p:pRg st="7" end="7"/>
                                            </p:txEl>
                                          </p:spTgt>
                                        </p:tgtEl>
                                        <p:attrNameLst>
                                          <p:attrName>style.visibility</p:attrName>
                                        </p:attrNameLst>
                                      </p:cBhvr>
                                      <p:to>
                                        <p:strVal val="visible"/>
                                      </p:to>
                                    </p:set>
                                    <p:anim by="(-#ppt_w*2)" calcmode="lin" valueType="num">
                                      <p:cBhvr rctx="PPT">
                                        <p:cTn id="44" dur="125" autoRev="1" fill="hold">
                                          <p:stCondLst>
                                            <p:cond delay="0"/>
                                          </p:stCondLst>
                                        </p:cTn>
                                        <p:tgtEl>
                                          <p:spTgt spid="11">
                                            <p:txEl>
                                              <p:pRg st="7" end="7"/>
                                            </p:txEl>
                                          </p:spTgt>
                                        </p:tgtEl>
                                        <p:attrNameLst>
                                          <p:attrName>ppt_w</p:attrName>
                                        </p:attrNameLst>
                                      </p:cBhvr>
                                    </p:anim>
                                    <p:anim by="(#ppt_w*0.50)" calcmode="lin" valueType="num">
                                      <p:cBhvr>
                                        <p:cTn id="45" dur="125" decel="50000" autoRev="1" fill="hold">
                                          <p:stCondLst>
                                            <p:cond delay="0"/>
                                          </p:stCondLst>
                                        </p:cTn>
                                        <p:tgtEl>
                                          <p:spTgt spid="11">
                                            <p:txEl>
                                              <p:pRg st="7" end="7"/>
                                            </p:txEl>
                                          </p:spTgt>
                                        </p:tgtEl>
                                        <p:attrNameLst>
                                          <p:attrName>ppt_x</p:attrName>
                                        </p:attrNameLst>
                                      </p:cBhvr>
                                    </p:anim>
                                    <p:anim from="(-#ppt_h/2)" to="(#ppt_y)" calcmode="lin" valueType="num">
                                      <p:cBhvr>
                                        <p:cTn id="46" dur="250" fill="hold">
                                          <p:stCondLst>
                                            <p:cond delay="0"/>
                                          </p:stCondLst>
                                        </p:cTn>
                                        <p:tgtEl>
                                          <p:spTgt spid="11">
                                            <p:txEl>
                                              <p:pRg st="7" end="7"/>
                                            </p:txEl>
                                          </p:spTgt>
                                        </p:tgtEl>
                                        <p:attrNameLst>
                                          <p:attrName>ppt_y</p:attrName>
                                        </p:attrNameLst>
                                      </p:cBhvr>
                                    </p:anim>
                                    <p:animRot by="21600000">
                                      <p:cBhvr>
                                        <p:cTn id="47" dur="250" fill="hold">
                                          <p:stCondLst>
                                            <p:cond delay="0"/>
                                          </p:stCondLst>
                                        </p:cTn>
                                        <p:tgtEl>
                                          <p:spTgt spid="11">
                                            <p:txEl>
                                              <p:pRg st="7" end="7"/>
                                            </p:txEl>
                                          </p:spTgt>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56" presetClass="entr" presetSubtype="0" fill="hold" nodeType="clickEffect">
                                  <p:stCondLst>
                                    <p:cond delay="0"/>
                                  </p:stCondLst>
                                  <p:iterate type="lt">
                                    <p:tmPct val="10000"/>
                                  </p:iterate>
                                  <p:childTnLst>
                                    <p:set>
                                      <p:cBhvr>
                                        <p:cTn id="51" dur="1" fill="hold">
                                          <p:stCondLst>
                                            <p:cond delay="0"/>
                                          </p:stCondLst>
                                        </p:cTn>
                                        <p:tgtEl>
                                          <p:spTgt spid="11">
                                            <p:txEl>
                                              <p:pRg st="8" end="8"/>
                                            </p:txEl>
                                          </p:spTgt>
                                        </p:tgtEl>
                                        <p:attrNameLst>
                                          <p:attrName>style.visibility</p:attrName>
                                        </p:attrNameLst>
                                      </p:cBhvr>
                                      <p:to>
                                        <p:strVal val="visible"/>
                                      </p:to>
                                    </p:set>
                                    <p:anim by="(-#ppt_w*2)" calcmode="lin" valueType="num">
                                      <p:cBhvr rctx="PPT">
                                        <p:cTn id="52" dur="125" autoRev="1" fill="hold">
                                          <p:stCondLst>
                                            <p:cond delay="0"/>
                                          </p:stCondLst>
                                        </p:cTn>
                                        <p:tgtEl>
                                          <p:spTgt spid="11">
                                            <p:txEl>
                                              <p:pRg st="8" end="8"/>
                                            </p:txEl>
                                          </p:spTgt>
                                        </p:tgtEl>
                                        <p:attrNameLst>
                                          <p:attrName>ppt_w</p:attrName>
                                        </p:attrNameLst>
                                      </p:cBhvr>
                                    </p:anim>
                                    <p:anim by="(#ppt_w*0.50)" calcmode="lin" valueType="num">
                                      <p:cBhvr>
                                        <p:cTn id="53" dur="125" decel="50000" autoRev="1" fill="hold">
                                          <p:stCondLst>
                                            <p:cond delay="0"/>
                                          </p:stCondLst>
                                        </p:cTn>
                                        <p:tgtEl>
                                          <p:spTgt spid="11">
                                            <p:txEl>
                                              <p:pRg st="8" end="8"/>
                                            </p:txEl>
                                          </p:spTgt>
                                        </p:tgtEl>
                                        <p:attrNameLst>
                                          <p:attrName>ppt_x</p:attrName>
                                        </p:attrNameLst>
                                      </p:cBhvr>
                                    </p:anim>
                                    <p:anim from="(-#ppt_h/2)" to="(#ppt_y)" calcmode="lin" valueType="num">
                                      <p:cBhvr>
                                        <p:cTn id="54" dur="250" fill="hold">
                                          <p:stCondLst>
                                            <p:cond delay="0"/>
                                          </p:stCondLst>
                                        </p:cTn>
                                        <p:tgtEl>
                                          <p:spTgt spid="11">
                                            <p:txEl>
                                              <p:pRg st="8" end="8"/>
                                            </p:txEl>
                                          </p:spTgt>
                                        </p:tgtEl>
                                        <p:attrNameLst>
                                          <p:attrName>ppt_y</p:attrName>
                                        </p:attrNameLst>
                                      </p:cBhvr>
                                    </p:anim>
                                    <p:animRot by="21600000">
                                      <p:cBhvr>
                                        <p:cTn id="55" dur="250" fill="hold">
                                          <p:stCondLst>
                                            <p:cond delay="0"/>
                                          </p:stCondLst>
                                        </p:cTn>
                                        <p:tgtEl>
                                          <p:spTgt spid="11">
                                            <p:txEl>
                                              <p:pRg st="8" end="8"/>
                                            </p:txEl>
                                          </p:spTgt>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56" presetClass="entr" presetSubtype="0" fill="hold" nodeType="clickEffect">
                                  <p:stCondLst>
                                    <p:cond delay="0"/>
                                  </p:stCondLst>
                                  <p:iterate type="lt">
                                    <p:tmPct val="10000"/>
                                  </p:iterate>
                                  <p:childTnLst>
                                    <p:set>
                                      <p:cBhvr>
                                        <p:cTn id="59" dur="1" fill="hold">
                                          <p:stCondLst>
                                            <p:cond delay="0"/>
                                          </p:stCondLst>
                                        </p:cTn>
                                        <p:tgtEl>
                                          <p:spTgt spid="11">
                                            <p:txEl>
                                              <p:pRg st="9" end="9"/>
                                            </p:txEl>
                                          </p:spTgt>
                                        </p:tgtEl>
                                        <p:attrNameLst>
                                          <p:attrName>style.visibility</p:attrName>
                                        </p:attrNameLst>
                                      </p:cBhvr>
                                      <p:to>
                                        <p:strVal val="visible"/>
                                      </p:to>
                                    </p:set>
                                    <p:anim by="(-#ppt_w*2)" calcmode="lin" valueType="num">
                                      <p:cBhvr rctx="PPT">
                                        <p:cTn id="60" dur="125" autoRev="1" fill="hold">
                                          <p:stCondLst>
                                            <p:cond delay="0"/>
                                          </p:stCondLst>
                                        </p:cTn>
                                        <p:tgtEl>
                                          <p:spTgt spid="11">
                                            <p:txEl>
                                              <p:pRg st="9" end="9"/>
                                            </p:txEl>
                                          </p:spTgt>
                                        </p:tgtEl>
                                        <p:attrNameLst>
                                          <p:attrName>ppt_w</p:attrName>
                                        </p:attrNameLst>
                                      </p:cBhvr>
                                    </p:anim>
                                    <p:anim by="(#ppt_w*0.50)" calcmode="lin" valueType="num">
                                      <p:cBhvr>
                                        <p:cTn id="61" dur="125" decel="50000" autoRev="1" fill="hold">
                                          <p:stCondLst>
                                            <p:cond delay="0"/>
                                          </p:stCondLst>
                                        </p:cTn>
                                        <p:tgtEl>
                                          <p:spTgt spid="11">
                                            <p:txEl>
                                              <p:pRg st="9" end="9"/>
                                            </p:txEl>
                                          </p:spTgt>
                                        </p:tgtEl>
                                        <p:attrNameLst>
                                          <p:attrName>ppt_x</p:attrName>
                                        </p:attrNameLst>
                                      </p:cBhvr>
                                    </p:anim>
                                    <p:anim from="(-#ppt_h/2)" to="(#ppt_y)" calcmode="lin" valueType="num">
                                      <p:cBhvr>
                                        <p:cTn id="62" dur="250" fill="hold">
                                          <p:stCondLst>
                                            <p:cond delay="0"/>
                                          </p:stCondLst>
                                        </p:cTn>
                                        <p:tgtEl>
                                          <p:spTgt spid="11">
                                            <p:txEl>
                                              <p:pRg st="9" end="9"/>
                                            </p:txEl>
                                          </p:spTgt>
                                        </p:tgtEl>
                                        <p:attrNameLst>
                                          <p:attrName>ppt_y</p:attrName>
                                        </p:attrNameLst>
                                      </p:cBhvr>
                                    </p:anim>
                                    <p:animRot by="21600000">
                                      <p:cBhvr>
                                        <p:cTn id="63" dur="250" fill="hold">
                                          <p:stCondLst>
                                            <p:cond delay="0"/>
                                          </p:stCondLst>
                                        </p:cTn>
                                        <p:tgtEl>
                                          <p:spTgt spid="11">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a:bodyPr>
          <a:lstStyle/>
          <a:p>
            <a:pPr marL="0" indent="0" algn="just">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7.- </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El precio a pagar sea el originalmente pactado, o el modificado si este se ajusto</a:t>
            </a:r>
          </a:p>
          <a:p>
            <a:pPr marL="0" indent="0" algn="just">
              <a:lnSpc>
                <a:spcPct val="100000"/>
              </a:lnSpc>
              <a:spcBef>
                <a:spcPts val="0"/>
              </a:spcBef>
              <a:buNone/>
            </a:pP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en los términos previstos en el contrato, y</a:t>
            </a:r>
          </a:p>
          <a:p>
            <a:pPr marL="0" indent="0" algn="just">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8.- </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Se  deberá  modificar  la  garantía  de  cumplimiento  cuando  los  cambios </a:t>
            </a:r>
            <a:r>
              <a:rPr kumimoji="0" lang="es-MX" sz="2000" b="0" i="0" u="none" strike="noStrike" kern="1200" cap="none" spc="0" normalizeH="0" baseline="0" noProof="0" dirty="0">
                <a:ln>
                  <a:noFill/>
                </a:ln>
                <a:solidFill>
                  <a:srgbClr val="000000"/>
                </a:solidFill>
                <a:effectLst/>
                <a:uLnTx/>
                <a:uFillTx/>
                <a:latin typeface="ArialMT"/>
                <a:ea typeface="+mn-ea"/>
                <a:cs typeface="+mn-cs"/>
              </a:rPr>
              <a:t>no se </a:t>
            </a:r>
          </a:p>
          <a:p>
            <a:pPr marL="0" indent="0" algn="just">
              <a:lnSpc>
                <a:spcPct val="100000"/>
              </a:lnSpc>
              <a:spcBef>
                <a:spcPts val="0"/>
              </a:spcBef>
              <a:buNone/>
            </a:pPr>
            <a:r>
              <a:rPr kumimoji="0" lang="es-MX" sz="2000" b="0" i="0" u="none" strike="noStrike" kern="1200" cap="none" spc="0" normalizeH="0" baseline="0" noProof="0" dirty="0">
                <a:ln>
                  <a:noFill/>
                </a:ln>
                <a:solidFill>
                  <a:srgbClr val="000000"/>
                </a:solidFill>
                <a:effectLst/>
                <a:uLnTx/>
                <a:uFillTx/>
                <a:latin typeface="ArialMT"/>
                <a:ea typeface="+mn-ea"/>
                <a:cs typeface="+mn-cs"/>
              </a:rPr>
              <a:t>encuentren  cubiertos  por  esa  garantía  </a:t>
            </a:r>
            <a:r>
              <a:rPr lang="es-MX" sz="2000" dirty="0">
                <a:solidFill>
                  <a:srgbClr val="000000"/>
                </a:solidFill>
                <a:latin typeface="ArialMT"/>
              </a:rPr>
              <a:t>otorgada  originalmente,  la  cual  se  debe</a:t>
            </a:r>
          </a:p>
          <a:p>
            <a:pPr marL="0" indent="0" algn="just">
              <a:lnSpc>
                <a:spcPct val="100000"/>
              </a:lnSpc>
              <a:spcBef>
                <a:spcPts val="0"/>
              </a:spcBef>
              <a:buNone/>
            </a:pPr>
            <a:r>
              <a:rPr lang="es-MX" sz="2000" dirty="0">
                <a:solidFill>
                  <a:srgbClr val="000000"/>
                </a:solidFill>
                <a:latin typeface="ArialMT"/>
              </a:rPr>
              <a:t>entregar en un plazo máximo de 10 dias naturales, una vez suscrito el mismo</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A diferencia de las adquisiciones, en </a:t>
            </a:r>
            <a:r>
              <a:rPr lang="es-MX" sz="2000" b="1" dirty="0">
                <a:solidFill>
                  <a:schemeClr val="bg1"/>
                </a:solidFill>
                <a:latin typeface="ArialMT"/>
              </a:rPr>
              <a:t>obra pública </a:t>
            </a:r>
            <a:r>
              <a:rPr lang="es-MX" sz="2000" dirty="0">
                <a:solidFill>
                  <a:schemeClr val="bg1"/>
                </a:solidFill>
                <a:latin typeface="ArialMT"/>
              </a:rPr>
              <a:t>se deben formalizar los convenios modificatorios en un plazo máximo de 45 días naturales, contados a partir de que se tengan determinadas las modificaciones</a:t>
            </a:r>
            <a:r>
              <a:rPr lang="es-MX" sz="1600" dirty="0">
                <a:solidFill>
                  <a:srgbClr val="000000"/>
                </a:solidFill>
                <a:latin typeface="ArialMT"/>
              </a:rPr>
              <a:t> (art. 59 8º pfo. LOPSRM)</a:t>
            </a:r>
            <a:r>
              <a:rPr lang="es-MX" sz="2000" dirty="0">
                <a:solidFill>
                  <a:srgbClr val="000000"/>
                </a:solidFill>
                <a:latin typeface="ArialMT"/>
              </a:rPr>
              <a:t>.</a:t>
            </a:r>
          </a:p>
          <a:p>
            <a:pPr marL="0" indent="0" algn="just">
              <a:lnSpc>
                <a:spcPct val="100000"/>
              </a:lnSpc>
              <a:spcBef>
                <a:spcPts val="0"/>
              </a:spcBef>
              <a:buNone/>
            </a:pPr>
            <a:endParaRPr lang="es-MX" sz="1000" dirty="0">
              <a:solidFill>
                <a:srgbClr val="000000"/>
              </a:solidFill>
              <a:latin typeface="ArialMT"/>
            </a:endParaRPr>
          </a:p>
          <a:p>
            <a:pPr marL="0" indent="0" algn="just">
              <a:lnSpc>
                <a:spcPct val="100000"/>
              </a:lnSpc>
              <a:spcBef>
                <a:spcPts val="0"/>
              </a:spcBef>
              <a:buNone/>
              <a:defRPr/>
            </a:pPr>
            <a:r>
              <a:rPr lang="es-MX" sz="2000" b="1" dirty="0">
                <a:solidFill>
                  <a:schemeClr val="bg1"/>
                </a:solidFill>
                <a:latin typeface="ArialMT"/>
              </a:rPr>
              <a:t>3</a:t>
            </a:r>
            <a:r>
              <a:rPr lang="es-MX" sz="2000" b="1" dirty="0">
                <a:solidFill>
                  <a:schemeClr val="bg1"/>
                </a:solidFill>
                <a:effectLst/>
                <a:latin typeface="ArialMT"/>
              </a:rPr>
              <a:t>.5. </a:t>
            </a:r>
            <a:r>
              <a:rPr lang="es-MX" sz="2000" b="1" dirty="0">
                <a:solidFill>
                  <a:schemeClr val="accent6">
                    <a:lumMod val="50000"/>
                  </a:schemeClr>
                </a:solidFill>
                <a:effectLst/>
                <a:latin typeface="ArialMT"/>
              </a:rPr>
              <a:t>Garantías y seguros</a:t>
            </a:r>
            <a:r>
              <a:rPr lang="es-MX" sz="2000" b="1" dirty="0">
                <a:solidFill>
                  <a:schemeClr val="bg1"/>
                </a:solidFill>
                <a:effectLst/>
                <a:latin typeface="ArialMT"/>
              </a:rPr>
              <a:t>.</a:t>
            </a:r>
          </a:p>
          <a:p>
            <a:pPr marL="0" indent="0" algn="just">
              <a:lnSpc>
                <a:spcPct val="100000"/>
              </a:lnSpc>
              <a:spcBef>
                <a:spcPts val="0"/>
              </a:spcBef>
              <a:buNone/>
              <a:defRPr/>
            </a:pPr>
            <a:endParaRPr lang="es-MX" sz="1000" dirty="0">
              <a:solidFill>
                <a:schemeClr val="bg1"/>
              </a:solidFill>
              <a:latin typeface="ArialMT"/>
            </a:endParaRPr>
          </a:p>
          <a:p>
            <a:pPr marL="0" indent="0" algn="just">
              <a:lnSpc>
                <a:spcPct val="100000"/>
              </a:lnSpc>
              <a:spcBef>
                <a:spcPts val="0"/>
              </a:spcBef>
              <a:buNone/>
              <a:defRPr/>
            </a:pPr>
            <a:r>
              <a:rPr lang="es-MX" sz="2000" dirty="0">
                <a:solidFill>
                  <a:srgbClr val="000000"/>
                </a:solidFill>
                <a:latin typeface="ArialMT"/>
              </a:rPr>
              <a:t>El </a:t>
            </a:r>
            <a:r>
              <a:rPr lang="es-MX" sz="2000" dirty="0">
                <a:solidFill>
                  <a:srgbClr val="0070C0"/>
                </a:solidFill>
                <a:latin typeface="ArialMT"/>
              </a:rPr>
              <a:t>o</a:t>
            </a:r>
            <a:r>
              <a:rPr kumimoji="0" lang="es-MX" sz="2000" b="0" i="0" u="none" strike="noStrike" kern="1200" cap="none" spc="0" normalizeH="0" baseline="0" noProof="0" dirty="0">
                <a:ln>
                  <a:noFill/>
                </a:ln>
                <a:solidFill>
                  <a:srgbClr val="0070C0"/>
                </a:solidFill>
                <a:effectLst/>
                <a:uLnTx/>
                <a:uFillTx/>
                <a:latin typeface="ArialMT"/>
                <a:ea typeface="+mn-ea"/>
                <a:cs typeface="+mn-cs"/>
              </a:rPr>
              <a:t>bjeto de las garantías </a:t>
            </a:r>
            <a:r>
              <a:rPr kumimoji="0" lang="es-MX" sz="2000" b="0" i="0" u="none" strike="noStrike" kern="1200" cap="none" spc="0" normalizeH="0" baseline="0" noProof="0" dirty="0">
                <a:ln>
                  <a:noFill/>
                </a:ln>
                <a:solidFill>
                  <a:srgbClr val="000000"/>
                </a:solidFill>
                <a:effectLst/>
                <a:uLnTx/>
                <a:uFillTx/>
                <a:latin typeface="ArialMT"/>
                <a:ea typeface="+mn-ea"/>
                <a:cs typeface="+mn-cs"/>
              </a:rPr>
              <a:t>es respaldar el cumplimiento de las obligaciones a cargo del proveedor o del contratista.</a:t>
            </a:r>
          </a:p>
          <a:p>
            <a:pPr marL="0" indent="0" algn="just">
              <a:lnSpc>
                <a:spcPct val="100000"/>
              </a:lnSpc>
              <a:spcBef>
                <a:spcPts val="0"/>
              </a:spcBef>
              <a:buNone/>
              <a:defRPr/>
            </a:pPr>
            <a:endParaRPr lang="es-MX" sz="1000" dirty="0">
              <a:solidFill>
                <a:srgbClr val="000000"/>
              </a:solidFill>
              <a:latin typeface="ArialMT"/>
            </a:endParaRPr>
          </a:p>
          <a:p>
            <a:pPr marL="0" indent="0" algn="just">
              <a:lnSpc>
                <a:spcPct val="100000"/>
              </a:lnSpc>
              <a:spcBef>
                <a:spcPts val="0"/>
              </a:spcBef>
              <a:buNone/>
              <a:defRPr/>
            </a:pPr>
            <a:r>
              <a:rPr kumimoji="0" lang="es-MX" sz="2000" b="0" i="0" u="none" strike="noStrike" kern="1200" cap="none" spc="0" normalizeH="0" baseline="0" noProof="0" dirty="0">
                <a:ln>
                  <a:noFill/>
                </a:ln>
                <a:solidFill>
                  <a:srgbClr val="000000"/>
                </a:solidFill>
                <a:effectLst/>
                <a:uLnTx/>
                <a:uFillTx/>
                <a:latin typeface="ArialMT"/>
                <a:ea typeface="+mn-ea"/>
                <a:cs typeface="+mn-cs"/>
              </a:rPr>
              <a:t>			El </a:t>
            </a:r>
            <a:r>
              <a:rPr kumimoji="0" lang="es-MX" sz="2000" b="0" i="0" u="none" strike="noStrike" kern="1200" cap="none" spc="0" normalizeH="0" baseline="0" noProof="0" dirty="0">
                <a:ln>
                  <a:noFill/>
                </a:ln>
                <a:solidFill>
                  <a:schemeClr val="bg2">
                    <a:lumMod val="60000"/>
                    <a:lumOff val="40000"/>
                  </a:schemeClr>
                </a:solidFill>
                <a:effectLst/>
                <a:uLnTx/>
                <a:uFillTx/>
                <a:latin typeface="ArialMT"/>
                <a:ea typeface="+mn-ea"/>
                <a:cs typeface="+mn-cs"/>
              </a:rPr>
              <a:t>objeto o propósito de un seguro </a:t>
            </a:r>
            <a:r>
              <a:rPr kumimoji="0" lang="es-MX" sz="2000" b="0" i="0" u="none" strike="noStrike" kern="1200" cap="none" spc="0" normalizeH="0" baseline="0" noProof="0" dirty="0">
                <a:ln>
                  <a:noFill/>
                </a:ln>
                <a:solidFill>
                  <a:srgbClr val="000000"/>
                </a:solidFill>
                <a:effectLst/>
                <a:uLnTx/>
                <a:uFillTx/>
                <a:latin typeface="ArialMT"/>
                <a:ea typeface="+mn-ea"/>
                <a:cs typeface="+mn-cs"/>
              </a:rPr>
              <a:t>es, resarcir un daño o 			cubrir una determinada cantidad de dinero al asegurado, 			cuando se presenta o cumple la eventualidad asegurada.  </a:t>
            </a:r>
          </a:p>
          <a:p>
            <a:pPr marL="0" indent="0" algn="just">
              <a:lnSpc>
                <a:spcPct val="100000"/>
              </a:lnSpc>
              <a:spcBef>
                <a:spcPts val="0"/>
              </a:spcBef>
              <a:buNone/>
              <a:defRPr/>
            </a:pPr>
            <a:endParaRPr lang="es-MX" sz="1000" dirty="0">
              <a:solidFill>
                <a:srgbClr val="000000"/>
              </a:solidFill>
              <a:latin typeface="ArialMT"/>
            </a:endParaRPr>
          </a:p>
          <a:p>
            <a:pPr marL="0" indent="0" algn="just">
              <a:lnSpc>
                <a:spcPct val="100000"/>
              </a:lnSpc>
              <a:spcBef>
                <a:spcPts val="0"/>
              </a:spcBef>
              <a:buNone/>
              <a:defRPr/>
            </a:pPr>
            <a:r>
              <a:rPr kumimoji="0" lang="es-MX" sz="2000" b="0" i="0" u="none" strike="noStrike" kern="1200" cap="none" spc="0" normalizeH="0" baseline="0" noProof="0" dirty="0">
                <a:ln>
                  <a:noFill/>
                </a:ln>
                <a:solidFill>
                  <a:srgbClr val="000000"/>
                </a:solidFill>
                <a:effectLst/>
                <a:uLnTx/>
                <a:uFillTx/>
                <a:latin typeface="ArialMT"/>
                <a:ea typeface="+mn-ea"/>
                <a:cs typeface="+mn-cs"/>
              </a:rPr>
              <a:t>			En materia de contrataciones públicas los </a:t>
            </a:r>
            <a:r>
              <a:rPr kumimoji="0" lang="es-MX" sz="2000" i="0" u="none" strike="noStrike" kern="1200" cap="none" spc="0" normalizeH="0" baseline="0" noProof="0" dirty="0">
                <a:ln>
                  <a:noFill/>
                </a:ln>
                <a:solidFill>
                  <a:schemeClr val="accent3">
                    <a:lumMod val="75000"/>
                  </a:schemeClr>
                </a:solidFill>
                <a:effectLst/>
                <a:uLnTx/>
                <a:uFillTx/>
                <a:latin typeface="ArialMT"/>
                <a:ea typeface="+mn-ea"/>
                <a:cs typeface="+mn-cs"/>
              </a:rPr>
              <a:t>principales </a:t>
            </a:r>
            <a:r>
              <a:rPr lang="es-MX" sz="2000" dirty="0">
                <a:solidFill>
                  <a:schemeClr val="accent3">
                    <a:lumMod val="75000"/>
                  </a:schemeClr>
                </a:solidFill>
                <a:latin typeface="ArialMT"/>
              </a:rPr>
              <a:t>tipos 			de garantias </a:t>
            </a:r>
            <a:r>
              <a:rPr lang="es-MX" sz="2000" dirty="0">
                <a:solidFill>
                  <a:srgbClr val="000000"/>
                </a:solidFill>
                <a:latin typeface="ArialMT"/>
              </a:rPr>
              <a:t>son los siguientes :</a:t>
            </a:r>
            <a:endParaRPr kumimoji="0" lang="es-MX" sz="2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7172" name="Picture 4" descr="AMIG on Twitter: &quot;En México, se requiere autorización del Gob. Federal  @SHCP_mx @CNSF_gob_mx para que las instituciones puedan otorgar #Fianzas  aquí te presentamos a quienes han obtenido dicha autorización. CUIDADO! NO  cualquiera">
            <a:extLst>
              <a:ext uri="{FF2B5EF4-FFF2-40B4-BE49-F238E27FC236}">
                <a16:creationId xmlns:a16="http://schemas.microsoft.com/office/drawing/2014/main" id="{BBB5BE26-6FF2-14CD-F51D-D53B6D9DC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53" y="4590140"/>
            <a:ext cx="2706730" cy="203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81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125" autoRev="1" fill="hold">
                                          <p:stCondLst>
                                            <p:cond delay="0"/>
                                          </p:stCondLst>
                                        </p:cTn>
                                        <p:tgtEl>
                                          <p:spTgt spid="11">
                                            <p:txEl>
                                              <p:pRg st="0" end="0"/>
                                            </p:txEl>
                                          </p:spTgt>
                                        </p:tgtEl>
                                        <p:attrNameLst>
                                          <p:attrName>ppt_w</p:attrName>
                                        </p:attrNameLst>
                                      </p:cBhvr>
                                    </p:anim>
                                    <p:anim by="(#ppt_w*0.50)" calcmode="lin" valueType="num">
                                      <p:cBhvr>
                                        <p:cTn id="8" dur="125" decel="50000" autoRev="1" fill="hold">
                                          <p:stCondLst>
                                            <p:cond delay="0"/>
                                          </p:stCondLst>
                                        </p:cTn>
                                        <p:tgtEl>
                                          <p:spTgt spid="11">
                                            <p:txEl>
                                              <p:pRg st="0" end="0"/>
                                            </p:txEl>
                                          </p:spTgt>
                                        </p:tgtEl>
                                        <p:attrNameLst>
                                          <p:attrName>ppt_x</p:attrName>
                                        </p:attrNameLst>
                                      </p:cBhvr>
                                    </p:anim>
                                    <p:anim from="(-#ppt_h/2)" to="(#ppt_y)" calcmode="lin" valueType="num">
                                      <p:cBhvr>
                                        <p:cTn id="9" dur="250" fill="hold">
                                          <p:stCondLst>
                                            <p:cond delay="0"/>
                                          </p:stCondLst>
                                        </p:cTn>
                                        <p:tgtEl>
                                          <p:spTgt spid="11">
                                            <p:txEl>
                                              <p:pRg st="0" end="0"/>
                                            </p:txEl>
                                          </p:spTgt>
                                        </p:tgtEl>
                                        <p:attrNameLst>
                                          <p:attrName>ppt_y</p:attrName>
                                        </p:attrNameLst>
                                      </p:cBhvr>
                                    </p:anim>
                                    <p:animRot by="21600000">
                                      <p:cBhvr>
                                        <p:cTn id="10" dur="250" fill="hold">
                                          <p:stCondLst>
                                            <p:cond delay="0"/>
                                          </p:stCondLst>
                                        </p:cTn>
                                        <p:tgtEl>
                                          <p:spTgt spid="11">
                                            <p:txEl>
                                              <p:pRg st="0" end="0"/>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11">
                                            <p:txEl>
                                              <p:pRg st="1" end="1"/>
                                            </p:txEl>
                                          </p:spTgt>
                                        </p:tgtEl>
                                        <p:attrNameLst>
                                          <p:attrName>style.visibility</p:attrName>
                                        </p:attrNameLst>
                                      </p:cBhvr>
                                      <p:to>
                                        <p:strVal val="visible"/>
                                      </p:to>
                                    </p:set>
                                    <p:anim by="(-#ppt_w*2)" calcmode="lin" valueType="num">
                                      <p:cBhvr rctx="PPT">
                                        <p:cTn id="13" dur="125" autoRev="1" fill="hold">
                                          <p:stCondLst>
                                            <p:cond delay="0"/>
                                          </p:stCondLst>
                                        </p:cTn>
                                        <p:tgtEl>
                                          <p:spTgt spid="11">
                                            <p:txEl>
                                              <p:pRg st="1" end="1"/>
                                            </p:txEl>
                                          </p:spTgt>
                                        </p:tgtEl>
                                        <p:attrNameLst>
                                          <p:attrName>ppt_w</p:attrName>
                                        </p:attrNameLst>
                                      </p:cBhvr>
                                    </p:anim>
                                    <p:anim by="(#ppt_w*0.50)" calcmode="lin" valueType="num">
                                      <p:cBhvr>
                                        <p:cTn id="14" dur="125" decel="50000" autoRev="1" fill="hold">
                                          <p:stCondLst>
                                            <p:cond delay="0"/>
                                          </p:stCondLst>
                                        </p:cTn>
                                        <p:tgtEl>
                                          <p:spTgt spid="11">
                                            <p:txEl>
                                              <p:pRg st="1" end="1"/>
                                            </p:txEl>
                                          </p:spTgt>
                                        </p:tgtEl>
                                        <p:attrNameLst>
                                          <p:attrName>ppt_x</p:attrName>
                                        </p:attrNameLst>
                                      </p:cBhvr>
                                    </p:anim>
                                    <p:anim from="(-#ppt_h/2)" to="(#ppt_y)" calcmode="lin" valueType="num">
                                      <p:cBhvr>
                                        <p:cTn id="15" dur="250" fill="hold">
                                          <p:stCondLst>
                                            <p:cond delay="0"/>
                                          </p:stCondLst>
                                        </p:cTn>
                                        <p:tgtEl>
                                          <p:spTgt spid="11">
                                            <p:txEl>
                                              <p:pRg st="1" end="1"/>
                                            </p:txEl>
                                          </p:spTgt>
                                        </p:tgtEl>
                                        <p:attrNameLst>
                                          <p:attrName>ppt_y</p:attrName>
                                        </p:attrNameLst>
                                      </p:cBhvr>
                                    </p:anim>
                                    <p:animRot by="21600000">
                                      <p:cBhvr>
                                        <p:cTn id="16" dur="250" fill="hold">
                                          <p:stCondLst>
                                            <p:cond delay="0"/>
                                          </p:stCondLst>
                                        </p:cTn>
                                        <p:tgtEl>
                                          <p:spTgt spid="11">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nodeType="clickEffect">
                                  <p:stCondLst>
                                    <p:cond delay="0"/>
                                  </p:stCondLst>
                                  <p:iterate type="lt">
                                    <p:tmPct val="10000"/>
                                  </p:iterate>
                                  <p:childTnLst>
                                    <p:set>
                                      <p:cBhvr>
                                        <p:cTn id="20" dur="1" fill="hold">
                                          <p:stCondLst>
                                            <p:cond delay="0"/>
                                          </p:stCondLst>
                                        </p:cTn>
                                        <p:tgtEl>
                                          <p:spTgt spid="11">
                                            <p:txEl>
                                              <p:pRg st="2" end="2"/>
                                            </p:txEl>
                                          </p:spTgt>
                                        </p:tgtEl>
                                        <p:attrNameLst>
                                          <p:attrName>style.visibility</p:attrName>
                                        </p:attrNameLst>
                                      </p:cBhvr>
                                      <p:to>
                                        <p:strVal val="visible"/>
                                      </p:to>
                                    </p:set>
                                    <p:anim by="(-#ppt_w*2)" calcmode="lin" valueType="num">
                                      <p:cBhvr rctx="PPT">
                                        <p:cTn id="21" dur="125" autoRev="1" fill="hold">
                                          <p:stCondLst>
                                            <p:cond delay="0"/>
                                          </p:stCondLst>
                                        </p:cTn>
                                        <p:tgtEl>
                                          <p:spTgt spid="11">
                                            <p:txEl>
                                              <p:pRg st="2" end="2"/>
                                            </p:txEl>
                                          </p:spTgt>
                                        </p:tgtEl>
                                        <p:attrNameLst>
                                          <p:attrName>ppt_w</p:attrName>
                                        </p:attrNameLst>
                                      </p:cBhvr>
                                    </p:anim>
                                    <p:anim by="(#ppt_w*0.50)" calcmode="lin" valueType="num">
                                      <p:cBhvr>
                                        <p:cTn id="22" dur="125" decel="50000" autoRev="1" fill="hold">
                                          <p:stCondLst>
                                            <p:cond delay="0"/>
                                          </p:stCondLst>
                                        </p:cTn>
                                        <p:tgtEl>
                                          <p:spTgt spid="11">
                                            <p:txEl>
                                              <p:pRg st="2" end="2"/>
                                            </p:txEl>
                                          </p:spTgt>
                                        </p:tgtEl>
                                        <p:attrNameLst>
                                          <p:attrName>ppt_x</p:attrName>
                                        </p:attrNameLst>
                                      </p:cBhvr>
                                    </p:anim>
                                    <p:anim from="(-#ppt_h/2)" to="(#ppt_y)" calcmode="lin" valueType="num">
                                      <p:cBhvr>
                                        <p:cTn id="23" dur="250" fill="hold">
                                          <p:stCondLst>
                                            <p:cond delay="0"/>
                                          </p:stCondLst>
                                        </p:cTn>
                                        <p:tgtEl>
                                          <p:spTgt spid="11">
                                            <p:txEl>
                                              <p:pRg st="2" end="2"/>
                                            </p:txEl>
                                          </p:spTgt>
                                        </p:tgtEl>
                                        <p:attrNameLst>
                                          <p:attrName>ppt_y</p:attrName>
                                        </p:attrNameLst>
                                      </p:cBhvr>
                                    </p:anim>
                                    <p:animRot by="21600000">
                                      <p:cBhvr>
                                        <p:cTn id="24" dur="250" fill="hold">
                                          <p:stCondLst>
                                            <p:cond delay="0"/>
                                          </p:stCondLst>
                                        </p:cTn>
                                        <p:tgtEl>
                                          <p:spTgt spid="11">
                                            <p:txEl>
                                              <p:pRg st="2" end="2"/>
                                            </p:txEl>
                                          </p:spTgt>
                                        </p:tgtEl>
                                        <p:attrNameLst>
                                          <p:attrName>r</p:attrName>
                                        </p:attrNameLst>
                                      </p:cBhvr>
                                    </p:animRot>
                                  </p:childTnLst>
                                </p:cTn>
                              </p:par>
                              <p:par>
                                <p:cTn id="25" presetID="56" presetClass="entr" presetSubtype="0" fill="hold" nodeType="withEffect">
                                  <p:stCondLst>
                                    <p:cond delay="0"/>
                                  </p:stCondLst>
                                  <p:iterate type="lt">
                                    <p:tmPct val="10000"/>
                                  </p:iterate>
                                  <p:childTnLst>
                                    <p:set>
                                      <p:cBhvr>
                                        <p:cTn id="26" dur="1" fill="hold">
                                          <p:stCondLst>
                                            <p:cond delay="0"/>
                                          </p:stCondLst>
                                        </p:cTn>
                                        <p:tgtEl>
                                          <p:spTgt spid="11">
                                            <p:txEl>
                                              <p:pRg st="3" end="3"/>
                                            </p:txEl>
                                          </p:spTgt>
                                        </p:tgtEl>
                                        <p:attrNameLst>
                                          <p:attrName>style.visibility</p:attrName>
                                        </p:attrNameLst>
                                      </p:cBhvr>
                                      <p:to>
                                        <p:strVal val="visible"/>
                                      </p:to>
                                    </p:set>
                                    <p:anim by="(-#ppt_w*2)" calcmode="lin" valueType="num">
                                      <p:cBhvr rctx="PPT">
                                        <p:cTn id="27" dur="125" autoRev="1" fill="hold">
                                          <p:stCondLst>
                                            <p:cond delay="0"/>
                                          </p:stCondLst>
                                        </p:cTn>
                                        <p:tgtEl>
                                          <p:spTgt spid="11">
                                            <p:txEl>
                                              <p:pRg st="3" end="3"/>
                                            </p:txEl>
                                          </p:spTgt>
                                        </p:tgtEl>
                                        <p:attrNameLst>
                                          <p:attrName>ppt_w</p:attrName>
                                        </p:attrNameLst>
                                      </p:cBhvr>
                                    </p:anim>
                                    <p:anim by="(#ppt_w*0.50)" calcmode="lin" valueType="num">
                                      <p:cBhvr>
                                        <p:cTn id="28" dur="125" decel="50000" autoRev="1" fill="hold">
                                          <p:stCondLst>
                                            <p:cond delay="0"/>
                                          </p:stCondLst>
                                        </p:cTn>
                                        <p:tgtEl>
                                          <p:spTgt spid="11">
                                            <p:txEl>
                                              <p:pRg st="3" end="3"/>
                                            </p:txEl>
                                          </p:spTgt>
                                        </p:tgtEl>
                                        <p:attrNameLst>
                                          <p:attrName>ppt_x</p:attrName>
                                        </p:attrNameLst>
                                      </p:cBhvr>
                                    </p:anim>
                                    <p:anim from="(-#ppt_h/2)" to="(#ppt_y)" calcmode="lin" valueType="num">
                                      <p:cBhvr>
                                        <p:cTn id="29" dur="250" fill="hold">
                                          <p:stCondLst>
                                            <p:cond delay="0"/>
                                          </p:stCondLst>
                                        </p:cTn>
                                        <p:tgtEl>
                                          <p:spTgt spid="11">
                                            <p:txEl>
                                              <p:pRg st="3" end="3"/>
                                            </p:txEl>
                                          </p:spTgt>
                                        </p:tgtEl>
                                        <p:attrNameLst>
                                          <p:attrName>ppt_y</p:attrName>
                                        </p:attrNameLst>
                                      </p:cBhvr>
                                    </p:anim>
                                    <p:animRot by="21600000">
                                      <p:cBhvr>
                                        <p:cTn id="30" dur="250" fill="hold">
                                          <p:stCondLst>
                                            <p:cond delay="0"/>
                                          </p:stCondLst>
                                        </p:cTn>
                                        <p:tgtEl>
                                          <p:spTgt spid="11">
                                            <p:txEl>
                                              <p:pRg st="3" end="3"/>
                                            </p:txEl>
                                          </p:spTgt>
                                        </p:tgtEl>
                                        <p:attrNameLst>
                                          <p:attrName>r</p:attrName>
                                        </p:attrNameLst>
                                      </p:cBhvr>
                                    </p:animRot>
                                  </p:childTnLst>
                                </p:cTn>
                              </p:par>
                              <p:par>
                                <p:cTn id="31" presetID="56" presetClass="entr" presetSubtype="0" fill="hold" nodeType="withEffect">
                                  <p:stCondLst>
                                    <p:cond delay="0"/>
                                  </p:stCondLst>
                                  <p:iterate type="lt">
                                    <p:tmPct val="10000"/>
                                  </p:iterate>
                                  <p:childTnLst>
                                    <p:set>
                                      <p:cBhvr>
                                        <p:cTn id="32" dur="1" fill="hold">
                                          <p:stCondLst>
                                            <p:cond delay="0"/>
                                          </p:stCondLst>
                                        </p:cTn>
                                        <p:tgtEl>
                                          <p:spTgt spid="11">
                                            <p:txEl>
                                              <p:pRg st="4" end="4"/>
                                            </p:txEl>
                                          </p:spTgt>
                                        </p:tgtEl>
                                        <p:attrNameLst>
                                          <p:attrName>style.visibility</p:attrName>
                                        </p:attrNameLst>
                                      </p:cBhvr>
                                      <p:to>
                                        <p:strVal val="visible"/>
                                      </p:to>
                                    </p:set>
                                    <p:anim by="(-#ppt_w*2)" calcmode="lin" valueType="num">
                                      <p:cBhvr rctx="PPT">
                                        <p:cTn id="33" dur="125" autoRev="1" fill="hold">
                                          <p:stCondLst>
                                            <p:cond delay="0"/>
                                          </p:stCondLst>
                                        </p:cTn>
                                        <p:tgtEl>
                                          <p:spTgt spid="11">
                                            <p:txEl>
                                              <p:pRg st="4" end="4"/>
                                            </p:txEl>
                                          </p:spTgt>
                                        </p:tgtEl>
                                        <p:attrNameLst>
                                          <p:attrName>ppt_w</p:attrName>
                                        </p:attrNameLst>
                                      </p:cBhvr>
                                    </p:anim>
                                    <p:anim by="(#ppt_w*0.50)" calcmode="lin" valueType="num">
                                      <p:cBhvr>
                                        <p:cTn id="34" dur="125" decel="50000" autoRev="1" fill="hold">
                                          <p:stCondLst>
                                            <p:cond delay="0"/>
                                          </p:stCondLst>
                                        </p:cTn>
                                        <p:tgtEl>
                                          <p:spTgt spid="11">
                                            <p:txEl>
                                              <p:pRg st="4" end="4"/>
                                            </p:txEl>
                                          </p:spTgt>
                                        </p:tgtEl>
                                        <p:attrNameLst>
                                          <p:attrName>ppt_x</p:attrName>
                                        </p:attrNameLst>
                                      </p:cBhvr>
                                    </p:anim>
                                    <p:anim from="(-#ppt_h/2)" to="(#ppt_y)" calcmode="lin" valueType="num">
                                      <p:cBhvr>
                                        <p:cTn id="35" dur="250" fill="hold">
                                          <p:stCondLst>
                                            <p:cond delay="0"/>
                                          </p:stCondLst>
                                        </p:cTn>
                                        <p:tgtEl>
                                          <p:spTgt spid="11">
                                            <p:txEl>
                                              <p:pRg st="4" end="4"/>
                                            </p:txEl>
                                          </p:spTgt>
                                        </p:tgtEl>
                                        <p:attrNameLst>
                                          <p:attrName>ppt_y</p:attrName>
                                        </p:attrNameLst>
                                      </p:cBhvr>
                                    </p:anim>
                                    <p:animRot by="21600000">
                                      <p:cBhvr>
                                        <p:cTn id="36" dur="250" fill="hold">
                                          <p:stCondLst>
                                            <p:cond delay="0"/>
                                          </p:stCondLst>
                                        </p:cTn>
                                        <p:tgtEl>
                                          <p:spTgt spid="11">
                                            <p:txEl>
                                              <p:pRg st="4" end="4"/>
                                            </p:txEl>
                                          </p:spTgt>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animEffect transition="in" filter="wipe(down)">
                                      <p:cBhvr>
                                        <p:cTn id="41" dur="290">
                                          <p:stCondLst>
                                            <p:cond delay="0"/>
                                          </p:stCondLst>
                                        </p:cTn>
                                        <p:tgtEl>
                                          <p:spTgt spid="11">
                                            <p:txEl>
                                              <p:pRg st="6" end="6"/>
                                            </p:txEl>
                                          </p:spTgt>
                                        </p:tgtEl>
                                      </p:cBhvr>
                                    </p:animEffect>
                                    <p:anim calcmode="lin" valueType="num">
                                      <p:cBhvr>
                                        <p:cTn id="42" dur="911" tmFilter="0,0; 0.14,0.36; 0.43,0.73; 0.71,0.91; 1.0,1.0">
                                          <p:stCondLst>
                                            <p:cond delay="0"/>
                                          </p:stCondLst>
                                        </p:cTn>
                                        <p:tgtEl>
                                          <p:spTgt spid="11">
                                            <p:txEl>
                                              <p:pRg st="6" end="6"/>
                                            </p:tx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11">
                                            <p:txEl>
                                              <p:pRg st="6" end="6"/>
                                            </p:tx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11">
                                            <p:txEl>
                                              <p:pRg st="6" end="6"/>
                                            </p:tx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11">
                                            <p:txEl>
                                              <p:pRg st="6" end="6"/>
                                            </p:tx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11">
                                            <p:txEl>
                                              <p:pRg st="6" end="6"/>
                                            </p:tx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11">
                                            <p:txEl>
                                              <p:pRg st="6" end="6"/>
                                            </p:txEl>
                                          </p:spTgt>
                                        </p:tgtEl>
                                      </p:cBhvr>
                                      <p:to x="100000" y="60000"/>
                                    </p:animScale>
                                    <p:animScale>
                                      <p:cBhvr>
                                        <p:cTn id="48" dur="83" decel="50000">
                                          <p:stCondLst>
                                            <p:cond delay="338"/>
                                          </p:stCondLst>
                                        </p:cTn>
                                        <p:tgtEl>
                                          <p:spTgt spid="11">
                                            <p:txEl>
                                              <p:pRg st="6" end="6"/>
                                            </p:txEl>
                                          </p:spTgt>
                                        </p:tgtEl>
                                      </p:cBhvr>
                                      <p:to x="100000" y="100000"/>
                                    </p:animScale>
                                    <p:animScale>
                                      <p:cBhvr>
                                        <p:cTn id="49" dur="13">
                                          <p:stCondLst>
                                            <p:cond delay="656"/>
                                          </p:stCondLst>
                                        </p:cTn>
                                        <p:tgtEl>
                                          <p:spTgt spid="11">
                                            <p:txEl>
                                              <p:pRg st="6" end="6"/>
                                            </p:txEl>
                                          </p:spTgt>
                                        </p:tgtEl>
                                      </p:cBhvr>
                                      <p:to x="100000" y="80000"/>
                                    </p:animScale>
                                    <p:animScale>
                                      <p:cBhvr>
                                        <p:cTn id="50" dur="83" decel="50000">
                                          <p:stCondLst>
                                            <p:cond delay="669"/>
                                          </p:stCondLst>
                                        </p:cTn>
                                        <p:tgtEl>
                                          <p:spTgt spid="11">
                                            <p:txEl>
                                              <p:pRg st="6" end="6"/>
                                            </p:txEl>
                                          </p:spTgt>
                                        </p:tgtEl>
                                      </p:cBhvr>
                                      <p:to x="100000" y="100000"/>
                                    </p:animScale>
                                    <p:animScale>
                                      <p:cBhvr>
                                        <p:cTn id="51" dur="13">
                                          <p:stCondLst>
                                            <p:cond delay="821"/>
                                          </p:stCondLst>
                                        </p:cTn>
                                        <p:tgtEl>
                                          <p:spTgt spid="11">
                                            <p:txEl>
                                              <p:pRg st="6" end="6"/>
                                            </p:txEl>
                                          </p:spTgt>
                                        </p:tgtEl>
                                      </p:cBhvr>
                                      <p:to x="100000" y="90000"/>
                                    </p:animScale>
                                    <p:animScale>
                                      <p:cBhvr>
                                        <p:cTn id="52" dur="83" decel="50000">
                                          <p:stCondLst>
                                            <p:cond delay="834"/>
                                          </p:stCondLst>
                                        </p:cTn>
                                        <p:tgtEl>
                                          <p:spTgt spid="11">
                                            <p:txEl>
                                              <p:pRg st="6" end="6"/>
                                            </p:txEl>
                                          </p:spTgt>
                                        </p:tgtEl>
                                      </p:cBhvr>
                                      <p:to x="100000" y="100000"/>
                                    </p:animScale>
                                    <p:animScale>
                                      <p:cBhvr>
                                        <p:cTn id="53" dur="13">
                                          <p:stCondLst>
                                            <p:cond delay="904"/>
                                          </p:stCondLst>
                                        </p:cTn>
                                        <p:tgtEl>
                                          <p:spTgt spid="11">
                                            <p:txEl>
                                              <p:pRg st="6" end="6"/>
                                            </p:txEl>
                                          </p:spTgt>
                                        </p:tgtEl>
                                      </p:cBhvr>
                                      <p:to x="100000" y="95000"/>
                                    </p:animScale>
                                    <p:animScale>
                                      <p:cBhvr>
                                        <p:cTn id="54" dur="83" decel="50000">
                                          <p:stCondLst>
                                            <p:cond delay="917"/>
                                          </p:stCondLst>
                                        </p:cTn>
                                        <p:tgtEl>
                                          <p:spTgt spid="11">
                                            <p:txEl>
                                              <p:pRg st="6" end="6"/>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1">
                                            <p:txEl>
                                              <p:pRg st="8" end="8"/>
                                            </p:txEl>
                                          </p:spTgt>
                                        </p:tgtEl>
                                        <p:attrNameLst>
                                          <p:attrName>style.visibility</p:attrName>
                                        </p:attrNameLst>
                                      </p:cBhvr>
                                      <p:to>
                                        <p:strVal val="visible"/>
                                      </p:to>
                                    </p:set>
                                    <p:anim calcmode="lin" valueType="num">
                                      <p:cBhvr>
                                        <p:cTn id="59"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60" dur="1000" fill="hold"/>
                                        <p:tgtEl>
                                          <p:spTgt spid="11">
                                            <p:txEl>
                                              <p:pRg st="8" end="8"/>
                                            </p:txEl>
                                          </p:spTgt>
                                        </p:tgtEl>
                                        <p:attrNameLst>
                                          <p:attrName>ppt_h</p:attrName>
                                        </p:attrNameLst>
                                      </p:cBhvr>
                                      <p:tavLst>
                                        <p:tav tm="0">
                                          <p:val>
                                            <p:fltVal val="0"/>
                                          </p:val>
                                        </p:tav>
                                        <p:tav tm="100000">
                                          <p:val>
                                            <p:strVal val="#ppt_h"/>
                                          </p:val>
                                        </p:tav>
                                      </p:tavLst>
                                    </p:anim>
                                    <p:animEffect transition="in" filter="fade">
                                      <p:cBhvr>
                                        <p:cTn id="61" dur="1000"/>
                                        <p:tgtEl>
                                          <p:spTgt spid="11">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2" presetClass="entr" presetSubtype="0" fill="hold" nodeType="clickEffect">
                                  <p:stCondLst>
                                    <p:cond delay="0"/>
                                  </p:stCondLst>
                                  <p:childTnLst>
                                    <p:set>
                                      <p:cBhvr>
                                        <p:cTn id="65" dur="1" fill="hold">
                                          <p:stCondLst>
                                            <p:cond delay="0"/>
                                          </p:stCondLst>
                                        </p:cTn>
                                        <p:tgtEl>
                                          <p:spTgt spid="11">
                                            <p:txEl>
                                              <p:pRg st="10" end="10"/>
                                            </p:txEl>
                                          </p:spTgt>
                                        </p:tgtEl>
                                        <p:attrNameLst>
                                          <p:attrName>style.visibility</p:attrName>
                                        </p:attrNameLst>
                                      </p:cBhvr>
                                      <p:to>
                                        <p:strVal val="visible"/>
                                      </p:to>
                                    </p:set>
                                    <p:animScale>
                                      <p:cBhvr>
                                        <p:cTn id="66" dur="1000" decel="50000" fill="hold">
                                          <p:stCondLst>
                                            <p:cond delay="0"/>
                                          </p:stCondLst>
                                        </p:cTn>
                                        <p:tgtEl>
                                          <p:spTgt spid="11">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11">
                                            <p:txEl>
                                              <p:pRg st="10" end="10"/>
                                            </p:txEl>
                                          </p:spTgt>
                                        </p:tgtEl>
                                        <p:attrNameLst>
                                          <p:attrName>ppt_x</p:attrName>
                                          <p:attrName>ppt_y</p:attrName>
                                        </p:attrNameLst>
                                      </p:cBhvr>
                                    </p:animMotion>
                                    <p:animEffect transition="in" filter="fade">
                                      <p:cBhvr>
                                        <p:cTn id="68" dur="1000"/>
                                        <p:tgtEl>
                                          <p:spTgt spid="11">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nodeType="clickEffect">
                                  <p:stCondLst>
                                    <p:cond delay="0"/>
                                  </p:stCondLst>
                                  <p:childTnLst>
                                    <p:set>
                                      <p:cBhvr>
                                        <p:cTn id="72" dur="1" fill="hold">
                                          <p:stCondLst>
                                            <p:cond delay="0"/>
                                          </p:stCondLst>
                                        </p:cTn>
                                        <p:tgtEl>
                                          <p:spTgt spid="7172"/>
                                        </p:tgtEl>
                                        <p:attrNameLst>
                                          <p:attrName>style.visibility</p:attrName>
                                        </p:attrNameLst>
                                      </p:cBhvr>
                                      <p:to>
                                        <p:strVal val="visible"/>
                                      </p:to>
                                    </p:set>
                                    <p:animEffect transition="in" filter="randombar(horizontal)">
                                      <p:cBhvr>
                                        <p:cTn id="73" dur="1250"/>
                                        <p:tgtEl>
                                          <p:spTgt spid="7172"/>
                                        </p:tgtEl>
                                      </p:cBhvr>
                                    </p:animEffect>
                                  </p:childTnLst>
                                </p:cTn>
                              </p:par>
                              <p:par>
                                <p:cTn id="74" presetID="16" presetClass="entr" presetSubtype="21" fill="hold" nodeType="withEffect">
                                  <p:stCondLst>
                                    <p:cond delay="0"/>
                                  </p:stCondLst>
                                  <p:childTnLst>
                                    <p:set>
                                      <p:cBhvr>
                                        <p:cTn id="75" dur="1" fill="hold">
                                          <p:stCondLst>
                                            <p:cond delay="0"/>
                                          </p:stCondLst>
                                        </p:cTn>
                                        <p:tgtEl>
                                          <p:spTgt spid="11">
                                            <p:txEl>
                                              <p:pRg st="12" end="12"/>
                                            </p:txEl>
                                          </p:spTgt>
                                        </p:tgtEl>
                                        <p:attrNameLst>
                                          <p:attrName>style.visibility</p:attrName>
                                        </p:attrNameLst>
                                      </p:cBhvr>
                                      <p:to>
                                        <p:strVal val="visible"/>
                                      </p:to>
                                    </p:set>
                                    <p:animEffect transition="in" filter="barn(inVertical)">
                                      <p:cBhvr>
                                        <p:cTn id="76" dur="1000"/>
                                        <p:tgtEl>
                                          <p:spTgt spid="11">
                                            <p:txEl>
                                              <p:pRg st="12" end="1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49" presetClass="entr" presetSubtype="0" decel="100000" fill="hold" nodeType="clickEffect">
                                  <p:stCondLst>
                                    <p:cond delay="0"/>
                                  </p:stCondLst>
                                  <p:childTnLst>
                                    <p:set>
                                      <p:cBhvr>
                                        <p:cTn id="80" dur="1" fill="hold">
                                          <p:stCondLst>
                                            <p:cond delay="0"/>
                                          </p:stCondLst>
                                        </p:cTn>
                                        <p:tgtEl>
                                          <p:spTgt spid="11">
                                            <p:txEl>
                                              <p:pRg st="14" end="14"/>
                                            </p:txEl>
                                          </p:spTgt>
                                        </p:tgtEl>
                                        <p:attrNameLst>
                                          <p:attrName>style.visibility</p:attrName>
                                        </p:attrNameLst>
                                      </p:cBhvr>
                                      <p:to>
                                        <p:strVal val="visible"/>
                                      </p:to>
                                    </p:set>
                                    <p:anim calcmode="lin" valueType="num">
                                      <p:cBhvr>
                                        <p:cTn id="81" dur="1250" fill="hold"/>
                                        <p:tgtEl>
                                          <p:spTgt spid="11">
                                            <p:txEl>
                                              <p:pRg st="14" end="14"/>
                                            </p:txEl>
                                          </p:spTgt>
                                        </p:tgtEl>
                                        <p:attrNameLst>
                                          <p:attrName>ppt_w</p:attrName>
                                        </p:attrNameLst>
                                      </p:cBhvr>
                                      <p:tavLst>
                                        <p:tav tm="0">
                                          <p:val>
                                            <p:fltVal val="0"/>
                                          </p:val>
                                        </p:tav>
                                        <p:tav tm="100000">
                                          <p:val>
                                            <p:strVal val="#ppt_w"/>
                                          </p:val>
                                        </p:tav>
                                      </p:tavLst>
                                    </p:anim>
                                    <p:anim calcmode="lin" valueType="num">
                                      <p:cBhvr>
                                        <p:cTn id="82" dur="1250" fill="hold"/>
                                        <p:tgtEl>
                                          <p:spTgt spid="11">
                                            <p:txEl>
                                              <p:pRg st="14" end="14"/>
                                            </p:txEl>
                                          </p:spTgt>
                                        </p:tgtEl>
                                        <p:attrNameLst>
                                          <p:attrName>ppt_h</p:attrName>
                                        </p:attrNameLst>
                                      </p:cBhvr>
                                      <p:tavLst>
                                        <p:tav tm="0">
                                          <p:val>
                                            <p:fltVal val="0"/>
                                          </p:val>
                                        </p:tav>
                                        <p:tav tm="100000">
                                          <p:val>
                                            <p:strVal val="#ppt_h"/>
                                          </p:val>
                                        </p:tav>
                                      </p:tavLst>
                                    </p:anim>
                                    <p:anim calcmode="lin" valueType="num">
                                      <p:cBhvr>
                                        <p:cTn id="83" dur="1250" fill="hold"/>
                                        <p:tgtEl>
                                          <p:spTgt spid="11">
                                            <p:txEl>
                                              <p:pRg st="14" end="14"/>
                                            </p:txEl>
                                          </p:spTgt>
                                        </p:tgtEl>
                                        <p:attrNameLst>
                                          <p:attrName>style.rotation</p:attrName>
                                        </p:attrNameLst>
                                      </p:cBhvr>
                                      <p:tavLst>
                                        <p:tav tm="0">
                                          <p:val>
                                            <p:fltVal val="360"/>
                                          </p:val>
                                        </p:tav>
                                        <p:tav tm="100000">
                                          <p:val>
                                            <p:fltVal val="0"/>
                                          </p:val>
                                        </p:tav>
                                      </p:tavLst>
                                    </p:anim>
                                    <p:animEffect transition="in" filter="fade">
                                      <p:cBhvr>
                                        <p:cTn id="84" dur="1250"/>
                                        <p:tgtEl>
                                          <p:spTgt spid="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defRPr/>
            </a:pPr>
            <a:r>
              <a:rPr kumimoji="0" lang="es-MX" sz="2000" b="1" i="0" u="none" strike="noStrike" kern="1200" cap="none" spc="0" normalizeH="0" baseline="0" noProof="0" dirty="0">
                <a:ln>
                  <a:noFill/>
                </a:ln>
                <a:solidFill>
                  <a:srgbClr val="000000"/>
                </a:solidFill>
                <a:effectLst/>
                <a:uLnTx/>
                <a:uFillTx/>
                <a:latin typeface="ArialMT"/>
                <a:ea typeface="+mn-ea"/>
                <a:cs typeface="+mn-cs"/>
              </a:rPr>
              <a:t>a) </a:t>
            </a:r>
            <a:r>
              <a:rPr kumimoji="0" lang="es-MX" sz="2000" b="0" i="0" u="none" strike="noStrike" kern="1200" cap="none" spc="0" normalizeH="0" baseline="0" noProof="0" dirty="0">
                <a:ln>
                  <a:noFill/>
                </a:ln>
                <a:solidFill>
                  <a:srgbClr val="000000"/>
                </a:solidFill>
                <a:effectLst/>
                <a:uLnTx/>
                <a:uFillTx/>
                <a:latin typeface="ArialMT"/>
                <a:ea typeface="+mn-ea"/>
                <a:cs typeface="+mn-cs"/>
              </a:rPr>
              <a:t>De cumplimiento </a:t>
            </a:r>
            <a:r>
              <a:rPr kumimoji="0" lang="es-MX" sz="1700" b="0" i="0" u="none" strike="noStrike" kern="1200" cap="none" spc="0" normalizeH="0" baseline="0" noProof="0" dirty="0">
                <a:ln>
                  <a:noFill/>
                </a:ln>
                <a:solidFill>
                  <a:srgbClr val="000000"/>
                </a:solidFill>
                <a:effectLst/>
                <a:uLnTx/>
                <a:uFillTx/>
                <a:latin typeface="ArialMT"/>
                <a:ea typeface="+mn-ea"/>
                <a:cs typeface="+mn-cs"/>
              </a:rPr>
              <a:t>(arts. 48 fracc. II LAASSP, y 48 fracc. II LOPSRM)</a:t>
            </a:r>
            <a:r>
              <a:rPr kumimoji="0" lang="es-MX" sz="2000" b="0" i="0" u="none" strike="noStrike" kern="1200" cap="none" spc="0" normalizeH="0" baseline="0" noProof="0" dirty="0">
                <a:ln>
                  <a:noFill/>
                </a:ln>
                <a:solidFill>
                  <a:srgbClr val="000000"/>
                </a:solidFill>
                <a:effectLst/>
                <a:uLnTx/>
                <a:uFillTx/>
                <a:latin typeface="ArialMT"/>
                <a:ea typeface="+mn-ea"/>
                <a:cs typeface="+mn-cs"/>
              </a:rPr>
              <a:t>.</a:t>
            </a:r>
          </a:p>
          <a:p>
            <a:pPr marL="0" indent="0" algn="just">
              <a:lnSpc>
                <a:spcPct val="100000"/>
              </a:lnSpc>
              <a:spcBef>
                <a:spcPts val="0"/>
              </a:spcBef>
              <a:buNone/>
              <a:defRPr/>
            </a:pPr>
            <a:endParaRPr kumimoji="0" lang="es-MX" sz="5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defRPr/>
            </a:pPr>
            <a:r>
              <a:rPr lang="es-MX" sz="2000" b="1" dirty="0">
                <a:solidFill>
                  <a:srgbClr val="000000"/>
                </a:solidFill>
                <a:latin typeface="ArialMT"/>
              </a:rPr>
              <a:t>b) </a:t>
            </a:r>
            <a:r>
              <a:rPr lang="es-MX" sz="2000" dirty="0">
                <a:solidFill>
                  <a:srgbClr val="000000"/>
                </a:solidFill>
                <a:latin typeface="ArialMT"/>
              </a:rPr>
              <a:t>D</a:t>
            </a:r>
            <a:r>
              <a:rPr kumimoji="0" lang="es-MX" sz="2000" b="0" i="0" u="none" strike="noStrike" kern="1200" cap="none" spc="0" normalizeH="0" baseline="0" noProof="0" dirty="0">
                <a:ln>
                  <a:noFill/>
                </a:ln>
                <a:solidFill>
                  <a:srgbClr val="000000"/>
                </a:solidFill>
                <a:effectLst/>
                <a:uLnTx/>
                <a:uFillTx/>
                <a:latin typeface="ArialMT"/>
                <a:ea typeface="+mn-ea"/>
                <a:cs typeface="+mn-cs"/>
              </a:rPr>
              <a:t>e anticipo </a:t>
            </a:r>
            <a:r>
              <a:rPr kumimoji="0" lang="es-MX" sz="1700" b="0" i="0" u="none" strike="noStrike" kern="1200" cap="none" spc="0" normalizeH="0" baseline="0" noProof="0" dirty="0">
                <a:ln>
                  <a:noFill/>
                </a:ln>
                <a:solidFill>
                  <a:srgbClr val="000000"/>
                </a:solidFill>
                <a:effectLst/>
                <a:uLnTx/>
                <a:uFillTx/>
                <a:latin typeface="ArialMT"/>
                <a:ea typeface="+mn-ea"/>
                <a:cs typeface="+mn-cs"/>
              </a:rPr>
              <a:t>(arts. 48 fracc. I LAASSP, y 48 fracc. I LOPSRM)</a:t>
            </a:r>
            <a:r>
              <a:rPr kumimoji="0" lang="es-MX" sz="2000" b="0" i="0" u="none" strike="noStrike" kern="1200" cap="none" spc="0" normalizeH="0" baseline="0" noProof="0" dirty="0">
                <a:ln>
                  <a:noFill/>
                </a:ln>
                <a:solidFill>
                  <a:srgbClr val="000000"/>
                </a:solidFill>
                <a:effectLst/>
                <a:uLnTx/>
                <a:uFillTx/>
                <a:latin typeface="ArialMT"/>
                <a:ea typeface="+mn-ea"/>
                <a:cs typeface="+mn-cs"/>
              </a:rPr>
              <a:t>, y</a:t>
            </a:r>
          </a:p>
          <a:p>
            <a:pPr marL="0" indent="0" algn="just">
              <a:lnSpc>
                <a:spcPct val="100000"/>
              </a:lnSpc>
              <a:spcBef>
                <a:spcPts val="0"/>
              </a:spcBef>
              <a:buNone/>
              <a:defRPr/>
            </a:pPr>
            <a:endParaRPr kumimoji="0" lang="es-MX" sz="5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defRPr/>
            </a:pPr>
            <a:r>
              <a:rPr kumimoji="0" lang="es-MX" sz="2000" b="1" i="0" u="none" strike="noStrike" kern="1200" cap="none" spc="0" normalizeH="0" baseline="0" noProof="0" dirty="0">
                <a:ln>
                  <a:noFill/>
                </a:ln>
                <a:solidFill>
                  <a:srgbClr val="000000"/>
                </a:solidFill>
                <a:effectLst/>
                <a:uLnTx/>
                <a:uFillTx/>
                <a:latin typeface="ArialMT"/>
                <a:ea typeface="+mn-ea"/>
                <a:cs typeface="+mn-cs"/>
              </a:rPr>
              <a:t>c) </a:t>
            </a:r>
            <a:r>
              <a:rPr kumimoji="0" lang="es-MX" sz="2000" b="0" i="0" u="none" strike="noStrike" kern="1200" cap="none" spc="0" normalizeH="0" baseline="0" noProof="0" dirty="0">
                <a:ln>
                  <a:noFill/>
                </a:ln>
                <a:solidFill>
                  <a:srgbClr val="000000"/>
                </a:solidFill>
                <a:effectLst/>
                <a:uLnTx/>
                <a:uFillTx/>
                <a:latin typeface="ArialMT"/>
                <a:ea typeface="+mn-ea"/>
                <a:cs typeface="+mn-cs"/>
              </a:rPr>
              <a:t>De calidad o funcionamiento, o de vicios ocultos. </a:t>
            </a:r>
            <a:r>
              <a:rPr kumimoji="0" lang="es-MX" sz="1700" b="0" i="0" u="none" strike="noStrike" kern="1200" cap="none" spc="0" normalizeH="0" baseline="0" noProof="0" dirty="0">
                <a:ln>
                  <a:noFill/>
                </a:ln>
                <a:solidFill>
                  <a:srgbClr val="000000"/>
                </a:solidFill>
                <a:effectLst/>
                <a:uLnTx/>
                <a:uFillTx/>
                <a:latin typeface="ArialMT"/>
                <a:ea typeface="+mn-ea"/>
                <a:cs typeface="+mn-cs"/>
              </a:rPr>
              <a:t>(arts. 53 2º pfo. LAASSP, y 66 LOPSRM)</a:t>
            </a:r>
            <a:endParaRPr kumimoji="0" lang="es-MX" sz="2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defRPr/>
            </a:pPr>
            <a:endParaRPr kumimoji="0" lang="es-MX" sz="1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defRPr/>
            </a:pPr>
            <a:r>
              <a:rPr kumimoji="0" lang="es-MX" sz="2000" b="0" i="0" u="none" strike="noStrike" kern="1200" cap="none" spc="0" normalizeH="0" baseline="0" noProof="0" dirty="0">
                <a:ln>
                  <a:noFill/>
                </a:ln>
                <a:solidFill>
                  <a:srgbClr val="000000"/>
                </a:solidFill>
                <a:effectLst/>
                <a:uLnTx/>
                <a:uFillTx/>
                <a:latin typeface="ArialMT"/>
                <a:ea typeface="+mn-ea"/>
                <a:cs typeface="+mn-cs"/>
              </a:rPr>
              <a:t>Las </a:t>
            </a:r>
            <a:r>
              <a:rPr kumimoji="0" lang="es-MX" sz="2000" b="0" i="0" u="none" strike="noStrike" kern="1200" cap="none" spc="0" normalizeH="0" baseline="0" noProof="0" dirty="0">
                <a:ln>
                  <a:noFill/>
                </a:ln>
                <a:solidFill>
                  <a:schemeClr val="accent5">
                    <a:lumMod val="75000"/>
                  </a:schemeClr>
                </a:solidFill>
                <a:effectLst/>
                <a:uLnTx/>
                <a:uFillTx/>
                <a:latin typeface="ArialMT"/>
                <a:ea typeface="+mn-ea"/>
                <a:cs typeface="+mn-cs"/>
              </a:rPr>
              <a:t>garantías pueden constituirse</a:t>
            </a:r>
            <a:r>
              <a:rPr kumimoji="0" lang="es-MX" sz="2000" b="0" i="0" u="none" strike="noStrike" kern="1200" cap="none" spc="0" normalizeH="0" baseline="0" noProof="0" dirty="0">
                <a:ln>
                  <a:noFill/>
                </a:ln>
                <a:solidFill>
                  <a:schemeClr val="bg1"/>
                </a:solidFill>
                <a:effectLst/>
                <a:uLnTx/>
                <a:uFillTx/>
                <a:latin typeface="ArialMT"/>
                <a:ea typeface="+mn-ea"/>
                <a:cs typeface="+mn-cs"/>
              </a:rPr>
              <a:t>,</a:t>
            </a:r>
            <a:r>
              <a:rPr kumimoji="0" lang="es-MX" sz="2000" b="0" i="0" u="none" strike="noStrike" kern="1200" cap="none" spc="0" normalizeH="0" baseline="0" noProof="0" dirty="0">
                <a:ln>
                  <a:noFill/>
                </a:ln>
                <a:solidFill>
                  <a:schemeClr val="accent5">
                    <a:lumMod val="75000"/>
                  </a:schemeClr>
                </a:solidFill>
                <a:effectLst/>
                <a:uLnTx/>
                <a:uFillTx/>
                <a:latin typeface="ArialMT"/>
                <a:ea typeface="+mn-ea"/>
                <a:cs typeface="+mn-cs"/>
              </a:rPr>
              <a:t> </a:t>
            </a:r>
            <a:r>
              <a:rPr kumimoji="0" lang="es-MX" sz="2000" b="0" i="0" u="none" strike="noStrike" kern="1200" cap="none" spc="0" normalizeH="0" baseline="0" noProof="0" dirty="0">
                <a:ln>
                  <a:noFill/>
                </a:ln>
                <a:solidFill>
                  <a:srgbClr val="000000"/>
                </a:solidFill>
                <a:effectLst/>
                <a:uLnTx/>
                <a:uFillTx/>
                <a:latin typeface="ArialMT"/>
                <a:ea typeface="+mn-ea"/>
                <a:cs typeface="+mn-cs"/>
              </a:rPr>
              <a:t>de acuerdo con el art</a:t>
            </a:r>
            <a:r>
              <a:rPr lang="es-MX" sz="2000" dirty="0">
                <a:solidFill>
                  <a:srgbClr val="000000"/>
                </a:solidFill>
                <a:latin typeface="ArialMT"/>
              </a:rPr>
              <a:t>ículo</a:t>
            </a:r>
            <a:r>
              <a:rPr kumimoji="0" lang="es-MX" sz="2000" b="0" i="0" u="none" strike="noStrike" kern="1200" cap="none" spc="0" normalizeH="0" baseline="0" noProof="0" dirty="0">
                <a:ln>
                  <a:noFill/>
                </a:ln>
                <a:solidFill>
                  <a:srgbClr val="000000"/>
                </a:solidFill>
                <a:effectLst/>
                <a:uLnTx/>
                <a:uFillTx/>
                <a:latin typeface="ArialMT"/>
                <a:ea typeface="+mn-ea"/>
                <a:cs typeface="+mn-cs"/>
              </a:rPr>
              <a:t> 48 de la LTF mediante:</a:t>
            </a:r>
          </a:p>
          <a:p>
            <a:pPr marL="0" indent="0" algn="just">
              <a:lnSpc>
                <a:spcPct val="100000"/>
              </a:lnSpc>
              <a:spcBef>
                <a:spcPts val="0"/>
              </a:spcBef>
              <a:buNone/>
              <a:defRPr/>
            </a:pPr>
            <a:endParaRPr lang="es-MX" sz="1000" dirty="0">
              <a:solidFill>
                <a:srgbClr val="000000"/>
              </a:solidFill>
              <a:latin typeface="ArialMT"/>
            </a:endParaRPr>
          </a:p>
          <a:p>
            <a:pPr marL="0" indent="0" algn="just">
              <a:lnSpc>
                <a:spcPct val="100000"/>
              </a:lnSpc>
              <a:spcBef>
                <a:spcPts val="0"/>
              </a:spcBef>
              <a:buNone/>
              <a:defRPr/>
            </a:pPr>
            <a:r>
              <a:rPr kumimoji="0" lang="es-MX" sz="2000" b="1" i="0" u="none" strike="noStrike" kern="1200" cap="none" spc="0" normalizeH="0" baseline="0" noProof="0" dirty="0">
                <a:ln>
                  <a:noFill/>
                </a:ln>
                <a:solidFill>
                  <a:srgbClr val="000000"/>
                </a:solidFill>
                <a:effectLst/>
                <a:uLnTx/>
                <a:uFillTx/>
                <a:latin typeface="ArialMT"/>
                <a:ea typeface="+mn-ea"/>
                <a:cs typeface="+mn-cs"/>
              </a:rPr>
              <a:t>I. </a:t>
            </a:r>
            <a:r>
              <a:rPr kumimoji="0" lang="es-MX" sz="2000" b="0" i="0" u="none" strike="noStrike" kern="1200" cap="none" spc="0" normalizeH="0" baseline="0" noProof="0" dirty="0">
                <a:ln>
                  <a:noFill/>
                </a:ln>
                <a:solidFill>
                  <a:srgbClr val="000000"/>
                </a:solidFill>
                <a:effectLst/>
                <a:uLnTx/>
                <a:uFillTx/>
                <a:latin typeface="ArialMT"/>
                <a:ea typeface="+mn-ea"/>
                <a:cs typeface="+mn-cs"/>
              </a:rPr>
              <a:t>Depósito de dinero constituido a través de </a:t>
            </a:r>
            <a:r>
              <a:rPr kumimoji="0" lang="es-MX" sz="2000" b="0" i="0" u="none" strike="noStrike" kern="1200" cap="none" spc="0" normalizeH="0" baseline="0" noProof="0" dirty="0">
                <a:ln>
                  <a:noFill/>
                </a:ln>
                <a:solidFill>
                  <a:schemeClr val="bg2"/>
                </a:solidFill>
                <a:effectLst/>
                <a:uLnTx/>
                <a:uFillTx/>
                <a:latin typeface="ArialMT"/>
                <a:ea typeface="+mn-ea"/>
                <a:cs typeface="+mn-cs"/>
              </a:rPr>
              <a:t>certificado o billete de depósito</a:t>
            </a:r>
            <a:r>
              <a:rPr kumimoji="0" lang="es-MX" sz="2000" b="0" i="0" u="none" strike="noStrike" kern="1200" cap="none" spc="0" normalizeH="0" baseline="0" noProof="0" dirty="0">
                <a:ln>
                  <a:noFill/>
                </a:ln>
                <a:solidFill>
                  <a:srgbClr val="000000"/>
                </a:solidFill>
                <a:effectLst/>
                <a:uLnTx/>
                <a:uFillTx/>
                <a:latin typeface="ArialMT"/>
                <a:ea typeface="+mn-ea"/>
                <a:cs typeface="+mn-cs"/>
              </a:rPr>
              <a:t>, expedido por institución de crédito autorizada para operar como tal;</a:t>
            </a:r>
          </a:p>
          <a:p>
            <a:pPr marL="0" indent="0" algn="just">
              <a:lnSpc>
                <a:spcPct val="100000"/>
              </a:lnSpc>
              <a:spcBef>
                <a:spcPts val="0"/>
              </a:spcBef>
              <a:buNone/>
              <a:defRPr/>
            </a:pPr>
            <a:endParaRPr kumimoji="0" lang="es-MX" sz="5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defRPr/>
            </a:pPr>
            <a:r>
              <a:rPr kumimoji="0" lang="es-MX" sz="2000" b="1" i="0" u="none" strike="noStrike" kern="1200" cap="none" spc="0" normalizeH="0" baseline="0" noProof="0" dirty="0">
                <a:ln>
                  <a:noFill/>
                </a:ln>
                <a:solidFill>
                  <a:srgbClr val="000000"/>
                </a:solidFill>
                <a:effectLst/>
                <a:uLnTx/>
                <a:uFillTx/>
                <a:latin typeface="ArialMT"/>
                <a:ea typeface="+mn-ea"/>
                <a:cs typeface="+mn-cs"/>
              </a:rPr>
              <a:t>II. </a:t>
            </a:r>
            <a:r>
              <a:rPr kumimoji="0" lang="es-MX" sz="2000" b="0" i="0" u="none" strike="noStrike" kern="1200" cap="none" spc="0" normalizeH="0" baseline="0" noProof="0" dirty="0">
                <a:ln>
                  <a:noFill/>
                </a:ln>
                <a:solidFill>
                  <a:srgbClr val="C00000"/>
                </a:solidFill>
                <a:effectLst/>
                <a:uLnTx/>
                <a:uFillTx/>
                <a:latin typeface="ArialMT"/>
                <a:ea typeface="+mn-ea"/>
                <a:cs typeface="+mn-cs"/>
              </a:rPr>
              <a:t>Fianza</a:t>
            </a:r>
            <a:r>
              <a:rPr kumimoji="0" lang="es-MX" sz="2000" b="0" i="0" u="none" strike="noStrike" kern="1200" cap="none" spc="0" normalizeH="0" baseline="0" noProof="0" dirty="0">
                <a:ln>
                  <a:noFill/>
                </a:ln>
                <a:solidFill>
                  <a:srgbClr val="000000"/>
                </a:solidFill>
                <a:effectLst/>
                <a:uLnTx/>
                <a:uFillTx/>
                <a:latin typeface="ArialMT"/>
                <a:ea typeface="+mn-ea"/>
                <a:cs typeface="+mn-cs"/>
              </a:rPr>
              <a:t> otorgada por institución de fianzas o de seguros autorizada	            para expedirla;</a:t>
            </a:r>
          </a:p>
          <a:p>
            <a:pPr marL="0" indent="0" algn="just">
              <a:lnSpc>
                <a:spcPct val="100000"/>
              </a:lnSpc>
              <a:spcBef>
                <a:spcPts val="0"/>
              </a:spcBef>
              <a:buNone/>
              <a:defRPr/>
            </a:pPr>
            <a:endParaRPr kumimoji="0" lang="es-MX" sz="5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defRPr/>
            </a:pPr>
            <a:r>
              <a:rPr kumimoji="0" lang="es-MX" sz="2000" b="1" i="0" u="none" strike="noStrike" kern="1200" cap="none" spc="0" normalizeH="0" baseline="0" noProof="0" dirty="0">
                <a:ln>
                  <a:noFill/>
                </a:ln>
                <a:solidFill>
                  <a:srgbClr val="000000"/>
                </a:solidFill>
                <a:effectLst/>
                <a:uLnTx/>
                <a:uFillTx/>
                <a:latin typeface="ArialMT"/>
                <a:ea typeface="+mn-ea"/>
                <a:cs typeface="+mn-cs"/>
              </a:rPr>
              <a:t>III. </a:t>
            </a:r>
            <a:r>
              <a:rPr kumimoji="0" lang="es-MX" sz="2000" b="0" i="0" u="none" strike="noStrike" kern="1200" cap="none" spc="0" normalizeH="0" baseline="0" noProof="0" dirty="0">
                <a:ln>
                  <a:noFill/>
                </a:ln>
                <a:solidFill>
                  <a:schemeClr val="accent1">
                    <a:lumMod val="75000"/>
                  </a:schemeClr>
                </a:solidFill>
                <a:effectLst/>
                <a:uLnTx/>
                <a:uFillTx/>
                <a:latin typeface="ArialMT"/>
                <a:ea typeface="+mn-ea"/>
                <a:cs typeface="+mn-cs"/>
              </a:rPr>
              <a:t>Seguro de caución </a:t>
            </a:r>
            <a:r>
              <a:rPr kumimoji="0" lang="es-MX" sz="2000" b="0" i="0" u="none" strike="noStrike" kern="1200" cap="none" spc="0" normalizeH="0" baseline="0" noProof="0" dirty="0">
                <a:ln>
                  <a:noFill/>
                </a:ln>
                <a:solidFill>
                  <a:srgbClr val="000000"/>
                </a:solidFill>
                <a:effectLst/>
                <a:uLnTx/>
                <a:uFillTx/>
                <a:latin typeface="ArialMT"/>
                <a:ea typeface="+mn-ea"/>
                <a:cs typeface="+mn-cs"/>
              </a:rPr>
              <a:t>otorgado por institución de seguros autorizada 	</a:t>
            </a:r>
            <a:r>
              <a:rPr lang="es-MX" sz="2000" dirty="0">
                <a:solidFill>
                  <a:srgbClr val="000000"/>
                </a:solidFill>
                <a:latin typeface="ArialMT"/>
              </a:rPr>
              <a:t>            para expedirlo</a:t>
            </a:r>
            <a:r>
              <a:rPr kumimoji="0" lang="es-MX" sz="2000" b="0" i="0" u="none" strike="noStrike" kern="1200" cap="none" spc="0" normalizeH="0" baseline="0" noProof="0" dirty="0">
                <a:ln>
                  <a:noFill/>
                </a:ln>
                <a:solidFill>
                  <a:srgbClr val="000000"/>
                </a:solidFill>
                <a:effectLst/>
                <a:uLnTx/>
                <a:uFillTx/>
                <a:latin typeface="ArialMT"/>
                <a:ea typeface="+mn-ea"/>
                <a:cs typeface="+mn-cs"/>
              </a:rPr>
              <a:t>;</a:t>
            </a:r>
          </a:p>
          <a:p>
            <a:pPr marL="0" indent="0" algn="just">
              <a:lnSpc>
                <a:spcPct val="100000"/>
              </a:lnSpc>
              <a:spcBef>
                <a:spcPts val="0"/>
              </a:spcBef>
              <a:buNone/>
              <a:defRPr/>
            </a:pPr>
            <a:endParaRPr kumimoji="0" lang="es-MX" sz="5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defRPr/>
            </a:pPr>
            <a:r>
              <a:rPr kumimoji="0" lang="es-MX" sz="2000" b="1" i="0" u="none" strike="noStrike" kern="1200" cap="none" spc="0" normalizeH="0" baseline="0" noProof="0" dirty="0">
                <a:ln>
                  <a:noFill/>
                </a:ln>
                <a:solidFill>
                  <a:srgbClr val="000000"/>
                </a:solidFill>
                <a:effectLst/>
                <a:uLnTx/>
                <a:uFillTx/>
                <a:latin typeface="ArialMT"/>
                <a:ea typeface="+mn-ea"/>
                <a:cs typeface="+mn-cs"/>
              </a:rPr>
              <a:t>IV. </a:t>
            </a:r>
            <a:r>
              <a:rPr kumimoji="0" lang="es-MX" sz="2000" b="0" i="0" u="none" strike="noStrike" kern="1200" cap="none" spc="0" normalizeH="0" baseline="0" noProof="0" dirty="0">
                <a:ln>
                  <a:noFill/>
                </a:ln>
                <a:solidFill>
                  <a:schemeClr val="accent4">
                    <a:lumMod val="75000"/>
                  </a:schemeClr>
                </a:solidFill>
                <a:effectLst/>
                <a:uLnTx/>
                <a:uFillTx/>
                <a:latin typeface="ArialMT"/>
                <a:ea typeface="+mn-ea"/>
                <a:cs typeface="+mn-cs"/>
              </a:rPr>
              <a:t>Depósito  de  dinero </a:t>
            </a:r>
            <a:r>
              <a:rPr kumimoji="0" lang="es-MX" sz="2000" b="0" i="0" u="none" strike="noStrike" kern="1200" cap="none" spc="0" normalizeH="0" baseline="0" noProof="0" dirty="0">
                <a:ln>
                  <a:noFill/>
                </a:ln>
                <a:solidFill>
                  <a:srgbClr val="000000"/>
                </a:solidFill>
                <a:effectLst/>
                <a:uLnTx/>
                <a:uFillTx/>
                <a:latin typeface="ArialMT"/>
                <a:ea typeface="+mn-ea"/>
                <a:cs typeface="+mn-cs"/>
              </a:rPr>
              <a:t>constituido  ante la Tesorería, en moneda na-		     nacional o extranjera;</a:t>
            </a:r>
          </a:p>
          <a:p>
            <a:pPr marL="0" indent="0" algn="just">
              <a:lnSpc>
                <a:spcPct val="100000"/>
              </a:lnSpc>
              <a:spcBef>
                <a:spcPts val="0"/>
              </a:spcBef>
              <a:buNone/>
              <a:defRPr/>
            </a:pPr>
            <a:endParaRPr kumimoji="0" lang="es-MX" sz="5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defRPr/>
            </a:pPr>
            <a:r>
              <a:rPr kumimoji="0" lang="es-MX" sz="2000" b="1" i="0" u="none" strike="noStrike" kern="1200" cap="none" spc="0" normalizeH="0" baseline="0" noProof="0" dirty="0">
                <a:ln>
                  <a:noFill/>
                </a:ln>
                <a:solidFill>
                  <a:srgbClr val="000000"/>
                </a:solidFill>
                <a:effectLst/>
                <a:uLnTx/>
                <a:uFillTx/>
                <a:latin typeface="ArialMT"/>
                <a:ea typeface="+mn-ea"/>
                <a:cs typeface="+mn-cs"/>
              </a:rPr>
              <a:t>V. </a:t>
            </a:r>
            <a:r>
              <a:rPr kumimoji="0" lang="es-MX" sz="2000" b="0" i="0" u="none" strike="noStrike" kern="1200" cap="none" spc="0" normalizeH="0" baseline="0" noProof="0" dirty="0">
                <a:ln>
                  <a:noFill/>
                </a:ln>
                <a:solidFill>
                  <a:schemeClr val="accent3">
                    <a:lumMod val="50000"/>
                  </a:schemeClr>
                </a:solidFill>
                <a:effectLst/>
                <a:uLnTx/>
                <a:uFillTx/>
                <a:latin typeface="ArialMT"/>
                <a:ea typeface="+mn-ea"/>
                <a:cs typeface="+mn-cs"/>
              </a:rPr>
              <a:t>Carta  de  crédito irrevocable</a:t>
            </a:r>
            <a:r>
              <a:rPr kumimoji="0" lang="es-MX" sz="2000" b="0" i="0" u="none" strike="noStrike" kern="1200" cap="none" spc="0" normalizeH="0" baseline="0" noProof="0" dirty="0">
                <a:ln>
                  <a:noFill/>
                </a:ln>
                <a:solidFill>
                  <a:srgbClr val="000000"/>
                </a:solidFill>
                <a:effectLst/>
                <a:uLnTx/>
                <a:uFillTx/>
                <a:latin typeface="ArialMT"/>
                <a:ea typeface="+mn-ea"/>
                <a:cs typeface="+mn-cs"/>
              </a:rPr>
              <a:t>, expedida  por  institución  de crédito 	  autorizada para operar como tal, y</a:t>
            </a:r>
          </a:p>
          <a:p>
            <a:pPr marL="0" indent="0" algn="just">
              <a:lnSpc>
                <a:spcPct val="100000"/>
              </a:lnSpc>
              <a:spcBef>
                <a:spcPts val="0"/>
              </a:spcBef>
              <a:buNone/>
              <a:defRPr/>
            </a:pPr>
            <a:endParaRPr kumimoji="0" lang="es-MX" sz="2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8194" name="Picture 2" descr="Aseguradoras y Consejo Ciudadano intercambiarán información - Indice  Político | Noticias México, Opinión, Internacional">
            <a:extLst>
              <a:ext uri="{FF2B5EF4-FFF2-40B4-BE49-F238E27FC236}">
                <a16:creationId xmlns:a16="http://schemas.microsoft.com/office/drawing/2014/main" id="{BE681373-BE22-38BE-5A55-19A5CD23E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8024" y="3341025"/>
            <a:ext cx="3441073" cy="2580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05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11">
                                            <p:txEl>
                                              <p:pRg st="0" end="0"/>
                                            </p:txEl>
                                          </p:spTgt>
                                        </p:tgtEl>
                                        <p:attrNameLst>
                                          <p:attrName>style.visibility</p:attrName>
                                        </p:attrNameLst>
                                      </p:cBhvr>
                                      <p:to>
                                        <p:strVal val="visible"/>
                                      </p:to>
                                    </p:set>
                                    <p:set>
                                      <p:cBhvr>
                                        <p:cTn id="7" dur="114" fill="hold">
                                          <p:stCondLst>
                                            <p:cond delay="0"/>
                                          </p:stCondLst>
                                        </p:cTn>
                                        <p:tgtEl>
                                          <p:spTgt spid="11">
                                            <p:txEl>
                                              <p:pRg st="0" end="0"/>
                                            </p:txEl>
                                          </p:spTgt>
                                        </p:tgtEl>
                                        <p:attrNameLst>
                                          <p:attrName>style.rotation</p:attrName>
                                        </p:attrNameLst>
                                      </p:cBhvr>
                                      <p:to>
                                        <p:strVal val="-45.0"/>
                                      </p:to>
                                    </p:set>
                                    <p:anim calcmode="lin" valueType="num">
                                      <p:cBhvr>
                                        <p:cTn id="8" dur="114" fill="hold">
                                          <p:stCondLst>
                                            <p:cond delay="114"/>
                                          </p:stCondLst>
                                        </p:cTn>
                                        <p:tgtEl>
                                          <p:spTgt spid="1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11">
                                            <p:txEl>
                                              <p:pRg st="0" end="0"/>
                                            </p:txEl>
                                          </p:spTgt>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1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11">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11">
                                            <p:txEl>
                                              <p:pRg st="2" end="2"/>
                                            </p:txEl>
                                          </p:spTgt>
                                        </p:tgtEl>
                                        <p:attrNameLst>
                                          <p:attrName>style.visibility</p:attrName>
                                        </p:attrNameLst>
                                      </p:cBhvr>
                                      <p:to>
                                        <p:strVal val="visible"/>
                                      </p:to>
                                    </p:set>
                                    <p:set>
                                      <p:cBhvr>
                                        <p:cTn id="16" dur="114" fill="hold">
                                          <p:stCondLst>
                                            <p:cond delay="0"/>
                                          </p:stCondLst>
                                        </p:cTn>
                                        <p:tgtEl>
                                          <p:spTgt spid="11">
                                            <p:txEl>
                                              <p:pRg st="2" end="2"/>
                                            </p:txEl>
                                          </p:spTgt>
                                        </p:tgtEl>
                                        <p:attrNameLst>
                                          <p:attrName>style.rotation</p:attrName>
                                        </p:attrNameLst>
                                      </p:cBhvr>
                                      <p:to>
                                        <p:strVal val="-45.0"/>
                                      </p:to>
                                    </p:set>
                                    <p:anim calcmode="lin" valueType="num">
                                      <p:cBhvr>
                                        <p:cTn id="17" dur="114" fill="hold">
                                          <p:stCondLst>
                                            <p:cond delay="114"/>
                                          </p:stCondLst>
                                        </p:cTn>
                                        <p:tgtEl>
                                          <p:spTgt spid="11">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114" fill="hold">
                                          <p:stCondLst>
                                            <p:cond delay="0"/>
                                          </p:stCondLst>
                                        </p:cTn>
                                        <p:tgtEl>
                                          <p:spTgt spid="11">
                                            <p:txEl>
                                              <p:pRg st="2" end="2"/>
                                            </p:txEl>
                                          </p:spTgt>
                                        </p:tgtEl>
                                        <p:attrNameLst>
                                          <p:attrName>ppt_y</p:attrName>
                                        </p:attrNameLst>
                                      </p:cBhvr>
                                      <p:tavLst>
                                        <p:tav tm="0">
                                          <p:val>
                                            <p:strVal val="#ppt_y-1"/>
                                          </p:val>
                                        </p:tav>
                                        <p:tav tm="100000">
                                          <p:val>
                                            <p:strVal val="#ppt_y-(0.354*#ppt_w-0.172*#ppt_h)"/>
                                          </p:val>
                                        </p:tav>
                                      </p:tavLst>
                                    </p:anim>
                                    <p:anim calcmode="lin" valueType="num">
                                      <p:cBhvr>
                                        <p:cTn id="19" dur="39" decel="50000" autoRev="1" fill="hold">
                                          <p:stCondLst>
                                            <p:cond delay="114"/>
                                          </p:stCondLst>
                                        </p:cTn>
                                        <p:tgtEl>
                                          <p:spTgt spid="11">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34" fill="hold">
                                          <p:stCondLst>
                                            <p:cond delay="216"/>
                                          </p:stCondLst>
                                        </p:cTn>
                                        <p:tgtEl>
                                          <p:spTgt spid="11">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nodeType="clickEffect">
                                  <p:stCondLst>
                                    <p:cond delay="0"/>
                                  </p:stCondLst>
                                  <p:iterate type="lt">
                                    <p:tmPct val="50000"/>
                                  </p:iterate>
                                  <p:childTnLst>
                                    <p:set>
                                      <p:cBhvr>
                                        <p:cTn id="24" dur="1" fill="hold">
                                          <p:stCondLst>
                                            <p:cond delay="0"/>
                                          </p:stCondLst>
                                        </p:cTn>
                                        <p:tgtEl>
                                          <p:spTgt spid="11">
                                            <p:txEl>
                                              <p:pRg st="4" end="4"/>
                                            </p:txEl>
                                          </p:spTgt>
                                        </p:tgtEl>
                                        <p:attrNameLst>
                                          <p:attrName>style.visibility</p:attrName>
                                        </p:attrNameLst>
                                      </p:cBhvr>
                                      <p:to>
                                        <p:strVal val="visible"/>
                                      </p:to>
                                    </p:set>
                                    <p:set>
                                      <p:cBhvr>
                                        <p:cTn id="25" dur="114" fill="hold">
                                          <p:stCondLst>
                                            <p:cond delay="0"/>
                                          </p:stCondLst>
                                        </p:cTn>
                                        <p:tgtEl>
                                          <p:spTgt spid="11">
                                            <p:txEl>
                                              <p:pRg st="4" end="4"/>
                                            </p:txEl>
                                          </p:spTgt>
                                        </p:tgtEl>
                                        <p:attrNameLst>
                                          <p:attrName>style.rotation</p:attrName>
                                        </p:attrNameLst>
                                      </p:cBhvr>
                                      <p:to>
                                        <p:strVal val="-45.0"/>
                                      </p:to>
                                    </p:set>
                                    <p:anim calcmode="lin" valueType="num">
                                      <p:cBhvr>
                                        <p:cTn id="26" dur="114" fill="hold">
                                          <p:stCondLst>
                                            <p:cond delay="114"/>
                                          </p:stCondLst>
                                        </p:cTn>
                                        <p:tgtEl>
                                          <p:spTgt spid="11">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114" fill="hold">
                                          <p:stCondLst>
                                            <p:cond delay="0"/>
                                          </p:stCondLst>
                                        </p:cTn>
                                        <p:tgtEl>
                                          <p:spTgt spid="11">
                                            <p:txEl>
                                              <p:pRg st="4" end="4"/>
                                            </p:txEl>
                                          </p:spTgt>
                                        </p:tgtEl>
                                        <p:attrNameLst>
                                          <p:attrName>ppt_y</p:attrName>
                                        </p:attrNameLst>
                                      </p:cBhvr>
                                      <p:tavLst>
                                        <p:tav tm="0">
                                          <p:val>
                                            <p:strVal val="#ppt_y-1"/>
                                          </p:val>
                                        </p:tav>
                                        <p:tav tm="100000">
                                          <p:val>
                                            <p:strVal val="#ppt_y-(0.354*#ppt_w-0.172*#ppt_h)"/>
                                          </p:val>
                                        </p:tav>
                                      </p:tavLst>
                                    </p:anim>
                                    <p:anim calcmode="lin" valueType="num">
                                      <p:cBhvr>
                                        <p:cTn id="28" dur="39" decel="50000" autoRev="1" fill="hold">
                                          <p:stCondLst>
                                            <p:cond delay="114"/>
                                          </p:stCondLst>
                                        </p:cTn>
                                        <p:tgtEl>
                                          <p:spTgt spid="11">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34" fill="hold">
                                          <p:stCondLst>
                                            <p:cond delay="216"/>
                                          </p:stCondLst>
                                        </p:cTn>
                                        <p:tgtEl>
                                          <p:spTgt spid="11">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11">
                                            <p:txEl>
                                              <p:pRg st="6" end="6"/>
                                            </p:txEl>
                                          </p:spTgt>
                                        </p:tgtEl>
                                        <p:attrNameLst>
                                          <p:attrName>style.visibility</p:attrName>
                                        </p:attrNameLst>
                                      </p:cBhvr>
                                      <p:to>
                                        <p:strVal val="visible"/>
                                      </p:to>
                                    </p:set>
                                    <p:anim calcmode="lin" valueType="num">
                                      <p:cBhvr>
                                        <p:cTn id="34"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37"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1">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1">
                                            <p:txEl>
                                              <p:pRg st="8" end="8"/>
                                            </p:txEl>
                                          </p:spTgt>
                                        </p:tgtEl>
                                        <p:attrNameLst>
                                          <p:attrName>style.visibility</p:attrName>
                                        </p:attrNameLst>
                                      </p:cBhvr>
                                      <p:to>
                                        <p:strVal val="visible"/>
                                      </p:to>
                                    </p:set>
                                    <p:animEffect transition="in" filter="barn(inVertical)">
                                      <p:cBhvr>
                                        <p:cTn id="46" dur="1000"/>
                                        <p:tgtEl>
                                          <p:spTgt spid="11">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animEffect transition="in" filter="barn(inVertical)">
                                      <p:cBhvr>
                                        <p:cTn id="51" dur="1000"/>
                                        <p:tgtEl>
                                          <p:spTgt spid="11">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1">
                                            <p:txEl>
                                              <p:pRg st="12" end="12"/>
                                            </p:txEl>
                                          </p:spTgt>
                                        </p:tgtEl>
                                        <p:attrNameLst>
                                          <p:attrName>style.visibility</p:attrName>
                                        </p:attrNameLst>
                                      </p:cBhvr>
                                      <p:to>
                                        <p:strVal val="visible"/>
                                      </p:to>
                                    </p:set>
                                    <p:animEffect transition="in" filter="barn(inVertical)">
                                      <p:cBhvr>
                                        <p:cTn id="56" dur="1000"/>
                                        <p:tgtEl>
                                          <p:spTgt spid="11">
                                            <p:txEl>
                                              <p:pRg st="12" end="1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11">
                                            <p:txEl>
                                              <p:pRg st="14" end="14"/>
                                            </p:txEl>
                                          </p:spTgt>
                                        </p:tgtEl>
                                        <p:attrNameLst>
                                          <p:attrName>style.visibility</p:attrName>
                                        </p:attrNameLst>
                                      </p:cBhvr>
                                      <p:to>
                                        <p:strVal val="visible"/>
                                      </p:to>
                                    </p:set>
                                    <p:animEffect transition="in" filter="barn(inVertical)">
                                      <p:cBhvr>
                                        <p:cTn id="61" dur="1000"/>
                                        <p:tgtEl>
                                          <p:spTgt spid="11">
                                            <p:txEl>
                                              <p:pRg st="14" end="1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1">
                                            <p:txEl>
                                              <p:pRg st="16" end="16"/>
                                            </p:txEl>
                                          </p:spTgt>
                                        </p:tgtEl>
                                        <p:attrNameLst>
                                          <p:attrName>style.visibility</p:attrName>
                                        </p:attrNameLst>
                                      </p:cBhvr>
                                      <p:to>
                                        <p:strVal val="visible"/>
                                      </p:to>
                                    </p:set>
                                    <p:animEffect transition="in" filter="barn(inVertical)">
                                      <p:cBhvr>
                                        <p:cTn id="66" dur="1000"/>
                                        <p:tgtEl>
                                          <p:spTgt spid="11">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043586"/>
          </a:xfrm>
        </p:spPr>
        <p:txBody>
          <a:bodyPr>
            <a:normAutofit lnSpcReduction="10000"/>
          </a:bodyPr>
          <a:lstStyle/>
          <a:p>
            <a:pPr marL="0" indent="0" algn="just">
              <a:lnSpc>
                <a:spcPct val="100000"/>
              </a:lnSpc>
              <a:spcBef>
                <a:spcPts val="0"/>
              </a:spcBef>
              <a:buNone/>
            </a:pPr>
            <a:r>
              <a:rPr kumimoji="0" lang="es-MX" sz="2000" b="1" i="0" u="none" strike="noStrike" kern="1200" cap="none" spc="0" normalizeH="0" baseline="0" noProof="0" dirty="0">
                <a:ln>
                  <a:noFill/>
                </a:ln>
                <a:solidFill>
                  <a:srgbClr val="000000"/>
                </a:solidFill>
                <a:effectLst/>
                <a:uLnTx/>
                <a:uFillTx/>
                <a:latin typeface="ArialMT"/>
                <a:ea typeface="+mn-ea"/>
                <a:cs typeface="+mn-cs"/>
              </a:rPr>
              <a:t>VI. </a:t>
            </a:r>
            <a:r>
              <a:rPr kumimoji="0" lang="es-MX" sz="2000" b="0" i="0" u="none" strike="noStrike" kern="1200" cap="none" spc="0" normalizeH="0" baseline="0" noProof="0" dirty="0">
                <a:ln>
                  <a:noFill/>
                </a:ln>
                <a:solidFill>
                  <a:schemeClr val="accent5">
                    <a:lumMod val="75000"/>
                  </a:schemeClr>
                </a:solidFill>
                <a:effectLst/>
                <a:uLnTx/>
                <a:uFillTx/>
                <a:latin typeface="ArialMT"/>
                <a:ea typeface="+mn-ea"/>
                <a:cs typeface="+mn-cs"/>
              </a:rPr>
              <a:t>Cualquier otra </a:t>
            </a:r>
            <a:r>
              <a:rPr kumimoji="0" lang="es-MX" sz="2000" b="0" i="0" u="none" strike="noStrike" kern="1200" cap="none" spc="0" normalizeH="0" baseline="0" noProof="0" dirty="0">
                <a:ln>
                  <a:noFill/>
                </a:ln>
                <a:solidFill>
                  <a:srgbClr val="000000"/>
                </a:solidFill>
                <a:effectLst/>
                <a:uLnTx/>
                <a:uFillTx/>
                <a:latin typeface="ArialMT"/>
                <a:ea typeface="+mn-ea"/>
                <a:cs typeface="+mn-cs"/>
              </a:rPr>
              <a:t>que, en su caso, determine la Tesorería mediante disposiciones de carácter general.</a:t>
            </a:r>
          </a:p>
          <a:p>
            <a:pPr marL="0" indent="0" algn="just">
              <a:lnSpc>
                <a:spcPct val="100000"/>
              </a:lnSpc>
              <a:spcBef>
                <a:spcPts val="0"/>
              </a:spcBef>
              <a:buNone/>
            </a:pPr>
            <a:endParaRPr kumimoji="0" lang="es-MX" sz="1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r>
              <a:rPr lang="es-MX" sz="2000" dirty="0">
                <a:solidFill>
                  <a:schemeClr val="bg1"/>
                </a:solidFill>
                <a:latin typeface="ArialMT"/>
              </a:rPr>
              <a:t>Y para la garantía de vicios ocultos en materia de obras públicas mediante recursos aportados en </a:t>
            </a:r>
            <a:r>
              <a:rPr lang="es-MX" sz="2000" dirty="0">
                <a:solidFill>
                  <a:schemeClr val="bg2">
                    <a:lumMod val="60000"/>
                    <a:lumOff val="40000"/>
                  </a:schemeClr>
                </a:solidFill>
                <a:latin typeface="ArialMT"/>
              </a:rPr>
              <a:t>fideicomiso</a:t>
            </a:r>
            <a:r>
              <a:rPr lang="es-MX" sz="2000" dirty="0">
                <a:solidFill>
                  <a:schemeClr val="bg1"/>
                </a:solidFill>
                <a:latin typeface="ArialMT"/>
              </a:rPr>
              <a:t>, los cuales deberán invertirse en instrumentos de renta fija. </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Los </a:t>
            </a:r>
            <a:r>
              <a:rPr lang="es-MX" sz="2000" dirty="0">
                <a:solidFill>
                  <a:schemeClr val="accent6">
                    <a:lumMod val="50000"/>
                  </a:schemeClr>
                </a:solidFill>
                <a:latin typeface="ArialMT"/>
              </a:rPr>
              <a:t>aspectos que </a:t>
            </a:r>
            <a:r>
              <a:rPr lang="es-MX" sz="2000" dirty="0">
                <a:solidFill>
                  <a:schemeClr val="bg1"/>
                </a:solidFill>
                <a:latin typeface="ArialMT"/>
              </a:rPr>
              <a:t>los entes públicos </a:t>
            </a:r>
            <a:r>
              <a:rPr lang="es-MX" sz="2000" dirty="0">
                <a:solidFill>
                  <a:schemeClr val="accent6">
                    <a:lumMod val="50000"/>
                  </a:schemeClr>
                </a:solidFill>
                <a:latin typeface="ArialMT"/>
              </a:rPr>
              <a:t>deben considerar en relación a las garantías </a:t>
            </a:r>
            <a:r>
              <a:rPr lang="es-MX" sz="2000" dirty="0">
                <a:solidFill>
                  <a:schemeClr val="bg1"/>
                </a:solidFill>
                <a:latin typeface="ArialMT"/>
              </a:rPr>
              <a:t>en un procedimiento de contratación son:</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kumimoji="0" lang="es-MX" sz="2000" b="1" i="0" u="none" strike="noStrike" kern="1200" cap="none" spc="0" normalizeH="0" baseline="0" noProof="0" dirty="0">
                <a:ln>
                  <a:noFill/>
                </a:ln>
                <a:solidFill>
                  <a:srgbClr val="000000"/>
                </a:solidFill>
                <a:effectLst/>
                <a:uLnTx/>
                <a:uFillTx/>
                <a:latin typeface="ArialMT"/>
                <a:ea typeface="+mn-ea"/>
                <a:cs typeface="+mn-cs"/>
              </a:rPr>
              <a:t>I. </a:t>
            </a:r>
            <a:r>
              <a:rPr kumimoji="0" lang="es-MX" sz="2000" b="0" i="0" u="none" strike="noStrike" kern="1200" cap="none" spc="0" normalizeH="0" baseline="0" noProof="0" dirty="0">
                <a:ln>
                  <a:noFill/>
                </a:ln>
                <a:solidFill>
                  <a:srgbClr val="000000"/>
                </a:solidFill>
                <a:effectLst/>
                <a:uLnTx/>
                <a:uFillTx/>
                <a:latin typeface="ArialMT"/>
                <a:ea typeface="+mn-ea"/>
                <a:cs typeface="+mn-cs"/>
              </a:rPr>
              <a:t>Señalar si la obligación garantizada será </a:t>
            </a:r>
            <a:r>
              <a:rPr kumimoji="0" lang="es-MX" sz="2000" b="0" i="0" u="none" strike="noStrike" kern="1200" cap="none" spc="0" normalizeH="0" baseline="0" noProof="0" dirty="0">
                <a:ln>
                  <a:noFill/>
                </a:ln>
                <a:solidFill>
                  <a:srgbClr val="B36A99"/>
                </a:solidFill>
                <a:effectLst/>
                <a:uLnTx/>
                <a:uFillTx/>
                <a:latin typeface="ArialMT"/>
                <a:ea typeface="+mn-ea"/>
                <a:cs typeface="+mn-cs"/>
              </a:rPr>
              <a:t>divisible o indivisible</a:t>
            </a:r>
            <a:r>
              <a:rPr kumimoji="0" lang="es-MX" sz="2000" b="0" i="0" u="none" strike="noStrike" kern="1200" cap="none" spc="0" normalizeH="0" baseline="0" noProof="0" dirty="0">
                <a:ln>
                  <a:noFill/>
                </a:ln>
                <a:solidFill>
                  <a:srgbClr val="000000"/>
                </a:solidFill>
                <a:effectLst/>
                <a:uLnTx/>
                <a:uFillTx/>
                <a:latin typeface="ArialMT"/>
                <a:ea typeface="+mn-ea"/>
                <a:cs typeface="+mn-cs"/>
              </a:rPr>
              <a:t>. </a:t>
            </a:r>
            <a:r>
              <a:rPr kumimoji="0" lang="es-MX" sz="1600" b="0" i="0" u="none" strike="noStrike" kern="1200" cap="none" spc="0" normalizeH="0" baseline="0" noProof="0" dirty="0">
                <a:ln>
                  <a:noFill/>
                </a:ln>
                <a:solidFill>
                  <a:srgbClr val="000000"/>
                </a:solidFill>
                <a:effectLst/>
                <a:uLnTx/>
                <a:uFillTx/>
                <a:latin typeface="ArialMT"/>
                <a:ea typeface="+mn-ea"/>
                <a:cs typeface="+mn-cs"/>
              </a:rPr>
              <a:t>(arts. 39  fracc. II inciso i) pto. 5 RLAASSP y 81 últ. pfo. y 91 1er. pfo. RLOPSRM)</a:t>
            </a:r>
            <a:r>
              <a:rPr kumimoji="0" lang="es-MX" sz="2000" b="0" i="0" u="none" strike="noStrike" kern="1200" cap="none" spc="0" normalizeH="0" baseline="0" noProof="0" dirty="0">
                <a:ln>
                  <a:noFill/>
                </a:ln>
                <a:solidFill>
                  <a:srgbClr val="000000"/>
                </a:solidFill>
                <a:effectLst/>
                <a:uLnTx/>
                <a:uFillTx/>
                <a:latin typeface="ArialMT"/>
                <a:ea typeface="+mn-ea"/>
                <a:cs typeface="+mn-cs"/>
              </a:rPr>
              <a:t> </a:t>
            </a:r>
          </a:p>
          <a:p>
            <a:pPr marL="0" indent="0" algn="just">
              <a:lnSpc>
                <a:spcPct val="100000"/>
              </a:lnSpc>
              <a:spcBef>
                <a:spcPts val="0"/>
              </a:spcBef>
              <a:buNone/>
            </a:pPr>
            <a:endParaRPr kumimoji="0" lang="es-MX" sz="5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r>
              <a:rPr kumimoji="0" lang="es-MX" sz="2000" b="1" i="0" u="none" strike="noStrike" kern="1200" cap="none" spc="0" normalizeH="0" baseline="0" noProof="0" dirty="0">
                <a:ln>
                  <a:noFill/>
                </a:ln>
                <a:solidFill>
                  <a:srgbClr val="000000"/>
                </a:solidFill>
                <a:effectLst/>
                <a:uLnTx/>
                <a:uFillTx/>
                <a:latin typeface="ArialMT"/>
                <a:ea typeface="+mn-ea"/>
                <a:cs typeface="+mn-cs"/>
              </a:rPr>
              <a:t>II. </a:t>
            </a:r>
            <a:r>
              <a:rPr kumimoji="0" lang="es-MX" sz="2000" b="0" i="0" u="none" strike="noStrike" kern="1200" cap="none" spc="0" normalizeH="0" baseline="0" noProof="0" dirty="0">
                <a:ln>
                  <a:noFill/>
                </a:ln>
                <a:solidFill>
                  <a:srgbClr val="000000"/>
                </a:solidFill>
                <a:effectLst/>
                <a:uLnTx/>
                <a:uFillTx/>
                <a:latin typeface="ArialMT"/>
                <a:ea typeface="+mn-ea"/>
                <a:cs typeface="+mn-cs"/>
              </a:rPr>
              <a:t>Establecer la previsión de que </a:t>
            </a:r>
            <a:r>
              <a:rPr kumimoji="0" lang="es-MX" sz="2000" b="0" i="0" u="none" strike="noStrike" kern="1200" cap="none" spc="0" normalizeH="0" baseline="0" noProof="0" dirty="0">
                <a:ln>
                  <a:noFill/>
                </a:ln>
                <a:solidFill>
                  <a:srgbClr val="0070C0"/>
                </a:solidFill>
                <a:effectLst/>
                <a:uLnTx/>
                <a:uFillTx/>
                <a:latin typeface="ArialMT"/>
                <a:ea typeface="+mn-ea"/>
                <a:cs typeface="+mn-cs"/>
              </a:rPr>
              <a:t>deberá ajustarse la garantía </a:t>
            </a:r>
            <a:r>
              <a:rPr kumimoji="0" lang="es-MX" sz="2000" b="0" i="0" u="none" strike="noStrike" kern="1200" cap="none" spc="0" normalizeH="0" baseline="0" noProof="0" dirty="0">
                <a:ln>
                  <a:noFill/>
                </a:ln>
                <a:solidFill>
                  <a:srgbClr val="000000"/>
                </a:solidFill>
                <a:effectLst/>
                <a:uLnTx/>
                <a:uFillTx/>
                <a:latin typeface="ArialMT"/>
                <a:ea typeface="+mn-ea"/>
                <a:cs typeface="+mn-cs"/>
              </a:rPr>
              <a:t>otorgada cuando se modifique el monto, plazo o vigencia del contrato. </a:t>
            </a:r>
            <a:r>
              <a:rPr kumimoji="0" lang="es-MX" sz="1600" b="0" i="0" u="none" strike="noStrike" kern="1200" cap="none" spc="0" normalizeH="0" baseline="0" noProof="0" dirty="0">
                <a:ln>
                  <a:noFill/>
                </a:ln>
                <a:solidFill>
                  <a:srgbClr val="000000"/>
                </a:solidFill>
                <a:effectLst/>
                <a:uLnTx/>
                <a:uFillTx/>
                <a:latin typeface="ArialMT"/>
                <a:ea typeface="+mn-ea"/>
                <a:cs typeface="+mn-cs"/>
              </a:rPr>
              <a:t>(arts. 39 fracc. II inciso i) pto. 5 RLAASSP y 91 4º Pfo. RLOPSRM) </a:t>
            </a:r>
          </a:p>
          <a:p>
            <a:pPr marL="0" indent="0" algn="just">
              <a:lnSpc>
                <a:spcPct val="100000"/>
              </a:lnSpc>
              <a:spcBef>
                <a:spcPts val="0"/>
              </a:spcBef>
              <a:buNone/>
            </a:pPr>
            <a:endParaRPr kumimoji="0" lang="es-MX" sz="5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r>
              <a:rPr kumimoji="0" lang="es-MX" sz="2000" b="1" i="0" u="none" strike="noStrike" kern="1200" cap="none" spc="0" normalizeH="0" baseline="0" noProof="0" dirty="0">
                <a:ln>
                  <a:noFill/>
                </a:ln>
                <a:solidFill>
                  <a:srgbClr val="000000"/>
                </a:solidFill>
                <a:effectLst/>
                <a:uLnTx/>
                <a:uFillTx/>
                <a:latin typeface="ArialMT"/>
                <a:ea typeface="+mn-ea"/>
                <a:cs typeface="+mn-cs"/>
              </a:rPr>
              <a:t>III. </a:t>
            </a:r>
            <a:r>
              <a:rPr lang="es-MX" sz="2000" dirty="0">
                <a:solidFill>
                  <a:srgbClr val="000000"/>
                </a:solidFill>
                <a:latin typeface="ArialMT"/>
              </a:rPr>
              <a:t>Indic</a:t>
            </a:r>
            <a:r>
              <a:rPr kumimoji="0" lang="es-MX" sz="2000" b="0" i="0" u="none" strike="noStrike" kern="1200" cap="none" spc="0" normalizeH="0" baseline="0" noProof="0" dirty="0">
                <a:ln>
                  <a:noFill/>
                </a:ln>
                <a:solidFill>
                  <a:srgbClr val="000000"/>
                </a:solidFill>
                <a:effectLst/>
                <a:uLnTx/>
                <a:uFillTx/>
                <a:latin typeface="ArialMT"/>
                <a:ea typeface="+mn-ea"/>
                <a:cs typeface="+mn-cs"/>
              </a:rPr>
              <a:t>ar que la Garantía de cumplimiento </a:t>
            </a:r>
            <a:r>
              <a:rPr kumimoji="0" lang="es-MX" sz="2000" b="0" i="0" u="none" strike="noStrike" kern="1200" cap="none" spc="0" normalizeH="0" baseline="0" noProof="0" dirty="0">
                <a:ln>
                  <a:noFill/>
                </a:ln>
                <a:solidFill>
                  <a:schemeClr val="accent3">
                    <a:lumMod val="75000"/>
                  </a:schemeClr>
                </a:solidFill>
                <a:effectLst/>
                <a:uLnTx/>
                <a:uFillTx/>
                <a:latin typeface="ArialMT"/>
                <a:ea typeface="+mn-ea"/>
                <a:cs typeface="+mn-cs"/>
              </a:rPr>
              <a:t>se hará efectiva</a:t>
            </a:r>
            <a:r>
              <a:rPr kumimoji="0" lang="es-MX" sz="2000" b="0" i="0" u="none" strike="noStrike" kern="1200" cap="none" spc="0" normalizeH="0" baseline="0" noProof="0" dirty="0">
                <a:ln>
                  <a:noFill/>
                </a:ln>
                <a:solidFill>
                  <a:srgbClr val="000000"/>
                </a:solidFill>
                <a:effectLst/>
                <a:uLnTx/>
                <a:uFillTx/>
                <a:latin typeface="ArialMT"/>
                <a:ea typeface="+mn-ea"/>
                <a:cs typeface="+mn-cs"/>
              </a:rPr>
              <a:t> por el monto total de la obligación garantizada, salvo que en los contratos se haya estipulado su divisibilidad. </a:t>
            </a:r>
            <a:r>
              <a:rPr kumimoji="0" lang="es-MX" sz="1600" b="0" i="0" u="none" strike="noStrike" kern="1200" cap="none" spc="0" normalizeH="0" baseline="0" noProof="0" dirty="0">
                <a:ln>
                  <a:noFill/>
                </a:ln>
                <a:solidFill>
                  <a:srgbClr val="000000"/>
                </a:solidFill>
                <a:effectLst/>
                <a:uLnTx/>
                <a:uFillTx/>
                <a:latin typeface="ArialMT"/>
                <a:ea typeface="+mn-ea"/>
                <a:cs typeface="+mn-cs"/>
              </a:rPr>
              <a:t>(arts. 81 fracc. II RLAASSP, 91 5to. pfo. RLOPSRM y Criterios AD-02/2011 y OP-01/2011 de la UNCP de la SFP)</a:t>
            </a:r>
          </a:p>
          <a:p>
            <a:pPr marL="0" indent="0" algn="just">
              <a:lnSpc>
                <a:spcPct val="100000"/>
              </a:lnSpc>
              <a:spcBef>
                <a:spcPts val="0"/>
              </a:spcBef>
              <a:buNone/>
            </a:pPr>
            <a:endParaRPr lang="es-MX" sz="500" dirty="0">
              <a:solidFill>
                <a:srgbClr val="000000"/>
              </a:solidFill>
              <a:latin typeface="ArialMT"/>
            </a:endParaRPr>
          </a:p>
          <a:p>
            <a:pPr marL="0" indent="0" algn="just">
              <a:lnSpc>
                <a:spcPct val="100000"/>
              </a:lnSpc>
              <a:spcBef>
                <a:spcPts val="0"/>
              </a:spcBef>
              <a:buNone/>
            </a:pPr>
            <a:r>
              <a:rPr kumimoji="0" lang="es-MX" sz="2000" b="1" i="0" u="none" strike="noStrike" kern="1200" cap="none" spc="0" normalizeH="0" baseline="0" noProof="0" dirty="0">
                <a:ln>
                  <a:noFill/>
                </a:ln>
                <a:solidFill>
                  <a:srgbClr val="000000"/>
                </a:solidFill>
                <a:effectLst/>
                <a:uLnTx/>
                <a:uFillTx/>
                <a:latin typeface="ArialMT"/>
                <a:ea typeface="+mn-ea"/>
                <a:cs typeface="+mn-cs"/>
              </a:rPr>
              <a:t>IV. </a:t>
            </a:r>
            <a:r>
              <a:rPr lang="es-MX" sz="2000" dirty="0">
                <a:solidFill>
                  <a:srgbClr val="000000"/>
                </a:solidFill>
                <a:latin typeface="ArialMT"/>
              </a:rPr>
              <a:t>Que p</a:t>
            </a:r>
            <a:r>
              <a:rPr kumimoji="0" lang="es-MX" sz="2000" b="0" i="0" u="none" strike="noStrike" kern="1200" cap="none" spc="0" normalizeH="0" baseline="0" noProof="0" dirty="0">
                <a:ln>
                  <a:noFill/>
                </a:ln>
                <a:solidFill>
                  <a:srgbClr val="000000"/>
                </a:solidFill>
                <a:effectLst/>
                <a:uLnTx/>
                <a:uFillTx/>
                <a:latin typeface="ArialMT"/>
                <a:ea typeface="+mn-ea"/>
                <a:cs typeface="+mn-cs"/>
              </a:rPr>
              <a:t>odrán </a:t>
            </a:r>
            <a:r>
              <a:rPr kumimoji="0" lang="es-MX" sz="2000" b="0" i="0" u="none" strike="noStrike" kern="1200" cap="none" spc="0" normalizeH="0" baseline="0" noProof="0" dirty="0">
                <a:ln>
                  <a:noFill/>
                </a:ln>
                <a:solidFill>
                  <a:schemeClr val="bg2">
                    <a:lumMod val="75000"/>
                  </a:schemeClr>
                </a:solidFill>
                <a:effectLst/>
                <a:uLnTx/>
                <a:uFillTx/>
                <a:latin typeface="ArialMT"/>
                <a:ea typeface="+mn-ea"/>
                <a:cs typeface="+mn-cs"/>
              </a:rPr>
              <a:t>reducirse el porcentaje </a:t>
            </a:r>
            <a:r>
              <a:rPr kumimoji="0" lang="es-MX" sz="2000" b="0" i="0" u="none" strike="noStrike" kern="1200" cap="none" spc="0" normalizeH="0" baseline="0" noProof="0" dirty="0">
                <a:ln>
                  <a:noFill/>
                </a:ln>
                <a:solidFill>
                  <a:srgbClr val="000000"/>
                </a:solidFill>
                <a:effectLst/>
                <a:uLnTx/>
                <a:uFillTx/>
                <a:latin typeface="ArialMT"/>
                <a:ea typeface="+mn-ea"/>
                <a:cs typeface="+mn-cs"/>
              </a:rPr>
              <a:t>de la Garantía de cumplimiento, cuando el adjudicado cuente con antecedentes de cumplimiento favorables. </a:t>
            </a:r>
            <a:r>
              <a:rPr kumimoji="0" lang="es-MX" sz="1700" b="0" i="0" u="none" strike="noStrike" kern="1200" cap="none" spc="0" normalizeH="0" baseline="0" noProof="0" dirty="0">
                <a:ln>
                  <a:noFill/>
                </a:ln>
                <a:solidFill>
                  <a:srgbClr val="000000"/>
                </a:solidFill>
                <a:effectLst/>
                <a:uLnTx/>
                <a:uFillTx/>
                <a:latin typeface="ArialMT"/>
                <a:ea typeface="+mn-ea"/>
                <a:cs typeface="+mn-cs"/>
              </a:rPr>
              <a:t>(arts. 48 LAASSP, 81 fracc. VII, 86 RLAASSP, 48 2do. pfo. LOPSRM y 90 1er. y 2do. pfo. RLOPSRM)</a:t>
            </a: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69647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11">
                                            <p:txEl>
                                              <p:pRg st="2" end="2"/>
                                            </p:txEl>
                                          </p:spTgt>
                                        </p:tgtEl>
                                        <p:attrNameLst>
                                          <p:attrName>style.rotation</p:attrName>
                                        </p:attrNameLst>
                                      </p:cBhvr>
                                      <p:tavLst>
                                        <p:tav tm="0">
                                          <p:val>
                                            <p:fltVal val="360"/>
                                          </p:val>
                                        </p:tav>
                                        <p:tav tm="100000">
                                          <p:val>
                                            <p:fltVal val="0"/>
                                          </p:val>
                                        </p:tav>
                                      </p:tavLst>
                                    </p:anim>
                                    <p:animEffect transition="in" filter="fade">
                                      <p:cBhvr>
                                        <p:cTn id="15" dur="1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 calcmode="lin" valueType="num">
                                      <p:cBhvr>
                                        <p:cTn id="20" dur="500" decel="50000" fill="hold">
                                          <p:stCondLst>
                                            <p:cond delay="0"/>
                                          </p:stCondLst>
                                        </p:cTn>
                                        <p:tgtEl>
                                          <p:spTgt spid="11">
                                            <p:txEl>
                                              <p:pRg st="4" end="4"/>
                                            </p:txEl>
                                          </p:spTgt>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1">
                                            <p:txEl>
                                              <p:pRg st="4" end="4"/>
                                            </p:txEl>
                                          </p:spTgt>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1">
                                            <p:txEl>
                                              <p:pRg st="4" end="4"/>
                                            </p:txEl>
                                          </p:spTgt>
                                        </p:tgtEl>
                                        <p:attrNameLst>
                                          <p:attrName>ppt_w</p:attrName>
                                        </p:attrNameLst>
                                      </p:cBhvr>
                                      <p:tavLst>
                                        <p:tav tm="0">
                                          <p:val>
                                            <p:strVal val="#ppt_w*.05"/>
                                          </p:val>
                                        </p:tav>
                                        <p:tav tm="100000">
                                          <p:val>
                                            <p:strVal val="#ppt_w"/>
                                          </p:val>
                                        </p:tav>
                                      </p:tavLst>
                                    </p:anim>
                                    <p:anim calcmode="lin" valueType="num">
                                      <p:cBhvr>
                                        <p:cTn id="23" dur="1000" fill="hold"/>
                                        <p:tgtEl>
                                          <p:spTgt spid="11">
                                            <p:txEl>
                                              <p:pRg st="4" end="4"/>
                                            </p:txEl>
                                          </p:spTgt>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1">
                                            <p:txEl>
                                              <p:pRg st="4" end="4"/>
                                            </p:txEl>
                                          </p:spTgt>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1">
                                            <p:txEl>
                                              <p:pRg st="4" end="4"/>
                                            </p:txEl>
                                          </p:spTgt>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1">
                                            <p:txEl>
                                              <p:pRg st="4" end="4"/>
                                            </p:txEl>
                                          </p:spTgt>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fade">
                                      <p:cBhvr>
                                        <p:cTn id="32" dur="1000"/>
                                        <p:tgtEl>
                                          <p:spTgt spid="11">
                                            <p:txEl>
                                              <p:pRg st="7" end="7"/>
                                            </p:txEl>
                                          </p:spTgt>
                                        </p:tgtEl>
                                      </p:cBhvr>
                                    </p:animEffect>
                                    <p:anim calcmode="lin" valueType="num">
                                      <p:cBhvr>
                                        <p:cTn id="33"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11">
                                            <p:txEl>
                                              <p:pRg st="7" end="7"/>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1">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1">
                                            <p:txEl>
                                              <p:pRg st="9" end="9"/>
                                            </p:txEl>
                                          </p:spTgt>
                                        </p:tgtEl>
                                        <p:attrNameLst>
                                          <p:attrName>style.visibility</p:attrName>
                                        </p:attrNameLst>
                                      </p:cBhvr>
                                      <p:to>
                                        <p:strVal val="visible"/>
                                      </p:to>
                                    </p:set>
                                    <p:animEffect transition="in" filter="fade">
                                      <p:cBhvr>
                                        <p:cTn id="40" dur="1000"/>
                                        <p:tgtEl>
                                          <p:spTgt spid="11">
                                            <p:txEl>
                                              <p:pRg st="9" end="9"/>
                                            </p:txEl>
                                          </p:spTgt>
                                        </p:tgtEl>
                                      </p:cBhvr>
                                    </p:animEffect>
                                    <p:anim calcmode="lin" valueType="num">
                                      <p:cBhvr>
                                        <p:cTn id="41"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11">
                                            <p:txEl>
                                              <p:pRg st="9" end="9"/>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11">
                                            <p:txEl>
                                              <p:pRg st="11" end="11"/>
                                            </p:txEl>
                                          </p:spTgt>
                                        </p:tgtEl>
                                        <p:attrNameLst>
                                          <p:attrName>style.visibility</p:attrName>
                                        </p:attrNameLst>
                                      </p:cBhvr>
                                      <p:to>
                                        <p:strVal val="visible"/>
                                      </p:to>
                                    </p:set>
                                    <p:animEffect transition="in" filter="fade">
                                      <p:cBhvr>
                                        <p:cTn id="48" dur="1000"/>
                                        <p:tgtEl>
                                          <p:spTgt spid="11">
                                            <p:txEl>
                                              <p:pRg st="11" end="11"/>
                                            </p:txEl>
                                          </p:spTgt>
                                        </p:tgtEl>
                                      </p:cBhvr>
                                    </p:animEffect>
                                    <p:anim calcmode="lin" valueType="num">
                                      <p:cBhvr>
                                        <p:cTn id="49" dur="1000" fill="hold"/>
                                        <p:tgtEl>
                                          <p:spTgt spid="11">
                                            <p:txEl>
                                              <p:pRg st="11" end="11"/>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11">
                                            <p:txEl>
                                              <p:pRg st="11" end="11"/>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1">
                                            <p:txEl>
                                              <p:pRg st="11" end="11"/>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11">
                                            <p:txEl>
                                              <p:pRg st="13" end="13"/>
                                            </p:txEl>
                                          </p:spTgt>
                                        </p:tgtEl>
                                        <p:attrNameLst>
                                          <p:attrName>style.visibility</p:attrName>
                                        </p:attrNameLst>
                                      </p:cBhvr>
                                      <p:to>
                                        <p:strVal val="visible"/>
                                      </p:to>
                                    </p:set>
                                    <p:animEffect transition="in" filter="fade">
                                      <p:cBhvr>
                                        <p:cTn id="56" dur="1000"/>
                                        <p:tgtEl>
                                          <p:spTgt spid="11">
                                            <p:txEl>
                                              <p:pRg st="13" end="13"/>
                                            </p:txEl>
                                          </p:spTgt>
                                        </p:tgtEl>
                                      </p:cBhvr>
                                    </p:animEffect>
                                    <p:anim calcmode="lin" valueType="num">
                                      <p:cBhvr>
                                        <p:cTn id="57" dur="1000" fill="hold"/>
                                        <p:tgtEl>
                                          <p:spTgt spid="11">
                                            <p:txEl>
                                              <p:pRg st="13" end="13"/>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11">
                                            <p:txEl>
                                              <p:pRg st="13" end="13"/>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1">
                                            <p:txEl>
                                              <p:pRg st="13" end="1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72812"/>
          </a:xfrm>
        </p:spPr>
        <p:txBody>
          <a:bodyPr>
            <a:normAutofit/>
          </a:bodyPr>
          <a:lstStyle/>
          <a:p>
            <a:pPr marL="0" indent="0" algn="just">
              <a:lnSpc>
                <a:spcPct val="100000"/>
              </a:lnSpc>
              <a:spcBef>
                <a:spcPts val="0"/>
              </a:spcBef>
              <a:buNone/>
            </a:pPr>
            <a:r>
              <a:rPr kumimoji="0" lang="es-MX" sz="2000" b="1" i="0" u="none" strike="noStrike" kern="1200" cap="none" spc="0" normalizeH="0" baseline="0" noProof="0" dirty="0">
                <a:ln>
                  <a:noFill/>
                </a:ln>
                <a:solidFill>
                  <a:srgbClr val="000000"/>
                </a:solidFill>
                <a:effectLst/>
                <a:uLnTx/>
                <a:uFillTx/>
                <a:latin typeface="ArialMT"/>
                <a:ea typeface="+mn-ea"/>
                <a:cs typeface="+mn-cs"/>
              </a:rPr>
              <a:t>V. </a:t>
            </a:r>
            <a:r>
              <a:rPr kumimoji="0" lang="es-MX" sz="2000" b="0" i="0" u="none" strike="noStrike" kern="1200" cap="none" spc="0" normalizeH="0" baseline="0" noProof="0" dirty="0">
                <a:ln>
                  <a:noFill/>
                </a:ln>
                <a:solidFill>
                  <a:srgbClr val="000000"/>
                </a:solidFill>
                <a:effectLst/>
                <a:uLnTx/>
                <a:uFillTx/>
                <a:latin typeface="ArialMT"/>
                <a:ea typeface="+mn-ea"/>
                <a:cs typeface="+mn-cs"/>
              </a:rPr>
              <a:t>Establecer la previsión de que una vez cumplidas las obligaciones del proveedor o contratista, se debe </a:t>
            </a:r>
            <a:r>
              <a:rPr kumimoji="0" lang="es-MX" sz="2000" b="0" i="0" u="none" strike="noStrike" kern="1200" cap="none" spc="0" normalizeH="0" baseline="0" noProof="0" dirty="0">
                <a:ln>
                  <a:noFill/>
                </a:ln>
                <a:solidFill>
                  <a:schemeClr val="accent3">
                    <a:lumMod val="75000"/>
                  </a:schemeClr>
                </a:solidFill>
                <a:effectLst/>
                <a:uLnTx/>
                <a:uFillTx/>
                <a:latin typeface="ArialMT"/>
                <a:ea typeface="+mn-ea"/>
                <a:cs typeface="+mn-cs"/>
              </a:rPr>
              <a:t>proceder inmediatamente </a:t>
            </a:r>
            <a:r>
              <a:rPr kumimoji="0" lang="es-MX" sz="2000" b="0" i="0" u="none" strike="noStrike" kern="1200" cap="none" spc="0" normalizeH="0" baseline="0" noProof="0" dirty="0">
                <a:ln>
                  <a:noFill/>
                </a:ln>
                <a:solidFill>
                  <a:srgbClr val="000000"/>
                </a:solidFill>
                <a:effectLst/>
                <a:uLnTx/>
                <a:uFillTx/>
                <a:latin typeface="ArialMT"/>
                <a:ea typeface="+mn-ea"/>
                <a:cs typeface="+mn-cs"/>
              </a:rPr>
              <a:t>a extender la constancia de cumplimiento, para que se dé inicio a los trámites de cancelación de las Garantías correspondientes. </a:t>
            </a:r>
            <a:r>
              <a:rPr kumimoji="0" lang="es-MX" sz="1600" b="0" i="0" u="none" strike="noStrike" kern="1200" cap="none" spc="0" normalizeH="0" baseline="0" noProof="0" dirty="0">
                <a:ln>
                  <a:noFill/>
                </a:ln>
                <a:solidFill>
                  <a:srgbClr val="000000"/>
                </a:solidFill>
                <a:effectLst/>
                <a:uLnTx/>
                <a:uFillTx/>
                <a:latin typeface="ArialMT"/>
                <a:ea typeface="+mn-ea"/>
                <a:cs typeface="+mn-cs"/>
              </a:rPr>
              <a:t>(art. 81 fracc. VIII RLAASSP)</a:t>
            </a:r>
            <a:r>
              <a:rPr kumimoji="0" lang="es-MX" sz="2000" b="0" i="0" u="none" strike="noStrike" kern="1200" cap="none" spc="0" normalizeH="0" baseline="0" noProof="0" dirty="0">
                <a:ln>
                  <a:noFill/>
                </a:ln>
                <a:solidFill>
                  <a:srgbClr val="000000"/>
                </a:solidFill>
                <a:effectLst/>
                <a:uLnTx/>
                <a:uFillTx/>
                <a:latin typeface="ArialMT"/>
                <a:ea typeface="+mn-ea"/>
                <a:cs typeface="+mn-cs"/>
              </a:rPr>
              <a:t> y se debe extinguir cuando el contratista entrega la garantía de vicios ocultos </a:t>
            </a:r>
            <a:r>
              <a:rPr kumimoji="0" lang="es-MX" sz="1600" b="0" i="0" u="none" strike="noStrike" kern="1200" cap="none" spc="0" normalizeH="0" baseline="0" noProof="0" dirty="0">
                <a:ln>
                  <a:noFill/>
                </a:ln>
                <a:solidFill>
                  <a:srgbClr val="000000"/>
                </a:solidFill>
                <a:effectLst/>
                <a:uLnTx/>
                <a:uFillTx/>
                <a:latin typeface="ArialMT"/>
                <a:ea typeface="+mn-ea"/>
                <a:cs typeface="+mn-cs"/>
              </a:rPr>
              <a:t>(art. 92 6º pfo. RLOPSRM)</a:t>
            </a:r>
            <a:r>
              <a:rPr lang="es-MX" sz="2000" dirty="0">
                <a:solidFill>
                  <a:srgbClr val="000000"/>
                </a:solidFill>
                <a:latin typeface="ArialMT"/>
              </a:rPr>
              <a:t>, y</a:t>
            </a:r>
            <a:endParaRPr kumimoji="0" lang="es-MX" sz="2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endParaRPr lang="es-MX" sz="500" dirty="0">
              <a:solidFill>
                <a:srgbClr val="000000"/>
              </a:solidFill>
              <a:latin typeface="ArialMT"/>
            </a:endParaRPr>
          </a:p>
          <a:p>
            <a:pPr marL="0" indent="0" algn="just">
              <a:lnSpc>
                <a:spcPct val="100000"/>
              </a:lnSpc>
              <a:spcBef>
                <a:spcPts val="0"/>
              </a:spcBef>
              <a:buNone/>
            </a:pPr>
            <a:r>
              <a:rPr kumimoji="0" lang="es-MX" sz="2000" b="1" i="0" u="none" strike="noStrike" kern="1200" cap="none" spc="0" normalizeH="0" baseline="0" noProof="0" dirty="0">
                <a:ln>
                  <a:noFill/>
                </a:ln>
                <a:solidFill>
                  <a:srgbClr val="000000"/>
                </a:solidFill>
                <a:effectLst/>
                <a:uLnTx/>
                <a:uFillTx/>
                <a:latin typeface="ArialMT"/>
                <a:ea typeface="+mn-ea"/>
                <a:cs typeface="+mn-cs"/>
              </a:rPr>
              <a:t>VI. </a:t>
            </a:r>
            <a:r>
              <a:rPr kumimoji="0" lang="es-MX" sz="2000" b="0" i="0" u="none" strike="noStrike" kern="1200" cap="none" spc="0" normalizeH="0" baseline="0" noProof="0" dirty="0">
                <a:ln>
                  <a:noFill/>
                </a:ln>
                <a:solidFill>
                  <a:srgbClr val="000000"/>
                </a:solidFill>
                <a:effectLst/>
                <a:uLnTx/>
                <a:uFillTx/>
                <a:latin typeface="ArialMT"/>
                <a:ea typeface="+mn-ea"/>
                <a:cs typeface="+mn-cs"/>
              </a:rPr>
              <a:t>Las dependencias y entidades considerarán la posibilidad de que las garantías de cumplimiento, de anticipo o por vicios ocultos </a:t>
            </a:r>
            <a:r>
              <a:rPr kumimoji="0" lang="es-MX" sz="2000" b="0" i="0" u="none" strike="noStrike" kern="1200" cap="none" spc="0" normalizeH="0" baseline="0" noProof="0" dirty="0">
                <a:ln>
                  <a:noFill/>
                </a:ln>
                <a:solidFill>
                  <a:schemeClr val="accent5">
                    <a:lumMod val="75000"/>
                  </a:schemeClr>
                </a:solidFill>
                <a:effectLst/>
                <a:uLnTx/>
                <a:uFillTx/>
                <a:latin typeface="ArialMT"/>
                <a:ea typeface="+mn-ea"/>
                <a:cs typeface="+mn-cs"/>
              </a:rPr>
              <a:t>se entreguen por medios electrónicos</a:t>
            </a:r>
            <a:r>
              <a:rPr kumimoji="0" lang="es-MX" sz="2000" b="0" i="0" u="none" strike="noStrike" kern="1200" cap="none" spc="0" normalizeH="0" baseline="0" noProof="0" dirty="0">
                <a:ln>
                  <a:noFill/>
                </a:ln>
                <a:solidFill>
                  <a:srgbClr val="000000"/>
                </a:solidFill>
                <a:effectLst/>
                <a:uLnTx/>
                <a:uFillTx/>
                <a:latin typeface="ArialMT"/>
                <a:ea typeface="+mn-ea"/>
                <a:cs typeface="+mn-cs"/>
              </a:rPr>
              <a:t>, siempre que las disposiciones jurídicas aplicables permitan la constitución de garantías por dichos medios </a:t>
            </a:r>
            <a:r>
              <a:rPr kumimoji="0" lang="es-MX" sz="1600" b="0" i="0" u="none" strike="noStrike" kern="1200" cap="none" spc="0" normalizeH="0" baseline="0" noProof="0" dirty="0">
                <a:ln>
                  <a:noFill/>
                </a:ln>
                <a:solidFill>
                  <a:srgbClr val="000000"/>
                </a:solidFill>
                <a:effectLst/>
                <a:uLnTx/>
                <a:uFillTx/>
                <a:latin typeface="ArialMT"/>
                <a:ea typeface="+mn-ea"/>
                <a:cs typeface="+mn-cs"/>
              </a:rPr>
              <a:t>(arts. 81 fracc. VI RLAASSP, y 90 6º pfo. RLOPSRM</a:t>
            </a:r>
            <a:r>
              <a:rPr lang="es-MX" sz="1600" dirty="0">
                <a:solidFill>
                  <a:srgbClr val="000000"/>
                </a:solidFill>
                <a:latin typeface="ArialMT"/>
              </a:rPr>
              <a:t>)</a:t>
            </a:r>
          </a:p>
          <a:p>
            <a:pPr marL="0" indent="0" algn="just">
              <a:lnSpc>
                <a:spcPct val="100000"/>
              </a:lnSpc>
              <a:spcBef>
                <a:spcPts val="0"/>
              </a:spcBef>
              <a:buNone/>
            </a:pPr>
            <a:endParaRPr kumimoji="0" lang="es-MX" sz="1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r>
              <a:rPr lang="es-MX" sz="2000" b="1" dirty="0">
                <a:solidFill>
                  <a:srgbClr val="000000"/>
                </a:solidFill>
                <a:latin typeface="ArialMT"/>
              </a:rPr>
              <a:t>Caracteristicas de la garantía de cumplimiento.</a:t>
            </a:r>
          </a:p>
          <a:p>
            <a:pPr marL="0" indent="0" algn="just">
              <a:lnSpc>
                <a:spcPct val="100000"/>
              </a:lnSpc>
              <a:spcBef>
                <a:spcPts val="0"/>
              </a:spcBef>
              <a:buNone/>
            </a:pPr>
            <a:endParaRPr kumimoji="0" lang="es-MX" sz="1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r>
              <a:rPr lang="es-MX" altLang="es-MX" sz="2000" dirty="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		       Este es el medio jurídico utilizado para asegurar el cumplimien-		       to de las obligaciones contractuales a cargo del proveedor o del 		       contratista, y así proteger a </a:t>
            </a:r>
            <a:r>
              <a:rPr lang="es-MX" altLang="es-MX" sz="2000" dirty="0">
                <a:solidFill>
                  <a:schemeClr val="bg1"/>
                </a:solidFill>
                <a:latin typeface="Arial" panose="020B0604020202020204" pitchFamily="34" charset="0"/>
                <a:ea typeface="ＭＳ Ｐゴシック" panose="020B0600070205080204" pitchFamily="34" charset="-128"/>
                <a:cs typeface="Times New Roman" panose="02020603050405020304" pitchFamily="18" charset="0"/>
              </a:rPr>
              <a:t>la contratante </a:t>
            </a:r>
            <a:r>
              <a:rPr lang="es-MX" altLang="es-MX" sz="2000" dirty="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del posible incumpli-		       miento de la entrega de los bienes, la prestación del servicio o 		       de la ejecución de la obra, asi como la falta de pago de las penas </a:t>
            </a:r>
            <a:r>
              <a:rPr lang="es-MX" altLang="es-MX" sz="2000" dirty="0">
                <a:solidFill>
                  <a:schemeClr val="bg1"/>
                </a:solidFill>
                <a:latin typeface="Arial" panose="020B0604020202020204" pitchFamily="34" charset="0"/>
                <a:ea typeface="ＭＳ Ｐゴシック" panose="020B0600070205080204" pitchFamily="34" charset="-128"/>
                <a:cs typeface="Times New Roman" panose="02020603050405020304" pitchFamily="18" charset="0"/>
              </a:rPr>
              <a:t>convencionales o las deductivas. </a:t>
            </a:r>
          </a:p>
          <a:p>
            <a:pPr marL="0" indent="0" algn="just">
              <a:lnSpc>
                <a:spcPct val="100000"/>
              </a:lnSpc>
              <a:spcBef>
                <a:spcPts val="0"/>
              </a:spcBef>
              <a:buNone/>
            </a:pPr>
            <a:endParaRPr kumimoji="0" lang="es-MX" sz="2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endParaRPr kumimoji="0" lang="es-MX" sz="2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7170" name="Picture 2" descr="Seguros Confianza - Te ayudamos a identificar personas en quien confiar">
            <a:extLst>
              <a:ext uri="{FF2B5EF4-FFF2-40B4-BE49-F238E27FC236}">
                <a16:creationId xmlns:a16="http://schemas.microsoft.com/office/drawing/2014/main" id="{6EFCBC1C-85A6-4908-98B9-C2B1843AA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53" y="4419604"/>
            <a:ext cx="2283244" cy="1435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02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1000"/>
                                        <p:tgtEl>
                                          <p:spTgt spid="11">
                                            <p:txEl>
                                              <p:pRg st="2" end="2"/>
                                            </p:txEl>
                                          </p:spTgt>
                                        </p:tgtEl>
                                      </p:cBhvr>
                                    </p:animEffect>
                                    <p:anim calcmode="lin" valueType="num">
                                      <p:cBhvr>
                                        <p:cTn id="16"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250" fill="hold"/>
                                        <p:tgtEl>
                                          <p:spTgt spid="1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11">
                                            <p:txEl>
                                              <p:pRg st="4" end="4"/>
                                            </p:txEl>
                                          </p:spTgt>
                                        </p:tgtEl>
                                        <p:attrNameLst>
                                          <p:attrName>ppt_y</p:attrName>
                                        </p:attrNameLst>
                                      </p:cBhvr>
                                      <p:tavLst>
                                        <p:tav tm="0">
                                          <p:val>
                                            <p:strVal val="#ppt_y"/>
                                          </p:val>
                                        </p:tav>
                                        <p:tav tm="100000">
                                          <p:val>
                                            <p:strVal val="#ppt_y"/>
                                          </p:val>
                                        </p:tav>
                                      </p:tavLst>
                                    </p:anim>
                                    <p:anim calcmode="lin" valueType="num">
                                      <p:cBhvr>
                                        <p:cTn id="25" dur="250" fill="hold"/>
                                        <p:tgtEl>
                                          <p:spTgt spid="1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1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7170"/>
                                        </p:tgtEl>
                                        <p:attrNameLst>
                                          <p:attrName>style.visibility</p:attrName>
                                        </p:attrNameLst>
                                      </p:cBhvr>
                                      <p:to>
                                        <p:strVal val="visible"/>
                                      </p:to>
                                    </p:set>
                                    <p:animEffect transition="in" filter="checkerboard(across)">
                                      <p:cBhvr>
                                        <p:cTn id="32" dur="1250"/>
                                        <p:tgtEl>
                                          <p:spTgt spid="7170"/>
                                        </p:tgtEl>
                                      </p:cBhvr>
                                    </p:animEffect>
                                  </p:childTnLst>
                                </p:cTn>
                              </p:par>
                              <p:par>
                                <p:cTn id="33" presetID="18" presetClass="entr" presetSubtype="12" fill="hold" nodeType="with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strips(downLeft)">
                                      <p:cBhvr>
                                        <p:cTn id="35" dur="125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72812"/>
          </a:xfrm>
        </p:spPr>
        <p:txBody>
          <a:bodyPr>
            <a:normAutofit/>
          </a:bodyPr>
          <a:lstStyle/>
          <a:p>
            <a:pPr marL="0" indent="0" algn="just" eaLnBrk="1" hangingPunct="1">
              <a:lnSpc>
                <a:spcPct val="100000"/>
              </a:lnSpc>
              <a:spcBef>
                <a:spcPts val="0"/>
              </a:spcBef>
              <a:buFont typeface="Wingdings" pitchFamily="2" charset="2"/>
              <a:buNone/>
            </a:pPr>
            <a:r>
              <a:rPr lang="es-MX" altLang="es-MX" sz="2000" b="1" dirty="0">
                <a:solidFill>
                  <a:schemeClr val="bg1"/>
                </a:solidFill>
                <a:latin typeface="Arial" panose="020B0604020202020204" pitchFamily="34" charset="0"/>
                <a:ea typeface="ＭＳ Ｐゴシック" panose="020B0600070205080204" pitchFamily="34" charset="-128"/>
              </a:rPr>
              <a:t>Particularidades:</a:t>
            </a:r>
          </a:p>
          <a:p>
            <a:pPr marL="0" indent="0" algn="just" eaLnBrk="1" hangingPunct="1">
              <a:lnSpc>
                <a:spcPct val="100000"/>
              </a:lnSpc>
              <a:spcBef>
                <a:spcPts val="0"/>
              </a:spcBef>
              <a:buFont typeface="Wingdings" pitchFamily="2" charset="2"/>
              <a:buNone/>
            </a:pPr>
            <a:endParaRPr lang="es-MX" altLang="es-MX" sz="1000" dirty="0">
              <a:solidFill>
                <a:schemeClr val="bg1"/>
              </a:solidFill>
              <a:latin typeface="Arial" panose="020B0604020202020204" pitchFamily="34" charset="0"/>
              <a:ea typeface="ＭＳ Ｐゴシック" panose="020B0600070205080204" pitchFamily="34" charset="-128"/>
            </a:endParaRPr>
          </a:p>
          <a:p>
            <a:pPr marL="0" indent="0" algn="just" eaLnBrk="1" hangingPunct="1">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rPr>
              <a:t>I. </a:t>
            </a:r>
            <a:r>
              <a:rPr lang="es-MX" altLang="es-MX" sz="2000" dirty="0">
                <a:solidFill>
                  <a:schemeClr val="bg1"/>
                </a:solidFill>
                <a:latin typeface="Arial" panose="020B0604020202020204" pitchFamily="34" charset="0"/>
                <a:ea typeface="ＭＳ Ｐゴシック" panose="020B0600070205080204" pitchFamily="34" charset="-128"/>
              </a:rPr>
              <a:t>Como regla general, los contratos </a:t>
            </a:r>
            <a:r>
              <a:rPr lang="es-MX" altLang="es-MX" sz="2000" dirty="0">
                <a:solidFill>
                  <a:schemeClr val="accent3">
                    <a:lumMod val="75000"/>
                  </a:schemeClr>
                </a:solidFill>
                <a:latin typeface="Arial" panose="020B0604020202020204" pitchFamily="34" charset="0"/>
                <a:ea typeface="ＭＳ Ｐゴシック" panose="020B0600070205080204" pitchFamily="34" charset="-128"/>
              </a:rPr>
              <a:t>deben contemplar esta Garantía</a:t>
            </a:r>
            <a:r>
              <a:rPr lang="es-MX" altLang="es-MX" sz="2000" dirty="0">
                <a:solidFill>
                  <a:schemeClr val="bg1"/>
                </a:solidFill>
                <a:latin typeface="Arial" panose="020B0604020202020204" pitchFamily="34" charset="0"/>
                <a:ea typeface="ＭＳ Ｐゴシック" panose="020B0600070205080204" pitchFamily="34" charset="-128"/>
              </a:rPr>
              <a:t>. </a:t>
            </a:r>
            <a:r>
              <a:rPr lang="es-MX" altLang="es-MX" sz="1600" dirty="0">
                <a:solidFill>
                  <a:schemeClr val="bg1"/>
                </a:solidFill>
                <a:latin typeface="Arial" panose="020B0604020202020204" pitchFamily="34" charset="0"/>
                <a:ea typeface="ＭＳ Ｐゴシック" panose="020B0600070205080204" pitchFamily="34" charset="-128"/>
              </a:rPr>
              <a:t>(arts.45 fracc. XI LAASSP, 81 fracc. II RLAASSP y 46 fracc. IX LOPSRM)</a:t>
            </a:r>
          </a:p>
          <a:p>
            <a:pPr marL="0" indent="0" algn="just" eaLnBrk="1" hangingPunct="1">
              <a:lnSpc>
                <a:spcPct val="100000"/>
              </a:lnSpc>
              <a:spcBef>
                <a:spcPts val="0"/>
              </a:spcBef>
              <a:buNone/>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eaLnBrk="1" hangingPunct="1">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rPr>
              <a:t>II. </a:t>
            </a:r>
            <a:r>
              <a:rPr lang="es-MX" altLang="es-MX" sz="2000" dirty="0">
                <a:solidFill>
                  <a:schemeClr val="bg1"/>
                </a:solidFill>
                <a:latin typeface="Arial" panose="020B0604020202020204" pitchFamily="34" charset="0"/>
                <a:ea typeface="ＭＳ Ｐゴシック" panose="020B0600070205080204" pitchFamily="34" charset="-128"/>
              </a:rPr>
              <a:t>El porcentaje a aplicar en cada caso, </a:t>
            </a:r>
            <a:r>
              <a:rPr lang="es-MX" altLang="es-MX" sz="2000" dirty="0">
                <a:solidFill>
                  <a:schemeClr val="bg2">
                    <a:lumMod val="60000"/>
                    <a:lumOff val="40000"/>
                  </a:schemeClr>
                </a:solidFill>
                <a:latin typeface="Arial" panose="020B0604020202020204" pitchFamily="34" charset="0"/>
                <a:ea typeface="ＭＳ Ｐゴシック" panose="020B0600070205080204" pitchFamily="34" charset="-128"/>
              </a:rPr>
              <a:t>debe estar determinado en la PBL´s </a:t>
            </a:r>
            <a:r>
              <a:rPr lang="es-MX" altLang="es-MX" sz="2000" dirty="0">
                <a:solidFill>
                  <a:schemeClr val="bg1"/>
                </a:solidFill>
                <a:latin typeface="Arial" panose="020B0604020202020204" pitchFamily="34" charset="0"/>
                <a:ea typeface="ＭＳ Ｐゴシック" panose="020B0600070205080204" pitchFamily="34" charset="-128"/>
              </a:rPr>
              <a:t>de la dependencia o entidad. </a:t>
            </a:r>
            <a:r>
              <a:rPr lang="es-MX" altLang="es-MX" sz="1600" dirty="0">
                <a:solidFill>
                  <a:schemeClr val="bg1"/>
                </a:solidFill>
                <a:latin typeface="Arial" panose="020B0604020202020204" pitchFamily="34" charset="0"/>
                <a:ea typeface="ＭＳ Ｐゴシック" panose="020B0600070205080204" pitchFamily="34" charset="-128"/>
              </a:rPr>
              <a:t>(arts. 48 2º pfo. LAASSP, 48 fracc. II y últ. pfo. LOPSRM , 89, 91, 92 RLOPSRM, Capitulo III, Lineamiento Cuarto, DOF 9 sept. 2010)</a:t>
            </a:r>
          </a:p>
          <a:p>
            <a:pPr marL="0" indent="0" algn="just" eaLnBrk="1" hangingPunct="1">
              <a:lnSpc>
                <a:spcPct val="100000"/>
              </a:lnSpc>
              <a:spcBef>
                <a:spcPts val="0"/>
              </a:spcBef>
              <a:buNone/>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eaLnBrk="1" hangingPunct="1">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rPr>
              <a:t>III. </a:t>
            </a:r>
            <a:r>
              <a:rPr lang="es-MX" altLang="es-MX" sz="2000" dirty="0">
                <a:solidFill>
                  <a:schemeClr val="bg1"/>
                </a:solidFill>
                <a:latin typeface="Arial" panose="020B0604020202020204" pitchFamily="34" charset="0"/>
                <a:ea typeface="ＭＳ Ｐゴシック" panose="020B0600070205080204" pitchFamily="34" charset="-128"/>
              </a:rPr>
              <a:t>El adjudicado </a:t>
            </a:r>
            <a:r>
              <a:rPr lang="es-MX" altLang="es-MX" sz="2000" dirty="0">
                <a:solidFill>
                  <a:srgbClr val="002060"/>
                </a:solidFill>
                <a:latin typeface="Arial" panose="020B0604020202020204" pitchFamily="34" charset="0"/>
                <a:ea typeface="ＭＳ Ｐゴシック" panose="020B0600070205080204" pitchFamily="34" charset="-128"/>
              </a:rPr>
              <a:t>la debe presentar </a:t>
            </a:r>
            <a:r>
              <a:rPr lang="es-MX" altLang="es-MX" sz="2000" dirty="0">
                <a:solidFill>
                  <a:schemeClr val="bg1"/>
                </a:solidFill>
                <a:latin typeface="Arial" panose="020B0604020202020204" pitchFamily="34" charset="0"/>
                <a:ea typeface="ＭＳ Ｐゴシック" panose="020B0600070205080204" pitchFamily="34" charset="-128"/>
              </a:rPr>
              <a:t>en el plazo o  fecha previstos en la convocatoria, invitación o solicitud de cotización ó en su defecto, a más tardar dentro de los diez días naturales siguientes a la firma del contrato de adquisiciones, o quince días para el caso de obra pública, salvo que la entrega de los bienes o la prestación de los servicios se realice dentro del citado plazo. </a:t>
            </a:r>
            <a:r>
              <a:rPr lang="es-MX" altLang="es-MX" sz="1600" dirty="0">
                <a:solidFill>
                  <a:schemeClr val="bg1"/>
                </a:solidFill>
                <a:latin typeface="Arial" panose="020B0604020202020204" pitchFamily="34" charset="0"/>
                <a:ea typeface="ＭＳ Ｐゴシック" panose="020B0600070205080204" pitchFamily="34" charset="-128"/>
              </a:rPr>
              <a:t>(arts. 48 últ. pfo. LAASSP, y 48 fracc. II LOPSRM)</a:t>
            </a:r>
          </a:p>
          <a:p>
            <a:pPr marL="0" indent="0" algn="just" eaLnBrk="1" hangingPunct="1">
              <a:lnSpc>
                <a:spcPct val="100000"/>
              </a:lnSpc>
              <a:spcBef>
                <a:spcPts val="0"/>
              </a:spcBef>
              <a:buNone/>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r>
              <a:rPr lang="es-MX" sz="2000" b="1" dirty="0">
                <a:solidFill>
                  <a:schemeClr val="bg1"/>
                </a:solidFill>
                <a:latin typeface="ArialMT"/>
              </a:rPr>
              <a:t>IV. </a:t>
            </a:r>
            <a:r>
              <a:rPr lang="es-MX" sz="2000" dirty="0">
                <a:solidFill>
                  <a:srgbClr val="7F3B71"/>
                </a:solidFill>
                <a:latin typeface="ArialMT"/>
              </a:rPr>
              <a:t>El monto </a:t>
            </a:r>
            <a:r>
              <a:rPr lang="es-MX" sz="2000" dirty="0">
                <a:solidFill>
                  <a:schemeClr val="bg1"/>
                </a:solidFill>
                <a:latin typeface="ArialMT"/>
              </a:rPr>
              <a:t>de esta garantía </a:t>
            </a:r>
            <a:r>
              <a:rPr lang="es-MX" sz="2000" dirty="0">
                <a:solidFill>
                  <a:srgbClr val="7F3B71"/>
                </a:solidFill>
                <a:latin typeface="ArialMT"/>
              </a:rPr>
              <a:t>sirve de parámetro </a:t>
            </a:r>
            <a:r>
              <a:rPr lang="es-MX" sz="2000" dirty="0">
                <a:solidFill>
                  <a:schemeClr val="bg1"/>
                </a:solidFill>
                <a:latin typeface="ArialMT"/>
              </a:rPr>
              <a:t>o límite máximo para determinar hasta cuanto dinero se le puede aplicar al proveedor o contratista por concepto de penas convencionales, y o deductivas. </a:t>
            </a:r>
            <a:r>
              <a:rPr lang="es-MX" sz="1600" dirty="0">
                <a:solidFill>
                  <a:schemeClr val="bg1"/>
                </a:solidFill>
                <a:latin typeface="ArialMT"/>
              </a:rPr>
              <a:t>(art. 90 2º. pfo RLOPSRM y 96 1er. pfo. RLAASSP)</a:t>
            </a:r>
          </a:p>
          <a:p>
            <a:pPr marL="0" indent="0" algn="just">
              <a:lnSpc>
                <a:spcPct val="100000"/>
              </a:lnSpc>
              <a:spcBef>
                <a:spcPts val="0"/>
              </a:spcBef>
              <a:buNone/>
              <a:defRPr/>
            </a:pPr>
            <a:endParaRPr lang="es-MX" sz="500" dirty="0">
              <a:solidFill>
                <a:schemeClr val="bg1"/>
              </a:solidFill>
              <a:latin typeface="ArialMT"/>
            </a:endParaRPr>
          </a:p>
          <a:p>
            <a:pPr marL="0" indent="0" algn="just">
              <a:lnSpc>
                <a:spcPct val="100000"/>
              </a:lnSpc>
              <a:spcBef>
                <a:spcPts val="0"/>
              </a:spcBef>
              <a:buNone/>
              <a:defRPr/>
            </a:pPr>
            <a:r>
              <a:rPr lang="es-MX" sz="2000" b="1" dirty="0">
                <a:solidFill>
                  <a:schemeClr val="bg1"/>
                </a:solidFill>
                <a:latin typeface="ArialMT"/>
              </a:rPr>
              <a:t>V. </a:t>
            </a:r>
            <a:r>
              <a:rPr lang="es-MX" sz="2000" dirty="0">
                <a:solidFill>
                  <a:schemeClr val="accent6">
                    <a:lumMod val="50000"/>
                  </a:schemeClr>
                </a:solidFill>
                <a:latin typeface="ArialMT"/>
              </a:rPr>
              <a:t>Será divisible </a:t>
            </a:r>
            <a:r>
              <a:rPr lang="es-MX" sz="2000" dirty="0">
                <a:solidFill>
                  <a:schemeClr val="bg1"/>
                </a:solidFill>
                <a:latin typeface="ArialMT"/>
              </a:rPr>
              <a:t>cuando por las características de los bienes a entregar, los servicios  a prestar o  la  obra a ejecutar, lo  entregado, prestado o ejecutado  puede</a:t>
            </a: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eaLnBrk="1" hangingPunct="1">
              <a:lnSpc>
                <a:spcPct val="100000"/>
              </a:lnSpc>
              <a:spcBef>
                <a:spcPts val="0"/>
              </a:spcBef>
              <a:buNone/>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endParaRPr kumimoji="0" lang="es-MX" sz="2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endParaRPr kumimoji="0" lang="es-MX" sz="2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40798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25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p:cTn id="16"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7"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8"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 calcmode="lin" valueType="num">
                                      <p:cBhvr>
                                        <p:cTn id="24"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5"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6"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 calcmode="lin" valueType="num">
                                      <p:cBhvr>
                                        <p:cTn id="32"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3"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4" dur="100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11">
                                            <p:txEl>
                                              <p:pRg st="8" end="8"/>
                                            </p:txEl>
                                          </p:spTgt>
                                        </p:tgtEl>
                                        <p:attrNameLst>
                                          <p:attrName>style.visibility</p:attrName>
                                        </p:attrNameLst>
                                      </p:cBhvr>
                                      <p:to>
                                        <p:strVal val="visible"/>
                                      </p:to>
                                    </p:set>
                                    <p:anim calcmode="lin" valueType="num">
                                      <p:cBhvr>
                                        <p:cTn id="40"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1"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2"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nodeType="clickEffect">
                                  <p:stCondLst>
                                    <p:cond delay="0"/>
                                  </p:stCondLst>
                                  <p:childTnLst>
                                    <p:set>
                                      <p:cBhvr>
                                        <p:cTn id="47" dur="1" fill="hold">
                                          <p:stCondLst>
                                            <p:cond delay="0"/>
                                          </p:stCondLst>
                                        </p:cTn>
                                        <p:tgtEl>
                                          <p:spTgt spid="11">
                                            <p:txEl>
                                              <p:pRg st="10" end="10"/>
                                            </p:txEl>
                                          </p:spTgt>
                                        </p:tgtEl>
                                        <p:attrNameLst>
                                          <p:attrName>style.visibility</p:attrName>
                                        </p:attrNameLst>
                                      </p:cBhvr>
                                      <p:to>
                                        <p:strVal val="visible"/>
                                      </p:to>
                                    </p:set>
                                    <p:anim calcmode="lin" valueType="num">
                                      <p:cBhvr>
                                        <p:cTn id="48" dur="10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49" dur="1000" fill="hold"/>
                                        <p:tgtEl>
                                          <p:spTgt spid="11">
                                            <p:txEl>
                                              <p:pRg st="10" end="10"/>
                                            </p:txEl>
                                          </p:spTgt>
                                        </p:tgtEl>
                                        <p:attrNameLst>
                                          <p:attrName>ppt_h</p:attrName>
                                        </p:attrNameLst>
                                      </p:cBhvr>
                                      <p:tavLst>
                                        <p:tav tm="0">
                                          <p:val>
                                            <p:fltVal val="0"/>
                                          </p:val>
                                        </p:tav>
                                        <p:tav tm="100000">
                                          <p:val>
                                            <p:strVal val="#ppt_h"/>
                                          </p:val>
                                        </p:tav>
                                      </p:tavLst>
                                    </p:anim>
                                    <p:anim calcmode="lin" valueType="num">
                                      <p:cBhvr>
                                        <p:cTn id="50" dur="1000" fill="hold"/>
                                        <p:tgtEl>
                                          <p:spTgt spid="11">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1">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43490"/>
          </a:xfrm>
        </p:spPr>
        <p:txBody>
          <a:bodyPr>
            <a:normAutofit/>
          </a:bodyPr>
          <a:lstStyle/>
          <a:p>
            <a:pPr marL="0" indent="0" algn="just">
              <a:lnSpc>
                <a:spcPct val="100000"/>
              </a:lnSpc>
              <a:spcBef>
                <a:spcPts val="0"/>
              </a:spcBef>
              <a:buNone/>
            </a:pPr>
            <a:r>
              <a:rPr lang="es-MX" sz="2000" dirty="0">
                <a:solidFill>
                  <a:schemeClr val="bg1"/>
                </a:solidFill>
                <a:latin typeface="ArialMT"/>
              </a:rPr>
              <a:t>ser util o funcionar por estar completo o puede ser prestado o entregado de forma independiente. </a:t>
            </a:r>
            <a:r>
              <a:rPr lang="es-MX" sz="1600" dirty="0">
                <a:solidFill>
                  <a:schemeClr val="bg1"/>
                </a:solidFill>
                <a:latin typeface="ArialMT"/>
              </a:rPr>
              <a:t>(arts. 39 fracc. II inc. I, numeral 5 RLAASSP, y 89 1er. pfo. y 91 1er. pfo. RLOPSRM) </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VI. </a:t>
            </a:r>
            <a:r>
              <a:rPr lang="es-MX" sz="2000" dirty="0">
                <a:solidFill>
                  <a:schemeClr val="bg1"/>
                </a:solidFill>
                <a:latin typeface="ArialMT"/>
              </a:rPr>
              <a:t>En los </a:t>
            </a:r>
            <a:r>
              <a:rPr lang="es-MX" sz="2000" dirty="0">
                <a:solidFill>
                  <a:schemeClr val="accent1">
                    <a:lumMod val="75000"/>
                  </a:schemeClr>
                </a:solidFill>
                <a:latin typeface="ArialMT"/>
              </a:rPr>
              <a:t>contratos plurianuales</a:t>
            </a:r>
            <a:r>
              <a:rPr lang="es-MX" sz="2000" dirty="0">
                <a:solidFill>
                  <a:schemeClr val="bg1"/>
                </a:solidFill>
                <a:latin typeface="ArialMT"/>
              </a:rPr>
              <a:t>, se podrá solicitar para cada ejercicio fiscal en proporción al monto autorizado para ese ejercicio presupuestal, y se renovará en cada ejercicio fiscal. </a:t>
            </a:r>
            <a:r>
              <a:rPr lang="es-MX" sz="1600" dirty="0">
                <a:solidFill>
                  <a:schemeClr val="bg1"/>
                </a:solidFill>
                <a:latin typeface="ArialMT"/>
              </a:rPr>
              <a:t>(arts. 87 RLAASSP y 92 LOPSRM)</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VII. </a:t>
            </a:r>
            <a:r>
              <a:rPr lang="es-MX" sz="2000" dirty="0">
                <a:solidFill>
                  <a:schemeClr val="bg1"/>
                </a:solidFill>
                <a:latin typeface="ArialMT"/>
              </a:rPr>
              <a:t>Para el </a:t>
            </a:r>
            <a:r>
              <a:rPr lang="es-MX" sz="2000" dirty="0">
                <a:solidFill>
                  <a:srgbClr val="00B0F0"/>
                </a:solidFill>
                <a:latin typeface="ArialMT"/>
              </a:rPr>
              <a:t>contrato abierto </a:t>
            </a:r>
            <a:r>
              <a:rPr lang="es-MX" sz="2000" dirty="0">
                <a:solidFill>
                  <a:schemeClr val="bg1"/>
                </a:solidFill>
                <a:latin typeface="ArialMT"/>
              </a:rPr>
              <a:t>el otorgamiento de la garantía deberá constituirse por el monto máximo o total del mismo cuando es anual, y si es plurianual debe estarse a lo mencionado en la fracción  anterior, y deberá estar vigente hasta que la dependencia o entidad dé por concluido el contrato. </a:t>
            </a:r>
            <a:r>
              <a:rPr lang="es-MX" sz="1600" dirty="0">
                <a:solidFill>
                  <a:schemeClr val="bg1"/>
                </a:solidFill>
                <a:latin typeface="ArialMT"/>
              </a:rPr>
              <a:t>(art. 85 fracc. III RLAASSP)</a:t>
            </a:r>
            <a:endParaRPr lang="es-MX" sz="2000" dirty="0">
              <a:solidFill>
                <a:schemeClr val="bg1"/>
              </a:solidFill>
              <a:latin typeface="ArialMT"/>
            </a:endParaRPr>
          </a:p>
          <a:p>
            <a:pPr marL="0" indent="0" algn="just">
              <a:lnSpc>
                <a:spcPct val="100000"/>
              </a:lnSpc>
              <a:spcBef>
                <a:spcPts val="0"/>
              </a:spcBef>
              <a:buNone/>
            </a:pPr>
            <a:endParaRPr lang="es-MX" sz="500" dirty="0">
              <a:solidFill>
                <a:schemeClr val="bg1"/>
              </a:solidFill>
              <a:latin typeface="ArialMT"/>
            </a:endParaRPr>
          </a:p>
          <a:p>
            <a:pPr marL="0" marR="0" lvl="0" indent="0" algn="just" defTabSz="914400" rtl="0" eaLnBrk="1" fontAlgn="auto" latinLnBrk="0" hangingPunct="1">
              <a:lnSpc>
                <a:spcPct val="100000"/>
              </a:lnSpc>
              <a:spcBef>
                <a:spcPts val="0"/>
              </a:spcBef>
              <a:spcAft>
                <a:spcPts val="0"/>
              </a:spcAft>
              <a:buClr>
                <a:srgbClr val="006666"/>
              </a:buClr>
              <a:buSzTx/>
              <a:buFont typeface="Wingdings" pitchFamily="2" charset="2"/>
              <a:buNone/>
              <a:tabLst/>
              <a:defRPr/>
            </a:pPr>
            <a:r>
              <a:rPr lang="es-MX" altLang="es-MX" sz="2000" b="1" dirty="0">
                <a:solidFill>
                  <a:srgbClr val="000000"/>
                </a:solidFill>
                <a:latin typeface="Arial" panose="020B0604020202020204" pitchFamily="34" charset="0"/>
                <a:ea typeface="ＭＳ Ｐゴシック" panose="020B0600070205080204" pitchFamily="34" charset="-128"/>
              </a:rPr>
              <a:t>VIII</a:t>
            </a:r>
            <a:r>
              <a:rPr kumimoji="0" lang="es-MX" altLang="es-MX"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El servidor público facultado para firmar el contrato, puede </a:t>
            </a:r>
            <a:r>
              <a:rPr kumimoji="0" lang="es-MX" altLang="es-MX" sz="2000" b="0" i="0" u="none" strike="noStrike" kern="1200" cap="none" spc="0" normalizeH="0" baseline="0" noProof="0" dirty="0">
                <a:ln>
                  <a:noFill/>
                </a:ln>
                <a:solidFill>
                  <a:srgbClr val="000066"/>
                </a:solidFill>
                <a:effectLst/>
                <a:uLnTx/>
                <a:uFillTx/>
                <a:latin typeface="Arial" panose="020B0604020202020204" pitchFamily="34" charset="0"/>
                <a:ea typeface="ＭＳ Ｐゴシック" panose="020B0600070205080204" pitchFamily="34" charset="-128"/>
                <a:cs typeface="+mn-cs"/>
              </a:rPr>
              <a:t>exceptuar el  otorgamiento de esta garantía</a:t>
            </a: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cuando es una excepción por monto y cuando el procedimiento se fundamenta en los artículos 41 fraccs. II, IV, V, XI y XIV de la LAASSP </a:t>
            </a:r>
            <a:r>
              <a:rPr kumimoji="0" lang="es-MX" altLang="es-MX"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(art. 48 2º pfo. LAASSP)</a:t>
            </a: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o 42 fraccs. IX o X de la LOPSRM. </a:t>
            </a:r>
            <a:r>
              <a:rPr kumimoji="0" lang="es-MX" altLang="es-MX"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(art. 48 2º pfo. LOPSRM)</a:t>
            </a:r>
          </a:p>
          <a:p>
            <a:pPr marL="0" marR="0" lvl="0" indent="0" algn="just" defTabSz="914400" rtl="0" eaLnBrk="1" fontAlgn="auto" latinLnBrk="0" hangingPunct="1">
              <a:lnSpc>
                <a:spcPct val="100000"/>
              </a:lnSpc>
              <a:spcBef>
                <a:spcPts val="0"/>
              </a:spcBef>
              <a:spcAft>
                <a:spcPts val="0"/>
              </a:spcAft>
              <a:buClr>
                <a:srgbClr val="006666"/>
              </a:buClr>
              <a:buSzTx/>
              <a:buFont typeface="Wingdings" pitchFamily="2" charset="2"/>
              <a:buNone/>
              <a:tabLst/>
              <a:defRPr/>
            </a:pPr>
            <a:endParaRPr kumimoji="0" lang="es-MX" altLang="es-MX" sz="5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a:p>
            <a:pPr marL="0" marR="0" lvl="0" indent="0" algn="just" defTabSz="914400" rtl="0" eaLnBrk="1" fontAlgn="auto" latinLnBrk="0" hangingPunct="1">
              <a:lnSpc>
                <a:spcPct val="100000"/>
              </a:lnSpc>
              <a:spcBef>
                <a:spcPts val="0"/>
              </a:spcBef>
              <a:spcAft>
                <a:spcPts val="0"/>
              </a:spcAft>
              <a:buClr>
                <a:srgbClr val="006666"/>
              </a:buClr>
              <a:buSzTx/>
              <a:buFont typeface="Wingdings" pitchFamily="2" charset="2"/>
              <a:buNone/>
              <a:tabLst/>
              <a:defRPr/>
            </a:pPr>
            <a:r>
              <a:rPr kumimoji="0" lang="es-MX" altLang="es-MX"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IX. </a:t>
            </a: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Si esta previsto que los </a:t>
            </a:r>
            <a:r>
              <a:rPr kumimoji="0" lang="es-MX" altLang="es-MX" sz="20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rPr>
              <a:t>bienes sean entregados o los servicios prestados </a:t>
            </a: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en un plazo menor al que se tiene para la entrega de esta garantía, jurídicamente resulta improcedente o innecesaria solicitar su entrega. </a:t>
            </a:r>
            <a:r>
              <a:rPr kumimoji="0" lang="es-MX" altLang="es-MX"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(arts. 86 últ. pfo.RLAASSP y 90 3er. pfo. RLOPSRM)</a:t>
            </a:r>
            <a:endPar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indent="0" algn="just">
              <a:lnSpc>
                <a:spcPct val="100000"/>
              </a:lnSpc>
              <a:spcBef>
                <a:spcPts val="0"/>
              </a:spcBef>
              <a:buNone/>
            </a:pPr>
            <a:endParaRPr lang="es-MX" sz="1600" dirty="0">
              <a:solidFill>
                <a:schemeClr val="bg1"/>
              </a:solidFill>
              <a:latin typeface="ArialMT"/>
            </a:endParaRPr>
          </a:p>
          <a:p>
            <a:pPr marL="0" indent="0" algn="just">
              <a:lnSpc>
                <a:spcPct val="100000"/>
              </a:lnSpc>
              <a:spcBef>
                <a:spcPts val="0"/>
              </a:spcBef>
              <a:buNone/>
            </a:pPr>
            <a:endParaRPr lang="es-MX" sz="1600" dirty="0">
              <a:solidFill>
                <a:schemeClr val="bg1"/>
              </a:solidFill>
              <a:latin typeface="ArialMT"/>
            </a:endParaRPr>
          </a:p>
          <a:p>
            <a:pPr marL="0" indent="0" algn="just">
              <a:lnSpc>
                <a:spcPct val="100000"/>
              </a:lnSpc>
              <a:spcBef>
                <a:spcPts val="400"/>
              </a:spcBef>
              <a:buNone/>
              <a:defRPr/>
            </a:pPr>
            <a:endParaRPr lang="es-MX" sz="16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143108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 calcmode="lin" valueType="num">
                                      <p:cBhvr>
                                        <p:cTn id="39"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a:bodyPr>
          <a:lstStyle/>
          <a:p>
            <a:pPr marL="0" indent="0" algn="just">
              <a:lnSpc>
                <a:spcPct val="100000"/>
              </a:lnSpc>
              <a:spcBef>
                <a:spcPts val="0"/>
              </a:spcBef>
              <a:buClr>
                <a:srgbClr val="006666"/>
              </a:buClr>
              <a:buNone/>
            </a:pPr>
            <a:r>
              <a:rPr lang="es-MX" altLang="es-MX" sz="2000" b="1" dirty="0">
                <a:solidFill>
                  <a:schemeClr val="bg1"/>
                </a:solidFill>
                <a:latin typeface="Arial" panose="020B0604020202020204" pitchFamily="34" charset="0"/>
                <a:ea typeface="ＭＳ Ｐゴシック" panose="020B0600070205080204" pitchFamily="34" charset="-128"/>
              </a:rPr>
              <a:t>X. </a:t>
            </a:r>
            <a:r>
              <a:rPr lang="es-MX" altLang="es-MX" sz="2000" dirty="0">
                <a:solidFill>
                  <a:schemeClr val="bg1"/>
                </a:solidFill>
                <a:latin typeface="Arial" panose="020B0604020202020204" pitchFamily="34" charset="0"/>
                <a:ea typeface="ＭＳ Ｐゴシック" panose="020B0600070205080204" pitchFamily="34" charset="-128"/>
              </a:rPr>
              <a:t>La modificación al monto, plazo o vigencia de los contratos, conlleva el  respectivo </a:t>
            </a:r>
            <a:r>
              <a:rPr lang="es-MX" altLang="es-MX" sz="2000" dirty="0">
                <a:solidFill>
                  <a:schemeClr val="accent1">
                    <a:lumMod val="75000"/>
                  </a:schemeClr>
                </a:solidFill>
                <a:latin typeface="Arial" panose="020B0604020202020204" pitchFamily="34" charset="0"/>
                <a:ea typeface="ＭＳ Ｐゴシック" panose="020B0600070205080204" pitchFamily="34" charset="-128"/>
              </a:rPr>
              <a:t>ajuste a esta garantía</a:t>
            </a:r>
            <a:r>
              <a:rPr lang="es-MX" altLang="es-MX" sz="2000" dirty="0">
                <a:solidFill>
                  <a:schemeClr val="bg1"/>
                </a:solidFill>
                <a:latin typeface="Arial" panose="020B0604020202020204" pitchFamily="34" charset="0"/>
                <a:ea typeface="ＭＳ Ｐゴシック" panose="020B0600070205080204" pitchFamily="34" charset="-128"/>
              </a:rPr>
              <a:t>, cuando dicho incremento no se encuentre cubierto por la originalmente otorgada. El plazo para entregar esta modificación no debe exceder de los diez días naturales siguientes a la firma de dicho convenio. </a:t>
            </a:r>
            <a:r>
              <a:rPr lang="es-MX" altLang="es-MX" sz="1600" dirty="0">
                <a:solidFill>
                  <a:schemeClr val="bg1"/>
                </a:solidFill>
                <a:latin typeface="Arial" panose="020B0604020202020204" pitchFamily="34" charset="0"/>
                <a:ea typeface="ＭＳ Ｐゴシック" panose="020B0600070205080204" pitchFamily="34" charset="-128"/>
              </a:rPr>
              <a:t>(arts. 91 últ. pfo. RLAASSP y 109 fracc. VII inc. c)  RLOPSRM) </a:t>
            </a:r>
          </a:p>
          <a:p>
            <a:pPr marL="0" indent="0" algn="just">
              <a:lnSpc>
                <a:spcPct val="100000"/>
              </a:lnSpc>
              <a:spcBef>
                <a:spcPts val="0"/>
              </a:spcBef>
              <a:buClr>
                <a:srgbClr val="006666"/>
              </a:buClr>
              <a:buNone/>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Clr>
                <a:srgbClr val="006666"/>
              </a:buClr>
              <a:buNone/>
            </a:pPr>
            <a:r>
              <a:rPr lang="es-MX" altLang="es-MX" sz="2000" b="1" dirty="0">
                <a:solidFill>
                  <a:schemeClr val="bg1"/>
                </a:solidFill>
                <a:latin typeface="Arial" panose="020B0604020202020204" pitchFamily="34" charset="0"/>
                <a:ea typeface="ＭＳ Ｐゴシック" panose="020B0600070205080204" pitchFamily="34" charset="-128"/>
              </a:rPr>
              <a:t>XI. </a:t>
            </a:r>
            <a:r>
              <a:rPr lang="es-MX" sz="2000" dirty="0">
                <a:solidFill>
                  <a:srgbClr val="00B050"/>
                </a:solidFill>
                <a:latin typeface="ArialMT"/>
              </a:rPr>
              <a:t>Es procedente su reducción</a:t>
            </a:r>
            <a:r>
              <a:rPr lang="es-MX" sz="2000" dirty="0">
                <a:solidFill>
                  <a:schemeClr val="bg1"/>
                </a:solidFill>
                <a:latin typeface="ArialMT"/>
              </a:rPr>
              <a:t>, según el grado de cumplimiento que se tenga en el registro único de proveedores y contratistas; puede ser del 10 al 50% respecto del porcentaje establecido en el procedimiento de contratación. </a:t>
            </a:r>
            <a:r>
              <a:rPr lang="es-MX" sz="1600" dirty="0">
                <a:solidFill>
                  <a:schemeClr val="bg1"/>
                </a:solidFill>
                <a:latin typeface="ArialMT"/>
              </a:rPr>
              <a:t>(arts. 48 2º pfo. LAASSP, 86 1er. pfo. RLAASSP y Capítulo III, Lineamiento Cuarto, DOF 9 sept. 2010, 48 2º pfo. LOPSRM, 79 2º pfo. y 90 1er pfo. RLOPSRM)</a:t>
            </a:r>
          </a:p>
          <a:p>
            <a:pPr marL="0" indent="0" algn="just">
              <a:lnSpc>
                <a:spcPct val="100000"/>
              </a:lnSpc>
              <a:spcBef>
                <a:spcPts val="0"/>
              </a:spcBef>
              <a:buClr>
                <a:srgbClr val="006666"/>
              </a:buClr>
              <a:buNone/>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Clr>
                <a:srgbClr val="006666"/>
              </a:buClr>
              <a:buNone/>
            </a:pPr>
            <a:r>
              <a:rPr lang="es-MX" altLang="es-MX" sz="2000" b="1" dirty="0">
                <a:solidFill>
                  <a:schemeClr val="bg1"/>
                </a:solidFill>
                <a:latin typeface="Arial" panose="020B0604020202020204" pitchFamily="34" charset="0"/>
                <a:ea typeface="ＭＳ Ｐゴシック" panose="020B0600070205080204" pitchFamily="34" charset="-128"/>
              </a:rPr>
              <a:t>XII. </a:t>
            </a:r>
            <a:r>
              <a:rPr lang="es-MX" altLang="es-MX" sz="2000" dirty="0">
                <a:solidFill>
                  <a:schemeClr val="bg1"/>
                </a:solidFill>
                <a:latin typeface="Arial" panose="020B0604020202020204" pitchFamily="34" charset="0"/>
                <a:ea typeface="ＭＳ Ｐゴシック" panose="020B0600070205080204" pitchFamily="34" charset="-128"/>
              </a:rPr>
              <a:t>En materia de </a:t>
            </a:r>
            <a:r>
              <a:rPr lang="es-MX" altLang="es-MX" sz="2000" b="1" dirty="0">
                <a:solidFill>
                  <a:schemeClr val="bg1"/>
                </a:solidFill>
                <a:latin typeface="Arial" panose="020B0604020202020204" pitchFamily="34" charset="0"/>
                <a:ea typeface="ＭＳ Ｐゴシック" panose="020B0600070205080204" pitchFamily="34" charset="-128"/>
              </a:rPr>
              <a:t>obra pública</a:t>
            </a:r>
            <a:r>
              <a:rPr lang="es-MX" altLang="es-MX" sz="2000" dirty="0">
                <a:solidFill>
                  <a:schemeClr val="bg1"/>
                </a:solidFill>
                <a:latin typeface="Arial" panose="020B0604020202020204" pitchFamily="34" charset="0"/>
                <a:ea typeface="ＭＳ Ｐゴシック" panose="020B0600070205080204" pitchFamily="34" charset="-128"/>
              </a:rPr>
              <a:t>, en </a:t>
            </a:r>
            <a:r>
              <a:rPr lang="es-MX" altLang="es-MX" sz="2000" dirty="0">
                <a:solidFill>
                  <a:schemeClr val="accent6">
                    <a:lumMod val="75000"/>
                  </a:schemeClr>
                </a:solidFill>
                <a:latin typeface="Arial" panose="020B0604020202020204" pitchFamily="34" charset="0"/>
                <a:ea typeface="ＭＳ Ｐゴシック" panose="020B0600070205080204" pitchFamily="34" charset="-128"/>
              </a:rPr>
              <a:t>trabajos de restauración, reparación o demolición</a:t>
            </a:r>
            <a:r>
              <a:rPr lang="es-MX" altLang="es-MX" sz="2000" dirty="0">
                <a:solidFill>
                  <a:schemeClr val="bg1"/>
                </a:solidFill>
                <a:latin typeface="Arial" panose="020B0604020202020204" pitchFamily="34" charset="0"/>
                <a:ea typeface="ＭＳ Ｐゴシック" panose="020B0600070205080204" pitchFamily="34" charset="-128"/>
              </a:rPr>
              <a:t> de inmuebles, que se ejecutanen a raiz de un caso fortuito o fuerza mayor, de resultar estrictamente necesario, la convocante podrá ordenar el inicio en los trabajos de manera previa a la celebración del contrato, y si estos concluyen antes de la formalización del mismo, no se solicitará la presentación de esta garantía. </a:t>
            </a:r>
            <a:r>
              <a:rPr lang="es-MX" altLang="es-MX" sz="1600" dirty="0">
                <a:solidFill>
                  <a:schemeClr val="bg1"/>
                </a:solidFill>
                <a:latin typeface="Arial" panose="020B0604020202020204" pitchFamily="34" charset="0"/>
                <a:ea typeface="ＭＳ Ｐゴシック" panose="020B0600070205080204" pitchFamily="34" charset="-128"/>
              </a:rPr>
              <a:t>(art. 45 Bis LOPSRM) </a:t>
            </a:r>
          </a:p>
          <a:p>
            <a:pPr marL="0" indent="0" algn="just" eaLnBrk="1" hangingPunct="1">
              <a:lnSpc>
                <a:spcPct val="100000"/>
              </a:lnSpc>
              <a:spcBef>
                <a:spcPts val="0"/>
              </a:spcBef>
              <a:buClr>
                <a:srgbClr val="006666"/>
              </a:buClr>
              <a:buFont typeface="Wingdings" pitchFamily="2" charset="2"/>
              <a:buNone/>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eaLnBrk="1" hangingPunct="1">
              <a:lnSpc>
                <a:spcPct val="100000"/>
              </a:lnSpc>
              <a:spcBef>
                <a:spcPts val="0"/>
              </a:spcBef>
              <a:buClr>
                <a:schemeClr val="tx1"/>
              </a:buClr>
              <a:buFont typeface="Wingdings" pitchFamily="2" charset="2"/>
              <a:buNone/>
            </a:pPr>
            <a:r>
              <a:rPr lang="es-MX" altLang="es-MX" sz="2000" b="1" dirty="0">
                <a:solidFill>
                  <a:schemeClr val="bg1"/>
                </a:solidFill>
                <a:latin typeface="Arial" panose="020B0604020202020204" pitchFamily="34" charset="0"/>
                <a:ea typeface="ＭＳ Ｐゴシック" panose="020B0600070205080204" pitchFamily="34" charset="-128"/>
              </a:rPr>
              <a:t>XIII. </a:t>
            </a:r>
            <a:r>
              <a:rPr lang="es-MX" altLang="es-MX" sz="2000" dirty="0">
                <a:solidFill>
                  <a:schemeClr val="bg1"/>
                </a:solidFill>
                <a:latin typeface="Arial" panose="020B0604020202020204" pitchFamily="34" charset="0"/>
                <a:ea typeface="ＭＳ Ｐゴシック" panose="020B0600070205080204" pitchFamily="34" charset="-128"/>
              </a:rPr>
              <a:t>También en esa materia, una vez cumplidas las obligaciones del contratista y </a:t>
            </a:r>
            <a:r>
              <a:rPr lang="es-MX" altLang="es-MX" sz="2000" dirty="0">
                <a:solidFill>
                  <a:srgbClr val="B36A99"/>
                </a:solidFill>
                <a:latin typeface="Arial" panose="020B0604020202020204" pitchFamily="34" charset="0"/>
                <a:ea typeface="ＭＳ Ｐゴシック" panose="020B0600070205080204" pitchFamily="34" charset="-128"/>
              </a:rPr>
              <a:t>entregada  la garantía de vicios ocultos</a:t>
            </a:r>
            <a:r>
              <a:rPr lang="es-MX" altLang="es-MX" sz="2000" dirty="0">
                <a:solidFill>
                  <a:schemeClr val="bg1"/>
                </a:solidFill>
                <a:latin typeface="Arial" panose="020B0604020202020204" pitchFamily="34" charset="0"/>
                <a:ea typeface="ＭＳ Ｐゴシック" panose="020B0600070205080204" pitchFamily="34" charset="-128"/>
              </a:rPr>
              <a:t>, procederán  inmediatamente, a  través  del</a:t>
            </a:r>
            <a:endParaRPr lang="es-ES"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400"/>
              </a:spcBef>
              <a:buNone/>
              <a:defRPr/>
            </a:pPr>
            <a:endParaRPr lang="es-MX" sz="16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161389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45383"/>
          </a:xfrm>
        </p:spPr>
        <p:txBody>
          <a:bodyPr>
            <a:normAutofit lnSpcReduction="10000"/>
          </a:bodyPr>
          <a:lstStyle/>
          <a:p>
            <a:pPr marL="0" indent="0" algn="just">
              <a:lnSpc>
                <a:spcPct val="110000"/>
              </a:lnSpc>
              <a:spcBef>
                <a:spcPts val="0"/>
              </a:spcBef>
              <a:buClr>
                <a:srgbClr val="006666"/>
              </a:buClr>
              <a:buNone/>
            </a:pPr>
            <a:r>
              <a:rPr lang="es-MX" altLang="es-MX" sz="2000" dirty="0">
                <a:solidFill>
                  <a:schemeClr val="bg1"/>
                </a:solidFill>
                <a:latin typeface="Arial" panose="020B0604020202020204" pitchFamily="34" charset="0"/>
                <a:ea typeface="ＭＳ Ｐゴシック" panose="020B0600070205080204" pitchFamily="34" charset="-128"/>
              </a:rPr>
              <a:t>servidor público facultado, a levantar el acta administrativa de extinción de derechos y obligaciones derivados del contrato. </a:t>
            </a:r>
            <a:r>
              <a:rPr lang="es-MX" altLang="es-MX" sz="1600" dirty="0">
                <a:solidFill>
                  <a:schemeClr val="bg1"/>
                </a:solidFill>
                <a:latin typeface="Arial" panose="020B0604020202020204" pitchFamily="34" charset="0"/>
                <a:ea typeface="ＭＳ Ｐゴシック" panose="020B0600070205080204" pitchFamily="34" charset="-128"/>
              </a:rPr>
              <a:t>(arts. 90 penúlt. pfo. y 93 RLOPSRM)</a:t>
            </a:r>
          </a:p>
          <a:p>
            <a:pPr marL="0" indent="0" algn="just">
              <a:lnSpc>
                <a:spcPct val="110000"/>
              </a:lnSpc>
              <a:spcBef>
                <a:spcPts val="0"/>
              </a:spcBef>
              <a:buClr>
                <a:srgbClr val="006666"/>
              </a:buClr>
              <a:buNone/>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10000"/>
              </a:lnSpc>
              <a:spcBef>
                <a:spcPts val="0"/>
              </a:spcBef>
              <a:buClr>
                <a:srgbClr val="006666"/>
              </a:buClr>
              <a:buNone/>
            </a:pPr>
            <a:r>
              <a:rPr lang="es-MX" altLang="es-MX" sz="2000" b="1" dirty="0">
                <a:solidFill>
                  <a:schemeClr val="bg1"/>
                </a:solidFill>
                <a:latin typeface="Arial" panose="020B0604020202020204" pitchFamily="34" charset="0"/>
                <a:ea typeface="ＭＳ Ｐゴシック" panose="020B0600070205080204" pitchFamily="34" charset="-128"/>
              </a:rPr>
              <a:t>XIV. </a:t>
            </a:r>
            <a:r>
              <a:rPr lang="es-MX" altLang="es-MX" sz="2000" dirty="0">
                <a:solidFill>
                  <a:schemeClr val="bg1"/>
                </a:solidFill>
                <a:latin typeface="Arial" panose="020B0604020202020204" pitchFamily="34" charset="0"/>
                <a:ea typeface="ＭＳ Ｐゴシック" panose="020B0600070205080204" pitchFamily="34" charset="-128"/>
              </a:rPr>
              <a:t>En materia de </a:t>
            </a:r>
            <a:r>
              <a:rPr lang="es-MX" altLang="es-MX" sz="2000" b="1" dirty="0">
                <a:solidFill>
                  <a:schemeClr val="bg1"/>
                </a:solidFill>
                <a:latin typeface="Arial" panose="020B0604020202020204" pitchFamily="34" charset="0"/>
                <a:ea typeface="ＭＳ Ｐゴシック" panose="020B0600070205080204" pitchFamily="34" charset="-128"/>
              </a:rPr>
              <a:t>adquisiciones</a:t>
            </a:r>
            <a:r>
              <a:rPr lang="es-MX" altLang="es-MX" sz="2000" dirty="0">
                <a:solidFill>
                  <a:schemeClr val="bg1"/>
                </a:solidFill>
                <a:latin typeface="Arial" panose="020B0604020202020204" pitchFamily="34" charset="0"/>
                <a:ea typeface="ＭＳ Ｐゴシック" panose="020B0600070205080204" pitchFamily="34" charset="-128"/>
              </a:rPr>
              <a:t>, </a:t>
            </a:r>
            <a:r>
              <a:rPr lang="es-MX" altLang="es-MX" sz="2000" dirty="0">
                <a:solidFill>
                  <a:srgbClr val="00B050"/>
                </a:solidFill>
                <a:latin typeface="Arial" panose="020B0604020202020204" pitchFamily="34" charset="0"/>
                <a:ea typeface="ＭＳ Ｐゴシック" panose="020B0600070205080204" pitchFamily="34" charset="-128"/>
              </a:rPr>
              <a:t>no es necesario modificarla </a:t>
            </a:r>
            <a:r>
              <a:rPr lang="es-MX" altLang="es-MX" sz="2000" dirty="0">
                <a:solidFill>
                  <a:schemeClr val="bg1"/>
                </a:solidFill>
                <a:latin typeface="Arial" panose="020B0604020202020204" pitchFamily="34" charset="0"/>
                <a:ea typeface="ＭＳ Ｐゴシック" panose="020B0600070205080204" pitchFamily="34" charset="-128"/>
              </a:rPr>
              <a:t>cuando el monto total del contrato se ajusta, porque se aplicó al proveedor el descuento por pronto pago, y en materia de obra pública tampoco lo es cuando se ha aplicado un ajuste de costos, si está dentro del monto garantizado </a:t>
            </a:r>
            <a:r>
              <a:rPr lang="es-MX" altLang="es-MX" sz="1600" dirty="0">
                <a:solidFill>
                  <a:schemeClr val="bg1"/>
                </a:solidFill>
                <a:latin typeface="Arial" panose="020B0604020202020204" pitchFamily="34" charset="0"/>
                <a:ea typeface="ＭＳ Ｐゴシック" panose="020B0600070205080204" pitchFamily="34" charset="-128"/>
              </a:rPr>
              <a:t>(art. 94 úll. pfo. RLAASSP)</a:t>
            </a:r>
            <a:r>
              <a:rPr lang="es-MX" altLang="es-MX" sz="2000" dirty="0">
                <a:solidFill>
                  <a:schemeClr val="bg1"/>
                </a:solidFill>
                <a:latin typeface="Arial" panose="020B0604020202020204" pitchFamily="34" charset="0"/>
                <a:ea typeface="ＭＳ Ｐゴシック" panose="020B0600070205080204" pitchFamily="34" charset="-128"/>
              </a:rPr>
              <a:t>, y</a:t>
            </a:r>
            <a:endParaRPr lang="es-MX" altLang="es-MX" sz="1600" dirty="0">
              <a:solidFill>
                <a:schemeClr val="bg1"/>
              </a:solidFill>
              <a:latin typeface="Arial" panose="020B0604020202020204" pitchFamily="34" charset="0"/>
              <a:ea typeface="ＭＳ Ｐゴシック" panose="020B0600070205080204" pitchFamily="34" charset="-128"/>
            </a:endParaRPr>
          </a:p>
          <a:p>
            <a:pPr marL="0" indent="0" algn="just">
              <a:lnSpc>
                <a:spcPct val="110000"/>
              </a:lnSpc>
              <a:spcBef>
                <a:spcPts val="0"/>
              </a:spcBef>
              <a:buClr>
                <a:srgbClr val="006666"/>
              </a:buClr>
              <a:buNone/>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10000"/>
              </a:lnSpc>
              <a:spcBef>
                <a:spcPts val="0"/>
              </a:spcBef>
              <a:buClr>
                <a:srgbClr val="006666"/>
              </a:buClr>
              <a:buNone/>
            </a:pPr>
            <a:r>
              <a:rPr lang="es-MX" altLang="es-MX" sz="2000" b="1" dirty="0">
                <a:solidFill>
                  <a:schemeClr val="bg1"/>
                </a:solidFill>
                <a:latin typeface="Arial" panose="020B0604020202020204" pitchFamily="34" charset="0"/>
                <a:ea typeface="ＭＳ Ｐゴシック" panose="020B0600070205080204" pitchFamily="34" charset="-128"/>
              </a:rPr>
              <a:t>XV. </a:t>
            </a:r>
            <a:r>
              <a:rPr lang="es-MX" altLang="es-MX" sz="2000" dirty="0">
                <a:solidFill>
                  <a:schemeClr val="bg1"/>
                </a:solidFill>
                <a:latin typeface="Arial" panose="020B0604020202020204" pitchFamily="34" charset="0"/>
                <a:ea typeface="ＭＳ Ｐゴシック" panose="020B0600070205080204" pitchFamily="34" charset="-128"/>
              </a:rPr>
              <a:t>Las personas representantes de la sociedad civil que intervengan como </a:t>
            </a:r>
            <a:r>
              <a:rPr lang="es-MX" altLang="es-MX" sz="2000" dirty="0">
                <a:solidFill>
                  <a:schemeClr val="accent6">
                    <a:lumMod val="50000"/>
                  </a:schemeClr>
                </a:solidFill>
                <a:latin typeface="Arial" panose="020B0604020202020204" pitchFamily="34" charset="0"/>
                <a:ea typeface="ＭＳ Ｐゴシック" panose="020B0600070205080204" pitchFamily="34" charset="-128"/>
              </a:rPr>
              <a:t>testigo social</a:t>
            </a:r>
            <a:r>
              <a:rPr lang="es-MX" altLang="es-MX" sz="2000" dirty="0">
                <a:solidFill>
                  <a:schemeClr val="bg1"/>
                </a:solidFill>
                <a:latin typeface="Arial" panose="020B0604020202020204" pitchFamily="34" charset="0"/>
                <a:ea typeface="ＭＳ Ｐゴシック" panose="020B0600070205080204" pitchFamily="34" charset="-128"/>
              </a:rPr>
              <a:t> en los procedimientos de contratación, estarán exceptuados de otorgar esta garantía. </a:t>
            </a:r>
            <a:r>
              <a:rPr lang="es-MX" altLang="es-MX" sz="1600" dirty="0">
                <a:solidFill>
                  <a:schemeClr val="bg1"/>
                </a:solidFill>
                <a:latin typeface="Arial" panose="020B0604020202020204" pitchFamily="34" charset="0"/>
                <a:ea typeface="ＭＳ Ｐゴシック" panose="020B0600070205080204" pitchFamily="34" charset="-128"/>
              </a:rPr>
              <a:t>(arts. 48 fracc. III LAASSP)</a:t>
            </a:r>
          </a:p>
          <a:p>
            <a:pPr marL="0" indent="0" algn="just">
              <a:lnSpc>
                <a:spcPct val="110000"/>
              </a:lnSpc>
              <a:spcBef>
                <a:spcPts val="0"/>
              </a:spcBef>
              <a:buClr>
                <a:srgbClr val="006666"/>
              </a:buClr>
              <a:buNone/>
            </a:pPr>
            <a:endParaRPr lang="es-MX"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10000"/>
              </a:lnSpc>
              <a:spcBef>
                <a:spcPts val="0"/>
              </a:spcBef>
              <a:buClr>
                <a:srgbClr val="006666"/>
              </a:buClr>
              <a:buNone/>
            </a:pPr>
            <a:r>
              <a:rPr lang="es-MX" sz="2000" b="1" dirty="0">
                <a:solidFill>
                  <a:srgbClr val="000000"/>
                </a:solidFill>
                <a:latin typeface="ArialMT"/>
              </a:rPr>
              <a:t>Caracteristicas de la garantía de anticipo.</a:t>
            </a: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10000"/>
              </a:lnSpc>
              <a:spcBef>
                <a:spcPts val="0"/>
              </a:spcBef>
              <a:buClr>
                <a:srgbClr val="006666"/>
              </a:buClr>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10000"/>
              </a:lnSpc>
              <a:spcBef>
                <a:spcPts val="0"/>
              </a:spcBef>
              <a:buClr>
                <a:srgbClr val="006666"/>
              </a:buClr>
              <a:buNone/>
            </a:pPr>
            <a:r>
              <a:rPr lang="es-ES" altLang="es-MX" sz="2000" dirty="0">
                <a:solidFill>
                  <a:schemeClr val="bg1"/>
                </a:solidFill>
                <a:latin typeface="Arial" panose="020B0604020202020204" pitchFamily="34" charset="0"/>
                <a:ea typeface="ＭＳ Ｐゴシック" panose="020B0600070205080204" pitchFamily="34" charset="-128"/>
              </a:rPr>
              <a:t>Medio jurídico utilizado </a:t>
            </a:r>
            <a:r>
              <a:rPr lang="es-ES" altLang="es-MX" sz="2000" dirty="0">
                <a:solidFill>
                  <a:schemeClr val="accent3">
                    <a:lumMod val="50000"/>
                  </a:schemeClr>
                </a:solidFill>
                <a:latin typeface="Arial" panose="020B0604020202020204" pitchFamily="34" charset="0"/>
                <a:ea typeface="ＭＳ Ｐゴシック" panose="020B0600070205080204" pitchFamily="34" charset="-128"/>
              </a:rPr>
              <a:t>para asegurar </a:t>
            </a:r>
            <a:r>
              <a:rPr lang="es-ES" altLang="es-MX" sz="2000" dirty="0">
                <a:solidFill>
                  <a:schemeClr val="bg1"/>
                </a:solidFill>
                <a:latin typeface="Arial" panose="020B0604020202020204" pitchFamily="34" charset="0"/>
                <a:ea typeface="ＭＳ Ｐゴシック" panose="020B0600070205080204" pitchFamily="34" charset="-128"/>
              </a:rPr>
              <a:t>la correcta inversión, aplicación y	 amortización del </a:t>
            </a:r>
            <a:r>
              <a:rPr lang="es-ES" altLang="es-MX" sz="2000" dirty="0">
                <a:solidFill>
                  <a:schemeClr val="accent3">
                    <a:lumMod val="50000"/>
                  </a:schemeClr>
                </a:solidFill>
                <a:latin typeface="Arial" panose="020B0604020202020204" pitchFamily="34" charset="0"/>
                <a:ea typeface="ＭＳ Ｐゴシック" panose="020B0600070205080204" pitchFamily="34" charset="-128"/>
              </a:rPr>
              <a:t>monto total del anticipo </a:t>
            </a:r>
            <a:r>
              <a:rPr lang="es-ES" altLang="es-MX" sz="2000" dirty="0">
                <a:solidFill>
                  <a:schemeClr val="bg1"/>
                </a:solidFill>
                <a:latin typeface="Arial" panose="020B0604020202020204" pitchFamily="34" charset="0"/>
                <a:ea typeface="ＭＳ Ｐゴシック" panose="020B0600070205080204" pitchFamily="34" charset="-128"/>
              </a:rPr>
              <a:t>que recibe  un proveedor  o un 	            contratista, y así proteger a la convocante del posible desvío, incorrecta 	    aplicación o falta de amortización de esos recursos públicos.</a:t>
            </a:r>
          </a:p>
          <a:p>
            <a:pPr marL="0" indent="0" algn="just">
              <a:lnSpc>
                <a:spcPct val="110000"/>
              </a:lnSpc>
              <a:spcBef>
                <a:spcPts val="0"/>
              </a:spcBef>
              <a:buClr>
                <a:srgbClr val="006666"/>
              </a:buClr>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10000"/>
              </a:lnSpc>
              <a:spcBef>
                <a:spcPts val="0"/>
              </a:spcBef>
              <a:buClr>
                <a:srgbClr val="006666"/>
              </a:buClr>
              <a:buNone/>
            </a:pPr>
            <a:r>
              <a:rPr lang="es-ES" altLang="es-MX" sz="2000" b="1" dirty="0">
                <a:solidFill>
                  <a:schemeClr val="bg1"/>
                </a:solidFill>
                <a:latin typeface="Arial" panose="020B0604020202020204" pitchFamily="34" charset="0"/>
                <a:ea typeface="ＭＳ Ｐゴシック" panose="020B0600070205080204" pitchFamily="34" charset="-128"/>
              </a:rPr>
              <a:t>Particularidades:</a:t>
            </a:r>
          </a:p>
          <a:p>
            <a:pPr marL="0" indent="0" algn="just">
              <a:lnSpc>
                <a:spcPct val="110000"/>
              </a:lnSpc>
              <a:spcBef>
                <a:spcPts val="0"/>
              </a:spcBef>
              <a:buClr>
                <a:srgbClr val="006666"/>
              </a:buClr>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10000"/>
              </a:lnSpc>
              <a:spcBef>
                <a:spcPts val="0"/>
              </a:spcBef>
              <a:buClr>
                <a:srgbClr val="006666"/>
              </a:buClr>
              <a:buNone/>
            </a:pPr>
            <a:r>
              <a:rPr lang="es-ES" altLang="es-MX" sz="2000" b="1" dirty="0">
                <a:solidFill>
                  <a:schemeClr val="bg1"/>
                </a:solidFill>
                <a:latin typeface="Arial" panose="020B0604020202020204" pitchFamily="34" charset="0"/>
                <a:ea typeface="ＭＳ Ｐゴシック" panose="020B0600070205080204" pitchFamily="34" charset="-128"/>
              </a:rPr>
              <a:t>I. </a:t>
            </a:r>
            <a:r>
              <a:rPr lang="es-ES" altLang="es-MX" sz="2000" dirty="0">
                <a:solidFill>
                  <a:schemeClr val="bg1"/>
                </a:solidFill>
                <a:latin typeface="Arial" panose="020B0604020202020204" pitchFamily="34" charset="0"/>
                <a:ea typeface="ＭＳ Ｐゴシック" panose="020B0600070205080204" pitchFamily="34" charset="-128"/>
              </a:rPr>
              <a:t>El  proveedor o contratista  </a:t>
            </a:r>
            <a:r>
              <a:rPr lang="es-ES" altLang="es-MX" sz="2000" dirty="0">
                <a:solidFill>
                  <a:schemeClr val="accent6">
                    <a:lumMod val="75000"/>
                  </a:schemeClr>
                </a:solidFill>
                <a:latin typeface="Arial" panose="020B0604020202020204" pitchFamily="34" charset="0"/>
                <a:ea typeface="ＭＳ Ｐゴシック" panose="020B0600070205080204" pitchFamily="34" charset="-128"/>
              </a:rPr>
              <a:t>debe  emitirla por el importe total  recibido</a:t>
            </a:r>
            <a:r>
              <a:rPr lang="es-ES" altLang="es-MX" sz="2000" dirty="0">
                <a:solidFill>
                  <a:schemeClr val="bg1"/>
                </a:solidFill>
                <a:latin typeface="Arial" panose="020B0604020202020204" pitchFamily="34" charset="0"/>
                <a:ea typeface="ＭＳ Ｐゴシック" panose="020B0600070205080204" pitchFamily="34" charset="-128"/>
              </a:rPr>
              <a:t>, es  decir, el</a:t>
            </a: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8194" name="Picture 2" descr="Las ventajas del Confirming o pago a proveedores - Asesores Empresariales  Asociados">
            <a:extLst>
              <a:ext uri="{FF2B5EF4-FFF2-40B4-BE49-F238E27FC236}">
                <a16:creationId xmlns:a16="http://schemas.microsoft.com/office/drawing/2014/main" id="{8F750C27-1E98-A797-7335-4B6F75320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0753" y="3588325"/>
            <a:ext cx="2607902" cy="198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87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25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33" dur="25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1">
                                            <p:txEl>
                                              <p:pRg st="8" end="8"/>
                                            </p:txEl>
                                          </p:spTgt>
                                        </p:tgtEl>
                                        <p:attrNameLst>
                                          <p:attrName>style.visibility</p:attrName>
                                        </p:attrNameLst>
                                      </p:cBhvr>
                                      <p:to>
                                        <p:strVal val="visible"/>
                                      </p:to>
                                    </p:set>
                                    <p:animEffect transition="in" filter="circle(in)">
                                      <p:cBhvr>
                                        <p:cTn id="40" dur="2000"/>
                                        <p:tgtEl>
                                          <p:spTgt spid="11">
                                            <p:txEl>
                                              <p:pRg st="8" end="8"/>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8194"/>
                                        </p:tgtEl>
                                        <p:attrNameLst>
                                          <p:attrName>style.visibility</p:attrName>
                                        </p:attrNameLst>
                                      </p:cBhvr>
                                      <p:to>
                                        <p:strVal val="visible"/>
                                      </p:to>
                                    </p:set>
                                    <p:animEffect transition="in" filter="dissolve">
                                      <p:cBhvr>
                                        <p:cTn id="43" dur="1000"/>
                                        <p:tgtEl>
                                          <p:spTgt spid="8194"/>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nodeType="clickEffect">
                                  <p:stCondLst>
                                    <p:cond delay="0"/>
                                  </p:stCondLst>
                                  <p:iterate type="lt">
                                    <p:tmPct val="10000"/>
                                  </p:iterate>
                                  <p:childTnLst>
                                    <p:set>
                                      <p:cBhvr>
                                        <p:cTn id="47" dur="1" fill="hold">
                                          <p:stCondLst>
                                            <p:cond delay="0"/>
                                          </p:stCondLst>
                                        </p:cTn>
                                        <p:tgtEl>
                                          <p:spTgt spid="11">
                                            <p:txEl>
                                              <p:pRg st="10" end="10"/>
                                            </p:txEl>
                                          </p:spTgt>
                                        </p:tgtEl>
                                        <p:attrNameLst>
                                          <p:attrName>style.visibility</p:attrName>
                                        </p:attrNameLst>
                                      </p:cBhvr>
                                      <p:to>
                                        <p:strVal val="visible"/>
                                      </p:to>
                                    </p:set>
                                    <p:anim calcmode="lin" valueType="num">
                                      <p:cBhvr>
                                        <p:cTn id="48" dur="250" fill="hold"/>
                                        <p:tgtEl>
                                          <p:spTgt spid="11">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250" fill="hold"/>
                                        <p:tgtEl>
                                          <p:spTgt spid="11">
                                            <p:txEl>
                                              <p:pRg st="10" end="10"/>
                                            </p:txEl>
                                          </p:spTgt>
                                        </p:tgtEl>
                                        <p:attrNameLst>
                                          <p:attrName>ppt_y</p:attrName>
                                        </p:attrNameLst>
                                      </p:cBhvr>
                                      <p:tavLst>
                                        <p:tav tm="0">
                                          <p:val>
                                            <p:strVal val="#ppt_y"/>
                                          </p:val>
                                        </p:tav>
                                        <p:tav tm="100000">
                                          <p:val>
                                            <p:strVal val="#ppt_y"/>
                                          </p:val>
                                        </p:tav>
                                      </p:tavLst>
                                    </p:anim>
                                    <p:anim calcmode="lin" valueType="num">
                                      <p:cBhvr>
                                        <p:cTn id="50" dur="250" fill="hold"/>
                                        <p:tgtEl>
                                          <p:spTgt spid="11">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250" fill="hold"/>
                                        <p:tgtEl>
                                          <p:spTgt spid="11">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250" tmFilter="0,0; .5, 1; 1, 1"/>
                                        <p:tgtEl>
                                          <p:spTgt spid="11">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nodeType="clickEffect">
                                  <p:stCondLst>
                                    <p:cond delay="0"/>
                                  </p:stCondLst>
                                  <p:childTnLst>
                                    <p:set>
                                      <p:cBhvr>
                                        <p:cTn id="56" dur="1" fill="hold">
                                          <p:stCondLst>
                                            <p:cond delay="0"/>
                                          </p:stCondLst>
                                        </p:cTn>
                                        <p:tgtEl>
                                          <p:spTgt spid="11">
                                            <p:txEl>
                                              <p:pRg st="12" end="12"/>
                                            </p:txEl>
                                          </p:spTgt>
                                        </p:tgtEl>
                                        <p:attrNameLst>
                                          <p:attrName>style.visibility</p:attrName>
                                        </p:attrNameLst>
                                      </p:cBhvr>
                                      <p:to>
                                        <p:strVal val="visible"/>
                                      </p:to>
                                    </p:set>
                                    <p:anim calcmode="lin" valueType="num">
                                      <p:cBhvr>
                                        <p:cTn id="57" dur="500" decel="50000" fill="hold">
                                          <p:stCondLst>
                                            <p:cond delay="0"/>
                                          </p:stCondLst>
                                        </p:cTn>
                                        <p:tgtEl>
                                          <p:spTgt spid="11">
                                            <p:txEl>
                                              <p:pRg st="12" end="12"/>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1">
                                            <p:txEl>
                                              <p:pRg st="12" end="12"/>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1">
                                            <p:txEl>
                                              <p:pRg st="12" end="12"/>
                                            </p:txEl>
                                          </p:spTgt>
                                        </p:tgtEl>
                                        <p:attrNameLst>
                                          <p:attrName>ppt_w</p:attrName>
                                        </p:attrNameLst>
                                      </p:cBhvr>
                                      <p:tavLst>
                                        <p:tav tm="0">
                                          <p:val>
                                            <p:strVal val="#ppt_w*.05"/>
                                          </p:val>
                                        </p:tav>
                                        <p:tav tm="100000">
                                          <p:val>
                                            <p:strVal val="#ppt_w"/>
                                          </p:val>
                                        </p:tav>
                                      </p:tavLst>
                                    </p:anim>
                                    <p:anim calcmode="lin" valueType="num">
                                      <p:cBhvr>
                                        <p:cTn id="60" dur="1000" fill="hold"/>
                                        <p:tgtEl>
                                          <p:spTgt spid="11">
                                            <p:txEl>
                                              <p:pRg st="12" end="12"/>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1">
                                            <p:txEl>
                                              <p:pRg st="12" end="12"/>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1">
                                            <p:txEl>
                                              <p:pRg st="12" end="12"/>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1">
                                            <p:txEl>
                                              <p:pRg st="12" end="12"/>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a:bodyPr>
          <a:lstStyle/>
          <a:p>
            <a:pPr marL="0" indent="0" algn="just">
              <a:lnSpc>
                <a:spcPct val="100000"/>
              </a:lnSpc>
              <a:spcBef>
                <a:spcPts val="0"/>
              </a:spcBef>
              <a:buClr>
                <a:srgbClr val="006666"/>
              </a:buClr>
              <a:buNone/>
            </a:pPr>
            <a:r>
              <a:rPr lang="es-ES" altLang="es-MX" sz="2000" dirty="0">
                <a:solidFill>
                  <a:schemeClr val="bg1"/>
                </a:solidFill>
                <a:latin typeface="Arial" panose="020B0604020202020204" pitchFamily="34" charset="0"/>
                <a:ea typeface="ＭＳ Ｐゴシック" panose="020B0600070205080204" pitchFamily="34" charset="-128"/>
              </a:rPr>
              <a:t>monto que corresponde al anticipo propiamente dicho, más el IVA que también recibe por estar incluido en la factura o CFDI que entrega al ente público; </a:t>
            </a:r>
            <a:r>
              <a:rPr lang="es-ES" altLang="es-MX" sz="1600" dirty="0">
                <a:solidFill>
                  <a:schemeClr val="bg1"/>
                </a:solidFill>
                <a:latin typeface="Arial" panose="020B0604020202020204" pitchFamily="34" charset="0"/>
                <a:ea typeface="ＭＳ Ｐゴシック" panose="020B0600070205080204" pitchFamily="34" charset="-128"/>
              </a:rPr>
              <a:t>(arts. 45 </a:t>
            </a:r>
            <a:r>
              <a:rPr lang="es-ES" altLang="es-MX" sz="1600" dirty="0" err="1">
                <a:solidFill>
                  <a:schemeClr val="bg1"/>
                </a:solidFill>
                <a:latin typeface="Arial" panose="020B0604020202020204" pitchFamily="34" charset="0"/>
                <a:ea typeface="ＭＳ Ｐゴシック" panose="020B0600070205080204" pitchFamily="34" charset="-128"/>
              </a:rPr>
              <a:t>fracc.</a:t>
            </a:r>
            <a:r>
              <a:rPr lang="es-ES" altLang="es-MX" sz="1600" dirty="0">
                <a:solidFill>
                  <a:schemeClr val="bg1"/>
                </a:solidFill>
                <a:latin typeface="Arial" panose="020B0604020202020204" pitchFamily="34" charset="0"/>
                <a:ea typeface="ＭＳ Ｐゴシック" panose="020B0600070205080204" pitchFamily="34" charset="-128"/>
              </a:rPr>
              <a:t> XI, 48 </a:t>
            </a:r>
            <a:r>
              <a:rPr lang="es-ES" altLang="es-MX" sz="1600" dirty="0" err="1">
                <a:solidFill>
                  <a:schemeClr val="bg1"/>
                </a:solidFill>
                <a:latin typeface="Arial" panose="020B0604020202020204" pitchFamily="34" charset="0"/>
                <a:ea typeface="ＭＳ Ｐゴシック" panose="020B0600070205080204" pitchFamily="34" charset="-128"/>
              </a:rPr>
              <a:t>fracc.</a:t>
            </a:r>
            <a:r>
              <a:rPr lang="es-ES" altLang="es-MX" sz="1600" dirty="0">
                <a:solidFill>
                  <a:schemeClr val="bg1"/>
                </a:solidFill>
                <a:latin typeface="Arial" panose="020B0604020202020204" pitchFamily="34" charset="0"/>
                <a:ea typeface="ＭＳ Ｐゴシック" panose="020B0600070205080204" pitchFamily="34" charset="-128"/>
              </a:rPr>
              <a:t> I LAASSP, 81 </a:t>
            </a:r>
            <a:r>
              <a:rPr lang="es-ES" altLang="es-MX" sz="1600" dirty="0" err="1">
                <a:solidFill>
                  <a:schemeClr val="bg1"/>
                </a:solidFill>
                <a:latin typeface="Arial" panose="020B0604020202020204" pitchFamily="34" charset="0"/>
                <a:ea typeface="ＭＳ Ｐゴシック" panose="020B0600070205080204" pitchFamily="34" charset="-128"/>
              </a:rPr>
              <a:t>fracc.</a:t>
            </a:r>
            <a:r>
              <a:rPr lang="es-ES" altLang="es-MX" sz="1600" dirty="0">
                <a:solidFill>
                  <a:schemeClr val="bg1"/>
                </a:solidFill>
                <a:latin typeface="Arial" panose="020B0604020202020204" pitchFamily="34" charset="0"/>
                <a:ea typeface="ＭＳ Ｐゴシック" panose="020B0600070205080204" pitchFamily="34" charset="-128"/>
              </a:rPr>
              <a:t> V RLAASSP, 41 </a:t>
            </a:r>
            <a:r>
              <a:rPr lang="es-ES" altLang="es-MX" sz="1600" dirty="0" err="1">
                <a:solidFill>
                  <a:schemeClr val="bg1"/>
                </a:solidFill>
                <a:latin typeface="Arial" panose="020B0604020202020204" pitchFamily="34" charset="0"/>
                <a:ea typeface="ＭＳ Ｐゴシック" panose="020B0600070205080204" pitchFamily="34" charset="-128"/>
              </a:rPr>
              <a:t>fracc.</a:t>
            </a:r>
            <a:r>
              <a:rPr lang="es-ES" altLang="es-MX" sz="1600" dirty="0">
                <a:solidFill>
                  <a:schemeClr val="bg1"/>
                </a:solidFill>
                <a:latin typeface="Arial" panose="020B0604020202020204" pitchFamily="34" charset="0"/>
                <a:ea typeface="ＭＳ Ｐゴシック" panose="020B0600070205080204" pitchFamily="34" charset="-128"/>
              </a:rPr>
              <a:t> I y 45 </a:t>
            </a:r>
            <a:r>
              <a:rPr lang="es-ES" altLang="es-MX" sz="1600" dirty="0" err="1">
                <a:solidFill>
                  <a:schemeClr val="bg1"/>
                </a:solidFill>
                <a:latin typeface="Arial" panose="020B0604020202020204" pitchFamily="34" charset="0"/>
                <a:ea typeface="ＭＳ Ｐゴシック" panose="020B0600070205080204" pitchFamily="34" charset="-128"/>
              </a:rPr>
              <a:t>fracc.</a:t>
            </a:r>
            <a:r>
              <a:rPr lang="es-ES" altLang="es-MX" sz="1600" dirty="0">
                <a:solidFill>
                  <a:schemeClr val="bg1"/>
                </a:solidFill>
                <a:latin typeface="Arial" panose="020B0604020202020204" pitchFamily="34" charset="0"/>
                <a:ea typeface="ＭＳ Ｐゴシック" panose="020B0600070205080204" pitchFamily="34" charset="-128"/>
              </a:rPr>
              <a:t> VIII y IX LOPSRM) </a:t>
            </a:r>
            <a:r>
              <a:rPr lang="es-ES" altLang="es-MX" sz="2000" dirty="0">
                <a:solidFill>
                  <a:schemeClr val="bg1"/>
                </a:solidFill>
                <a:latin typeface="Arial" panose="020B0604020202020204" pitchFamily="34" charset="0"/>
                <a:ea typeface="ＭＳ Ｐゴシック" panose="020B0600070205080204" pitchFamily="34" charset="-128"/>
              </a:rPr>
              <a:t>	</a:t>
            </a:r>
          </a:p>
          <a:p>
            <a:pPr marL="0" indent="0" algn="just">
              <a:lnSpc>
                <a:spcPct val="100000"/>
              </a:lnSpc>
              <a:spcBef>
                <a:spcPts val="0"/>
              </a:spcBef>
              <a:buClr>
                <a:srgbClr val="006666"/>
              </a:buClr>
              <a:buNone/>
            </a:pPr>
            <a:endParaRPr lang="es-ES"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r>
              <a:rPr lang="es-MX" sz="2000" b="1" dirty="0">
                <a:solidFill>
                  <a:schemeClr val="bg1"/>
                </a:solidFill>
                <a:latin typeface="ArialMT"/>
              </a:rPr>
              <a:t>II. </a:t>
            </a:r>
            <a:r>
              <a:rPr lang="es-MX" sz="2000" dirty="0">
                <a:solidFill>
                  <a:schemeClr val="bg1"/>
                </a:solidFill>
                <a:latin typeface="ArialMT"/>
              </a:rPr>
              <a:t>Debe </a:t>
            </a:r>
            <a:r>
              <a:rPr lang="es-MX" sz="2000" dirty="0">
                <a:solidFill>
                  <a:srgbClr val="B36A99"/>
                </a:solidFill>
                <a:latin typeface="ArialMT"/>
              </a:rPr>
              <a:t>presentarse previamente a la entrega del  anticipo</a:t>
            </a:r>
            <a:r>
              <a:rPr lang="es-MX" sz="2000" dirty="0">
                <a:solidFill>
                  <a:schemeClr val="bg1"/>
                </a:solidFill>
                <a:latin typeface="ArialMT"/>
              </a:rPr>
              <a:t>, a más tardar en la fecha  establecida en la convocatoria, invitación o solicitud de cotización, atendiendo a lo dispuesto en la Ley Monetaria de los Estados Unidos Mexicanos; </a:t>
            </a:r>
            <a:r>
              <a:rPr lang="es-MX" sz="1600" dirty="0">
                <a:solidFill>
                  <a:schemeClr val="bg1"/>
                </a:solidFill>
                <a:latin typeface="ArialMT"/>
              </a:rPr>
              <a:t>(arts. 48 últ. pfo. LAASSP y 141 LOPSRM)</a:t>
            </a:r>
          </a:p>
          <a:p>
            <a:pPr marL="0" indent="0" algn="just">
              <a:lnSpc>
                <a:spcPct val="100000"/>
              </a:lnSpc>
              <a:spcBef>
                <a:spcPts val="0"/>
              </a:spcBef>
              <a:buNone/>
              <a:defRPr/>
            </a:pPr>
            <a:endParaRPr lang="es-MX" sz="500" dirty="0">
              <a:solidFill>
                <a:schemeClr val="bg1"/>
              </a:solidFill>
              <a:latin typeface="ArialMT"/>
            </a:endParaRPr>
          </a:p>
          <a:p>
            <a:pPr marL="0" indent="0" algn="just">
              <a:lnSpc>
                <a:spcPct val="100000"/>
              </a:lnSpc>
              <a:spcBef>
                <a:spcPts val="0"/>
              </a:spcBef>
              <a:buNone/>
              <a:defRPr/>
            </a:pPr>
            <a:r>
              <a:rPr lang="es-MX" sz="2000" b="1" dirty="0">
                <a:solidFill>
                  <a:schemeClr val="bg1"/>
                </a:solidFill>
                <a:latin typeface="ArialMT"/>
              </a:rPr>
              <a:t>III. </a:t>
            </a:r>
            <a:r>
              <a:rPr lang="es-MX" sz="2000" dirty="0">
                <a:solidFill>
                  <a:schemeClr val="bg1"/>
                </a:solidFill>
                <a:latin typeface="ArialMT"/>
              </a:rPr>
              <a:t>Para el caso de </a:t>
            </a:r>
            <a:r>
              <a:rPr lang="es-MX" sz="2000" b="1" dirty="0">
                <a:solidFill>
                  <a:schemeClr val="bg1"/>
                </a:solidFill>
                <a:latin typeface="ArialMT"/>
              </a:rPr>
              <a:t>obra pública</a:t>
            </a:r>
            <a:r>
              <a:rPr lang="es-MX" sz="2000" dirty="0">
                <a:solidFill>
                  <a:schemeClr val="bg1"/>
                </a:solidFill>
                <a:latin typeface="ArialMT"/>
              </a:rPr>
              <a:t>, deberá </a:t>
            </a:r>
            <a:r>
              <a:rPr lang="es-MX" sz="2000" dirty="0">
                <a:solidFill>
                  <a:srgbClr val="0070C0"/>
                </a:solidFill>
                <a:latin typeface="ArialMT"/>
              </a:rPr>
              <a:t>entregarse a mas tardar quince días después del fallo</a:t>
            </a:r>
            <a:r>
              <a:rPr lang="es-MX" sz="2000" dirty="0">
                <a:solidFill>
                  <a:schemeClr val="bg1"/>
                </a:solidFill>
                <a:latin typeface="ArialMT"/>
              </a:rPr>
              <a:t> y en los siguientes ejercicios en el mismo plazo, contado desde el día en que se notifique la entrega del anticipo </a:t>
            </a:r>
            <a:r>
              <a:rPr lang="es-MX" sz="1600" dirty="0">
                <a:solidFill>
                  <a:schemeClr val="bg1"/>
                </a:solidFill>
                <a:latin typeface="ArialMT"/>
              </a:rPr>
              <a:t>(art. 94 1er. pfo. RLOPSRM)</a:t>
            </a:r>
            <a:r>
              <a:rPr lang="es-MX" sz="2000" dirty="0">
                <a:solidFill>
                  <a:schemeClr val="bg1"/>
                </a:solidFill>
                <a:latin typeface="ArialMT"/>
              </a:rPr>
              <a:t>.</a:t>
            </a:r>
            <a:endParaRPr lang="es-MX" sz="1600" dirty="0">
              <a:solidFill>
                <a:schemeClr val="bg1"/>
              </a:solidFill>
              <a:latin typeface="ArialMT"/>
            </a:endParaRPr>
          </a:p>
          <a:p>
            <a:pPr marL="0" indent="0" algn="just">
              <a:lnSpc>
                <a:spcPct val="100000"/>
              </a:lnSpc>
              <a:spcBef>
                <a:spcPts val="0"/>
              </a:spcBef>
              <a:buNone/>
              <a:defRPr/>
            </a:pPr>
            <a:r>
              <a:rPr lang="es-MX" sz="500" dirty="0">
                <a:solidFill>
                  <a:schemeClr val="bg1"/>
                </a:solidFill>
                <a:latin typeface="ArialMT"/>
              </a:rPr>
              <a:t> </a:t>
            </a:r>
          </a:p>
          <a:p>
            <a:pPr marL="0" indent="0" algn="just">
              <a:lnSpc>
                <a:spcPct val="100000"/>
              </a:lnSpc>
              <a:spcBef>
                <a:spcPts val="0"/>
              </a:spcBef>
              <a:buNone/>
              <a:defRPr/>
            </a:pPr>
            <a:r>
              <a:rPr lang="es-MX" sz="2000" dirty="0">
                <a:solidFill>
                  <a:schemeClr val="accent1">
                    <a:lumMod val="75000"/>
                  </a:schemeClr>
                </a:solidFill>
                <a:latin typeface="ArialMT"/>
              </a:rPr>
              <a:t>Si el contratista no la entrega </a:t>
            </a:r>
            <a:r>
              <a:rPr lang="es-MX" sz="2000" dirty="0">
                <a:solidFill>
                  <a:schemeClr val="bg1"/>
                </a:solidFill>
                <a:latin typeface="ArialMT"/>
              </a:rPr>
              <a:t>en el plazo señalado, no procederá el diferimiento del inicio de los trabajos en la fecha establecida originalmente.</a:t>
            </a:r>
          </a:p>
          <a:p>
            <a:pPr marL="0" indent="0" algn="just">
              <a:lnSpc>
                <a:spcPct val="100000"/>
              </a:lnSpc>
              <a:spcBef>
                <a:spcPts val="0"/>
              </a:spcBef>
              <a:buNone/>
              <a:defRPr/>
            </a:pPr>
            <a:endParaRPr lang="es-MX" sz="500" dirty="0">
              <a:solidFill>
                <a:schemeClr val="bg1"/>
              </a:solidFill>
              <a:latin typeface="ArialMT"/>
            </a:endParaRPr>
          </a:p>
          <a:p>
            <a:pPr marL="0" indent="0" algn="just">
              <a:lnSpc>
                <a:spcPct val="100000"/>
              </a:lnSpc>
              <a:spcBef>
                <a:spcPts val="0"/>
              </a:spcBef>
              <a:buNone/>
              <a:defRPr/>
            </a:pPr>
            <a:r>
              <a:rPr lang="es-MX" sz="2000" dirty="0">
                <a:solidFill>
                  <a:schemeClr val="bg1"/>
                </a:solidFill>
                <a:latin typeface="ArialMT"/>
              </a:rPr>
              <a:t>Cuando se trate de un </a:t>
            </a:r>
            <a:r>
              <a:rPr lang="es-MX" sz="2000" dirty="0">
                <a:solidFill>
                  <a:srgbClr val="00B050"/>
                </a:solidFill>
                <a:latin typeface="ArialMT"/>
              </a:rPr>
              <a:t>contrato plurianual</a:t>
            </a:r>
            <a:r>
              <a:rPr lang="es-MX" sz="2000" dirty="0">
                <a:solidFill>
                  <a:schemeClr val="bg1"/>
                </a:solidFill>
                <a:latin typeface="ArialMT"/>
              </a:rPr>
              <a:t>, el contratista deberá entregar la garantía de anticipo para el primer ejercicio y para los siguientes ejercicios dentro de los quince días naturales siguientes a la fecha en que se le notifique por escrito el monto que se le otorgara </a:t>
            </a:r>
            <a:r>
              <a:rPr lang="es-MX" sz="1600" dirty="0">
                <a:solidFill>
                  <a:schemeClr val="bg1"/>
                </a:solidFill>
                <a:latin typeface="ArialMT"/>
              </a:rPr>
              <a:t>(art. 94 1er. pfo. RLOPSRM)</a:t>
            </a:r>
            <a:r>
              <a:rPr lang="es-MX" sz="2000" dirty="0">
                <a:solidFill>
                  <a:schemeClr val="bg1"/>
                </a:solidFill>
                <a:latin typeface="ArialMT"/>
              </a:rPr>
              <a:t>;</a:t>
            </a:r>
            <a:endParaRPr lang="es-MX" sz="1600" dirty="0">
              <a:solidFill>
                <a:schemeClr val="bg1"/>
              </a:solidFill>
              <a:latin typeface="ArialMT"/>
            </a:endParaRPr>
          </a:p>
          <a:p>
            <a:pPr marL="0" indent="0" algn="just">
              <a:lnSpc>
                <a:spcPct val="100000"/>
              </a:lnSpc>
              <a:spcBef>
                <a:spcPts val="0"/>
              </a:spcBef>
              <a:buNone/>
              <a:defRPr/>
            </a:pPr>
            <a:endParaRPr lang="es-MX" sz="500" dirty="0">
              <a:solidFill>
                <a:schemeClr val="bg1"/>
              </a:solidFill>
              <a:latin typeface="ArialMT"/>
            </a:endParaRPr>
          </a:p>
          <a:p>
            <a:pPr marL="0" indent="0" algn="just">
              <a:lnSpc>
                <a:spcPct val="100000"/>
              </a:lnSpc>
              <a:spcBef>
                <a:spcPts val="0"/>
              </a:spcBef>
              <a:buNone/>
              <a:defRPr/>
            </a:pPr>
            <a:r>
              <a:rPr lang="es-MX" sz="2000" b="1" dirty="0">
                <a:solidFill>
                  <a:schemeClr val="bg1"/>
                </a:solidFill>
                <a:latin typeface="ArialMT"/>
              </a:rPr>
              <a:t>IV. </a:t>
            </a:r>
            <a:r>
              <a:rPr lang="es-MX" sz="2000" dirty="0">
                <a:solidFill>
                  <a:srgbClr val="674446"/>
                </a:solidFill>
                <a:latin typeface="ArialMT"/>
              </a:rPr>
              <a:t>Debe ser divisible  </a:t>
            </a:r>
            <a:r>
              <a:rPr lang="es-MX" sz="2000" dirty="0">
                <a:solidFill>
                  <a:schemeClr val="bg1"/>
                </a:solidFill>
                <a:latin typeface="ArialMT"/>
              </a:rPr>
              <a:t>pues  se  va  amortizando  proporcionalmente en cada uno de</a:t>
            </a: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313009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p:cTn id="19" dur="50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p:cTn id="31" dur="500" decel="50000" fill="hold">
                                          <p:stCondLst>
                                            <p:cond delay="0"/>
                                          </p:stCondLst>
                                        </p:cTn>
                                        <p:tgtEl>
                                          <p:spTgt spid="11">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11">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p:cTn id="43"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46"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1">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11">
                                            <p:txEl>
                                              <p:pRg st="8" end="8"/>
                                            </p:txEl>
                                          </p:spTgt>
                                        </p:tgtEl>
                                        <p:attrNameLst>
                                          <p:attrName>style.visibility</p:attrName>
                                        </p:attrNameLst>
                                      </p:cBhvr>
                                      <p:to>
                                        <p:strVal val="visible"/>
                                      </p:to>
                                    </p:set>
                                    <p:anim calcmode="lin" valueType="num">
                                      <p:cBhvr>
                                        <p:cTn id="55" dur="500" decel="50000" fill="hold">
                                          <p:stCondLst>
                                            <p:cond delay="0"/>
                                          </p:stCondLst>
                                        </p:cTn>
                                        <p:tgtEl>
                                          <p:spTgt spid="11">
                                            <p:txEl>
                                              <p:pRg st="8" end="8"/>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1">
                                            <p:txEl>
                                              <p:pRg st="8" end="8"/>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1">
                                            <p:txEl>
                                              <p:pRg st="8" end="8"/>
                                            </p:txEl>
                                          </p:spTgt>
                                        </p:tgtEl>
                                        <p:attrNameLst>
                                          <p:attrName>ppt_w</p:attrName>
                                        </p:attrNameLst>
                                      </p:cBhvr>
                                      <p:tavLst>
                                        <p:tav tm="0">
                                          <p:val>
                                            <p:strVal val="#ppt_w*.05"/>
                                          </p:val>
                                        </p:tav>
                                        <p:tav tm="100000">
                                          <p:val>
                                            <p:strVal val="#ppt_w"/>
                                          </p:val>
                                        </p:tav>
                                      </p:tavLst>
                                    </p:anim>
                                    <p:anim calcmode="lin" valueType="num">
                                      <p:cBhvr>
                                        <p:cTn id="58" dur="1000" fill="hold"/>
                                        <p:tgtEl>
                                          <p:spTgt spid="11">
                                            <p:txEl>
                                              <p:pRg st="8" end="8"/>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1">
                                            <p:txEl>
                                              <p:pRg st="8" end="8"/>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1">
                                            <p:txEl>
                                              <p:pRg st="8" end="8"/>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1">
                                            <p:txEl>
                                              <p:pRg st="8" end="8"/>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11">
                                            <p:txEl>
                                              <p:pRg st="10" end="10"/>
                                            </p:txEl>
                                          </p:spTgt>
                                        </p:tgtEl>
                                        <p:attrNameLst>
                                          <p:attrName>style.visibility</p:attrName>
                                        </p:attrNameLst>
                                      </p:cBhvr>
                                      <p:to>
                                        <p:strVal val="visible"/>
                                      </p:to>
                                    </p:set>
                                    <p:anim calcmode="lin" valueType="num">
                                      <p:cBhvr>
                                        <p:cTn id="67" dur="500" decel="50000" fill="hold">
                                          <p:stCondLst>
                                            <p:cond delay="0"/>
                                          </p:stCondLst>
                                        </p:cTn>
                                        <p:tgtEl>
                                          <p:spTgt spid="11">
                                            <p:txEl>
                                              <p:pRg st="10" end="10"/>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1">
                                            <p:txEl>
                                              <p:pRg st="10" end="10"/>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1">
                                            <p:txEl>
                                              <p:pRg st="10" end="10"/>
                                            </p:txEl>
                                          </p:spTgt>
                                        </p:tgtEl>
                                        <p:attrNameLst>
                                          <p:attrName>ppt_w</p:attrName>
                                        </p:attrNameLst>
                                      </p:cBhvr>
                                      <p:tavLst>
                                        <p:tav tm="0">
                                          <p:val>
                                            <p:strVal val="#ppt_w*.05"/>
                                          </p:val>
                                        </p:tav>
                                        <p:tav tm="100000">
                                          <p:val>
                                            <p:strVal val="#ppt_w"/>
                                          </p:val>
                                        </p:tav>
                                      </p:tavLst>
                                    </p:anim>
                                    <p:anim calcmode="lin" valueType="num">
                                      <p:cBhvr>
                                        <p:cTn id="70" dur="1000" fill="hold"/>
                                        <p:tgtEl>
                                          <p:spTgt spid="11">
                                            <p:txEl>
                                              <p:pRg st="10" end="10"/>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1">
                                            <p:txEl>
                                              <p:pRg st="10" end="10"/>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1">
                                            <p:txEl>
                                              <p:pRg st="10" end="10"/>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1">
                                            <p:txEl>
                                              <p:pRg st="10" end="10"/>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31174"/>
          </a:xfrm>
        </p:spPr>
        <p:txBody>
          <a:bodyPr>
            <a:normAutofit/>
          </a:bodyPr>
          <a:lstStyle/>
          <a:p>
            <a:pPr marL="0" algn="just" eaLnBrk="1" hangingPunct="1">
              <a:lnSpc>
                <a:spcPct val="100000"/>
              </a:lnSpc>
              <a:spcBef>
                <a:spcPts val="0"/>
              </a:spcBef>
              <a:buFont typeface="Wingdings" panose="05000000000000000000" pitchFamily="2" charset="2"/>
              <a:buNone/>
            </a:pPr>
            <a:r>
              <a:rPr lang="es-MX" altLang="es-MX" sz="2000" dirty="0">
                <a:solidFill>
                  <a:schemeClr val="bg1"/>
                </a:solidFill>
                <a:latin typeface="Arial" panose="020B0604020202020204" pitchFamily="34" charset="0"/>
                <a:cs typeface="Arial" panose="020B0604020202020204" pitchFamily="34" charset="0"/>
              </a:rPr>
              <a:t>en la vivienda, sí como a la calidad y espacios de esta, y el Grado de cohesión social y de accesibilidad a carretera pavimentada.</a:t>
            </a:r>
          </a:p>
          <a:p>
            <a:pPr marL="0" algn="just" eaLnBrk="1" hangingPunct="1">
              <a:lnSpc>
                <a:spcPct val="100000"/>
              </a:lnSpc>
              <a:spcBef>
                <a:spcPts val="0"/>
              </a:spcBef>
              <a:buFont typeface="Wingdings" panose="05000000000000000000" pitchFamily="2" charset="2"/>
              <a:buNone/>
            </a:pPr>
            <a:endParaRPr lang="es-MX" sz="1000" dirty="0">
              <a:solidFill>
                <a:schemeClr val="bg1"/>
              </a:solidFill>
              <a:latin typeface="Arial" panose="020B0604020202020204" pitchFamily="34" charset="0"/>
              <a:cs typeface="Arial" panose="020B0604020202020204" pitchFamily="34" charset="0"/>
            </a:endParaRPr>
          </a:p>
          <a:p>
            <a:pPr algn="just" eaLnBrk="1" hangingPunct="1">
              <a:lnSpc>
                <a:spcPct val="100000"/>
              </a:lnSpc>
              <a:spcBef>
                <a:spcPts val="0"/>
              </a:spcBef>
              <a:buFont typeface="Wingdings" panose="05000000000000000000" pitchFamily="2" charset="2"/>
              <a:buNone/>
            </a:pPr>
            <a:r>
              <a:rPr lang="es-ES" altLang="es-MX" sz="2000" b="1" dirty="0">
                <a:solidFill>
                  <a:schemeClr val="bg1"/>
                </a:solidFill>
                <a:latin typeface="Arial" panose="020B0604020202020204" pitchFamily="34" charset="0"/>
                <a:cs typeface="Arial" panose="020B0604020202020204" pitchFamily="34" charset="0"/>
              </a:rPr>
              <a:t>Tercer párrafo:</a:t>
            </a:r>
          </a:p>
          <a:p>
            <a:pPr marL="0" algn="just" eaLnBrk="1" hangingPunct="1">
              <a:lnSpc>
                <a:spcPct val="100000"/>
              </a:lnSpc>
              <a:spcBef>
                <a:spcPts val="0"/>
              </a:spcBef>
              <a:buFont typeface="Wingdings" panose="05000000000000000000" pitchFamily="2" charset="2"/>
              <a:buNone/>
            </a:pPr>
            <a:r>
              <a:rPr lang="es-ES" altLang="ja-JP" sz="2000" i="1" dirty="0">
                <a:solidFill>
                  <a:schemeClr val="bg1"/>
                </a:solidFill>
                <a:latin typeface="Arial" panose="020B0604020202020204" pitchFamily="34" charset="0"/>
                <a:cs typeface="Arial" panose="020B0604020202020204" pitchFamily="34" charset="0"/>
              </a:rPr>
              <a:t>Las </a:t>
            </a:r>
            <a:r>
              <a:rPr lang="es-ES" altLang="ja-JP" sz="2000" b="1" i="1" dirty="0">
                <a:solidFill>
                  <a:srgbClr val="0082DB"/>
                </a:solidFill>
                <a:latin typeface="Arial" panose="020B0604020202020204" pitchFamily="34" charset="0"/>
                <a:cs typeface="Arial" panose="020B0604020202020204" pitchFamily="34" charset="0"/>
              </a:rPr>
              <a:t>contrataciones públicas se adjudicarán o llevarán a cabo a través de licitaciones públicas </a:t>
            </a:r>
            <a:r>
              <a:rPr lang="es-ES" altLang="ja-JP" sz="2000" i="1" dirty="0">
                <a:solidFill>
                  <a:schemeClr val="bg1"/>
                </a:solidFill>
                <a:latin typeface="Arial" panose="020B0604020202020204" pitchFamily="34" charset="0"/>
                <a:cs typeface="Arial" panose="020B0604020202020204" pitchFamily="34" charset="0"/>
              </a:rPr>
              <a:t>mediante convocatoria pública para que libremente se presenten proposiciones solventes en sobre cerrado, que será abierto públicamente, </a:t>
            </a:r>
            <a:r>
              <a:rPr lang="es-ES" altLang="ja-JP" sz="2000" b="1" i="1" dirty="0">
                <a:solidFill>
                  <a:srgbClr val="0082DB"/>
                </a:solidFill>
                <a:latin typeface="Arial" panose="020B0604020202020204" pitchFamily="34" charset="0"/>
                <a:cs typeface="Arial" panose="020B0604020202020204" pitchFamily="34" charset="0"/>
              </a:rPr>
              <a:t>a fin de asegurar al Estado las mejores condiciones disponibles</a:t>
            </a:r>
            <a:r>
              <a:rPr lang="es-ES" altLang="ja-JP" sz="2000" i="1" dirty="0">
                <a:latin typeface="Arial" panose="020B0604020202020204" pitchFamily="34" charset="0"/>
                <a:cs typeface="Arial" panose="020B0604020202020204" pitchFamily="34" charset="0"/>
              </a:rPr>
              <a:t> </a:t>
            </a:r>
            <a:r>
              <a:rPr lang="es-ES" altLang="ja-JP" sz="2000" i="1" dirty="0">
                <a:solidFill>
                  <a:schemeClr val="bg1"/>
                </a:solidFill>
                <a:latin typeface="Arial" panose="020B0604020202020204" pitchFamily="34" charset="0"/>
                <a:cs typeface="Arial" panose="020B0604020202020204" pitchFamily="34" charset="0"/>
              </a:rPr>
              <a:t>en cuanto a precio, calidad, financiamiento, oportunidad y demás circunstancias pertinentes</a:t>
            </a:r>
            <a:r>
              <a:rPr lang="es-ES" altLang="ja-JP" sz="2000" dirty="0">
                <a:solidFill>
                  <a:schemeClr val="bg1"/>
                </a:solidFill>
                <a:latin typeface="Arial" panose="020B0604020202020204" pitchFamily="34" charset="0"/>
                <a:cs typeface="Arial" panose="020B0604020202020204" pitchFamily="34" charset="0"/>
              </a:rPr>
              <a:t>.</a:t>
            </a:r>
          </a:p>
          <a:p>
            <a:pPr marL="0" algn="just" eaLnBrk="1" hangingPunct="1">
              <a:lnSpc>
                <a:spcPct val="100000"/>
              </a:lnSpc>
              <a:spcBef>
                <a:spcPts val="0"/>
              </a:spcBef>
              <a:buFont typeface="Wingdings" panose="05000000000000000000" pitchFamily="2" charset="2"/>
              <a:buNone/>
            </a:pPr>
            <a:endParaRPr lang="es-ES" altLang="ja-JP" sz="1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buNone/>
            </a:pPr>
            <a:r>
              <a:rPr lang="es-MX" altLang="ja-JP" sz="2000" dirty="0">
                <a:solidFill>
                  <a:schemeClr val="bg1"/>
                </a:solidFill>
                <a:latin typeface="Arial" panose="020B0604020202020204" pitchFamily="34" charset="0"/>
                <a:cs typeface="Arial" panose="020B0604020202020204" pitchFamily="34" charset="0"/>
              </a:rPr>
              <a:t>Así pues, cuando salimos a contratar, como </a:t>
            </a:r>
            <a:r>
              <a:rPr lang="es-MX" altLang="ja-JP" sz="2000" b="1" dirty="0">
                <a:solidFill>
                  <a:schemeClr val="accent3">
                    <a:lumMod val="75000"/>
                  </a:schemeClr>
                </a:solidFill>
                <a:latin typeface="Arial" panose="020B0604020202020204" pitchFamily="34" charset="0"/>
                <a:cs typeface="Arial" panose="020B0604020202020204" pitchFamily="34" charset="0"/>
              </a:rPr>
              <a:t>regla general </a:t>
            </a:r>
            <a:r>
              <a:rPr lang="es-MX" altLang="ja-JP" sz="2000" dirty="0">
                <a:solidFill>
                  <a:schemeClr val="bg1"/>
                </a:solidFill>
                <a:latin typeface="Arial" panose="020B0604020202020204" pitchFamily="34" charset="0"/>
                <a:cs typeface="Arial" panose="020B0604020202020204" pitchFamily="34" charset="0"/>
              </a:rPr>
              <a:t>debemos considerar a la </a:t>
            </a:r>
            <a:r>
              <a:rPr lang="es-MX" altLang="ja-JP" sz="2000" b="1" dirty="0">
                <a:solidFill>
                  <a:srgbClr val="CC9C02"/>
                </a:solidFill>
                <a:latin typeface="Arial" panose="020B0604020202020204" pitchFamily="34" charset="0"/>
                <a:cs typeface="Arial" panose="020B0604020202020204" pitchFamily="34" charset="0"/>
              </a:rPr>
              <a:t>licitación pública </a:t>
            </a:r>
            <a:r>
              <a:rPr lang="es-MX" altLang="ja-JP" sz="2000" dirty="0">
                <a:solidFill>
                  <a:schemeClr val="bg1"/>
                </a:solidFill>
                <a:latin typeface="Arial" panose="020B0604020202020204" pitchFamily="34" charset="0"/>
                <a:cs typeface="Arial" panose="020B0604020202020204" pitchFamily="34" charset="0"/>
              </a:rPr>
              <a:t>como el primer procedimiento de contratación que se debe considerar, y se establecen los principios básicos para realizarlo. </a:t>
            </a:r>
          </a:p>
          <a:p>
            <a:pPr marL="0" algn="just" eaLnBrk="1" hangingPunct="1">
              <a:lnSpc>
                <a:spcPct val="100000"/>
              </a:lnSpc>
              <a:spcBef>
                <a:spcPts val="0"/>
              </a:spcBef>
              <a:buFont typeface="Wingdings" panose="05000000000000000000" pitchFamily="2" charset="2"/>
              <a:buNone/>
            </a:pPr>
            <a:endParaRPr lang="es-MX" altLang="ja-JP" sz="1000" dirty="0">
              <a:solidFill>
                <a:schemeClr val="bg1"/>
              </a:solidFill>
              <a:latin typeface="Arial" panose="020B0604020202020204" pitchFamily="34" charset="0"/>
              <a:cs typeface="Arial" panose="020B0604020202020204" pitchFamily="34" charset="0"/>
            </a:endParaRPr>
          </a:p>
          <a:p>
            <a:pPr marL="0" algn="just" eaLnBrk="1" hangingPunct="1">
              <a:lnSpc>
                <a:spcPct val="100000"/>
              </a:lnSpc>
              <a:spcBef>
                <a:spcPts val="0"/>
              </a:spcBef>
              <a:buFont typeface="Wingdings" panose="05000000000000000000" pitchFamily="2" charset="2"/>
              <a:buNone/>
            </a:pPr>
            <a:r>
              <a:rPr lang="es-MX" altLang="ja-JP" sz="2000" dirty="0">
                <a:solidFill>
                  <a:schemeClr val="bg1"/>
                </a:solidFill>
                <a:latin typeface="Arial" panose="020B0604020202020204" pitchFamily="34" charset="0"/>
                <a:cs typeface="Arial" panose="020B0604020202020204" pitchFamily="34" charset="0"/>
              </a:rPr>
              <a:t>Además, las contrataciones públicas deben </a:t>
            </a:r>
            <a:r>
              <a:rPr lang="es-MX" altLang="ja-JP" sz="2000" dirty="0">
                <a:solidFill>
                  <a:srgbClr val="7F3B71"/>
                </a:solidFill>
                <a:latin typeface="Arial" panose="020B0604020202020204" pitchFamily="34" charset="0"/>
                <a:cs typeface="Arial" panose="020B0604020202020204" pitchFamily="34" charset="0"/>
              </a:rPr>
              <a:t>asegurar al Estado las mejores </a:t>
            </a:r>
            <a:r>
              <a:rPr lang="es-MX" altLang="ja-JP" sz="2000" b="1" dirty="0">
                <a:solidFill>
                  <a:srgbClr val="7F3B71"/>
                </a:solidFill>
                <a:latin typeface="Arial" panose="020B0604020202020204" pitchFamily="34" charset="0"/>
                <a:cs typeface="Arial" panose="020B0604020202020204" pitchFamily="34" charset="0"/>
              </a:rPr>
              <a:t>condiciones disponibles</a:t>
            </a:r>
            <a:r>
              <a:rPr lang="es-MX" altLang="ja-JP" sz="2000" b="1" dirty="0">
                <a:solidFill>
                  <a:schemeClr val="bg1"/>
                </a:solidFill>
                <a:latin typeface="Arial" panose="020B0604020202020204" pitchFamily="34" charset="0"/>
                <a:cs typeface="Arial" panose="020B0604020202020204" pitchFamily="34" charset="0"/>
              </a:rPr>
              <a:t> </a:t>
            </a:r>
            <a:r>
              <a:rPr lang="es-MX" altLang="ja-JP" sz="2000" dirty="0">
                <a:solidFill>
                  <a:schemeClr val="bg1"/>
                </a:solidFill>
                <a:latin typeface="Arial" panose="020B0604020202020204" pitchFamily="34" charset="0"/>
                <a:cs typeface="Arial" panose="020B0604020202020204" pitchFamily="34" charset="0"/>
              </a:rPr>
              <a:t>en cuanto a precio, calidad, financiamiento, oportunidad </a:t>
            </a:r>
            <a:r>
              <a:rPr lang="es-MX" altLang="ja-JP" sz="2000" b="1" dirty="0">
                <a:solidFill>
                  <a:schemeClr val="accent1">
                    <a:lumMod val="75000"/>
                  </a:schemeClr>
                </a:solidFill>
                <a:latin typeface="Arial" panose="020B0604020202020204" pitchFamily="34" charset="0"/>
                <a:cs typeface="Arial" panose="020B0604020202020204" pitchFamily="34" charset="0"/>
              </a:rPr>
              <a:t>y demás circunstancias pertinentes</a:t>
            </a:r>
            <a:r>
              <a:rPr lang="es-MX" altLang="ja-JP" sz="2000" dirty="0">
                <a:solidFill>
                  <a:schemeClr val="bg1"/>
                </a:solidFill>
                <a:latin typeface="Arial" panose="020B0604020202020204" pitchFamily="34" charset="0"/>
                <a:cs typeface="Arial" panose="020B0604020202020204" pitchFamily="34" charset="0"/>
              </a:rPr>
              <a:t>.</a:t>
            </a:r>
          </a:p>
          <a:p>
            <a:pPr marL="0" algn="just" eaLnBrk="1" hangingPunct="1">
              <a:lnSpc>
                <a:spcPct val="100000"/>
              </a:lnSpc>
              <a:spcBef>
                <a:spcPts val="400"/>
              </a:spcBef>
              <a:buFont typeface="Wingdings" panose="05000000000000000000" pitchFamily="2" charset="2"/>
              <a:buNone/>
            </a:pPr>
            <a:endParaRPr lang="es-MX" altLang="ja-JP" sz="2000" dirty="0">
              <a:solidFill>
                <a:schemeClr val="bg1"/>
              </a:solidFill>
              <a:latin typeface="Arial" panose="020B0604020202020204" pitchFamily="34" charset="0"/>
              <a:cs typeface="Arial" panose="020B0604020202020204" pitchFamily="34" charset="0"/>
            </a:endParaRPr>
          </a:p>
          <a:p>
            <a:pPr marL="0" algn="just" eaLnBrk="1" hangingPunct="1">
              <a:lnSpc>
                <a:spcPct val="100000"/>
              </a:lnSpc>
              <a:spcBef>
                <a:spcPts val="400"/>
              </a:spcBef>
              <a:buFont typeface="Wingdings" panose="05000000000000000000" pitchFamily="2" charset="2"/>
              <a:buNone/>
            </a:pPr>
            <a:endParaRPr 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56426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800" decel="100000"/>
                                        <p:tgtEl>
                                          <p:spTgt spid="11">
                                            <p:txEl>
                                              <p:pRg st="2" end="2"/>
                                            </p:txEl>
                                          </p:spTgt>
                                        </p:tgtEl>
                                      </p:cBhvr>
                                    </p:animEffect>
                                    <p:anim calcmode="lin" valueType="num">
                                      <p:cBhvr>
                                        <p:cTn id="15"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par>
                          <p:cTn id="20" fill="hold">
                            <p:stCondLst>
                              <p:cond delay="1000"/>
                            </p:stCondLst>
                            <p:childTnLst>
                              <p:par>
                                <p:cTn id="21" presetID="21" presetClass="entr" presetSubtype="1" fill="hold"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wheel(1)">
                                      <p:cBhvr>
                                        <p:cTn id="23" dur="125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 calcmode="lin" valueType="num">
                                      <p:cBhvr>
                                        <p:cTn id="28" dur="500" decel="50000" fill="hold">
                                          <p:stCondLst>
                                            <p:cond delay="0"/>
                                          </p:stCondLst>
                                        </p:cTn>
                                        <p:tgtEl>
                                          <p:spTgt spid="11">
                                            <p:txEl>
                                              <p:pRg st="5" end="5"/>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1">
                                            <p:txEl>
                                              <p:pRg st="5" end="5"/>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1">
                                            <p:txEl>
                                              <p:pRg st="5" end="5"/>
                                            </p:txEl>
                                          </p:spTgt>
                                        </p:tgtEl>
                                        <p:attrNameLst>
                                          <p:attrName>ppt_w</p:attrName>
                                        </p:attrNameLst>
                                      </p:cBhvr>
                                      <p:tavLst>
                                        <p:tav tm="0">
                                          <p:val>
                                            <p:strVal val="#ppt_w*.05"/>
                                          </p:val>
                                        </p:tav>
                                        <p:tav tm="100000">
                                          <p:val>
                                            <p:strVal val="#ppt_w"/>
                                          </p:val>
                                        </p:tav>
                                      </p:tavLst>
                                    </p:anim>
                                    <p:anim calcmode="lin" valueType="num">
                                      <p:cBhvr>
                                        <p:cTn id="31" dur="1000" fill="hold"/>
                                        <p:tgtEl>
                                          <p:spTgt spid="11">
                                            <p:txEl>
                                              <p:pRg st="5" end="5"/>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1">
                                            <p:txEl>
                                              <p:pRg st="5" end="5"/>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1">
                                            <p:txEl>
                                              <p:pRg st="5" end="5"/>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1">
                                            <p:txEl>
                                              <p:pRg st="5" end="5"/>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1">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 calcmode="lin" valueType="num">
                                      <p:cBhvr additive="base">
                                        <p:cTn id="40" dur="1000"/>
                                        <p:tgtEl>
                                          <p:spTgt spid="11">
                                            <p:txEl>
                                              <p:pRg st="7" end="7"/>
                                            </p:txEl>
                                          </p:spTgt>
                                        </p:tgtEl>
                                        <p:attrNameLst>
                                          <p:attrName>ppt_y</p:attrName>
                                        </p:attrNameLst>
                                      </p:cBhvr>
                                      <p:tavLst>
                                        <p:tav tm="0">
                                          <p:val>
                                            <p:strVal val="#ppt_y+#ppt_h*1.125000"/>
                                          </p:val>
                                        </p:tav>
                                        <p:tav tm="100000">
                                          <p:val>
                                            <p:strVal val="#ppt_y"/>
                                          </p:val>
                                        </p:tav>
                                      </p:tavLst>
                                    </p:anim>
                                    <p:animEffect transition="in" filter="wipe(up)">
                                      <p:cBhvr>
                                        <p:cTn id="41" dur="10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a:bodyPr>
          <a:lstStyle/>
          <a:p>
            <a:pPr marL="0" indent="0" algn="just">
              <a:lnSpc>
                <a:spcPct val="100000"/>
              </a:lnSpc>
              <a:spcBef>
                <a:spcPts val="0"/>
              </a:spcBef>
              <a:buNone/>
              <a:defRPr/>
            </a:pPr>
            <a:r>
              <a:rPr lang="es-MX" sz="2000" dirty="0">
                <a:solidFill>
                  <a:schemeClr val="bg1"/>
                </a:solidFill>
                <a:latin typeface="ArialMT"/>
              </a:rPr>
              <a:t>los pagos. </a:t>
            </a:r>
            <a:r>
              <a:rPr lang="es-MX" sz="1600" dirty="0">
                <a:solidFill>
                  <a:schemeClr val="bg1"/>
                </a:solidFill>
                <a:latin typeface="ArialMT"/>
              </a:rPr>
              <a:t>(arts. 46 fracc. VIII, 50 2do. pfo. LOPSRM, 65 apartado A fracc. V inciso a)  RLOPSRM y 81 fracc. V RLAASSP) </a:t>
            </a:r>
          </a:p>
          <a:p>
            <a:pPr marL="0" indent="0" algn="just">
              <a:lnSpc>
                <a:spcPct val="100000"/>
              </a:lnSpc>
              <a:spcBef>
                <a:spcPts val="0"/>
              </a:spcBef>
              <a:buNone/>
              <a:defRPr/>
            </a:pPr>
            <a:r>
              <a:rPr lang="es-MX" sz="2000" b="1" dirty="0">
                <a:solidFill>
                  <a:schemeClr val="bg1"/>
                </a:solidFill>
                <a:latin typeface="ArialMT"/>
              </a:rPr>
              <a:t>V. </a:t>
            </a:r>
            <a:r>
              <a:rPr lang="es-MX" sz="2000" dirty="0">
                <a:solidFill>
                  <a:schemeClr val="bg1"/>
                </a:solidFill>
                <a:latin typeface="ArialMT"/>
              </a:rPr>
              <a:t>Se cancelará hasta que se haya realizado la </a:t>
            </a:r>
            <a:r>
              <a:rPr lang="es-MX" sz="2000" dirty="0">
                <a:solidFill>
                  <a:schemeClr val="tx2">
                    <a:lumMod val="50000"/>
                  </a:schemeClr>
                </a:solidFill>
                <a:latin typeface="ArialMT"/>
              </a:rPr>
              <a:t>amortización total</a:t>
            </a:r>
            <a:r>
              <a:rPr lang="es-MX" sz="2000" dirty="0">
                <a:solidFill>
                  <a:schemeClr val="bg1"/>
                </a:solidFill>
                <a:latin typeface="ArialMT"/>
              </a:rPr>
              <a:t>. </a:t>
            </a:r>
            <a:r>
              <a:rPr lang="es-MX" sz="1600" dirty="0">
                <a:solidFill>
                  <a:schemeClr val="bg1"/>
                </a:solidFill>
                <a:latin typeface="ArialMT"/>
              </a:rPr>
              <a:t>(arts. 81 fracc. V RLAASSP, 94 2do. pfo.  90 penúlt. pfo. in fine RLOPSRM)</a:t>
            </a:r>
          </a:p>
          <a:p>
            <a:pPr marL="0" indent="0" algn="just">
              <a:lnSpc>
                <a:spcPct val="100000"/>
              </a:lnSpc>
              <a:spcBef>
                <a:spcPts val="0"/>
              </a:spcBef>
              <a:buNone/>
              <a:defRPr/>
            </a:pPr>
            <a:endParaRPr lang="es-MX" sz="500" dirty="0">
              <a:solidFill>
                <a:schemeClr val="bg1"/>
              </a:solidFill>
              <a:latin typeface="ArialMT"/>
            </a:endParaRPr>
          </a:p>
          <a:p>
            <a:pPr marL="0" indent="0" algn="just">
              <a:lnSpc>
                <a:spcPct val="100000"/>
              </a:lnSpc>
              <a:spcBef>
                <a:spcPts val="0"/>
              </a:spcBef>
              <a:buNone/>
              <a:defRPr/>
            </a:pPr>
            <a:r>
              <a:rPr lang="es-MX" sz="2000" b="1" dirty="0">
                <a:solidFill>
                  <a:schemeClr val="bg1"/>
                </a:solidFill>
                <a:latin typeface="ArialMT"/>
              </a:rPr>
              <a:t>VI. </a:t>
            </a:r>
            <a:r>
              <a:rPr lang="es-MX" sz="2000" dirty="0">
                <a:solidFill>
                  <a:srgbClr val="7030A0"/>
                </a:solidFill>
                <a:latin typeface="ArialMT"/>
              </a:rPr>
              <a:t>La dependencia que lleven a cabo la cancelación </a:t>
            </a:r>
            <a:r>
              <a:rPr lang="es-MX" sz="2000" dirty="0">
                <a:solidFill>
                  <a:schemeClr val="bg1"/>
                </a:solidFill>
                <a:latin typeface="ArialMT"/>
              </a:rPr>
              <a:t>de esta garantía, deberán comunicarlo a la Tesorería de la Federación dentro de los quince días hábiles siguientes a ese hecho </a:t>
            </a:r>
            <a:r>
              <a:rPr lang="es-MX" sz="1600" dirty="0">
                <a:solidFill>
                  <a:schemeClr val="bg1"/>
                </a:solidFill>
                <a:latin typeface="ArialMT"/>
              </a:rPr>
              <a:t>( art. 90 últ. pfo. RLOPSRM)</a:t>
            </a:r>
            <a:r>
              <a:rPr lang="es-MX" sz="2000" dirty="0">
                <a:solidFill>
                  <a:schemeClr val="bg1"/>
                </a:solidFill>
                <a:latin typeface="ArialMT"/>
              </a:rPr>
              <a:t>,</a:t>
            </a:r>
            <a:r>
              <a:rPr lang="es-MX" sz="1600" dirty="0">
                <a:solidFill>
                  <a:schemeClr val="bg1"/>
                </a:solidFill>
                <a:latin typeface="ArialMT"/>
              </a:rPr>
              <a:t> </a:t>
            </a:r>
            <a:r>
              <a:rPr lang="es-MX" sz="2000" dirty="0">
                <a:solidFill>
                  <a:schemeClr val="bg1"/>
                </a:solidFill>
                <a:latin typeface="ArialMT"/>
              </a:rPr>
              <a:t>y </a:t>
            </a:r>
          </a:p>
          <a:p>
            <a:pPr marL="0" indent="0" algn="just">
              <a:lnSpc>
                <a:spcPct val="100000"/>
              </a:lnSpc>
              <a:spcBef>
                <a:spcPts val="0"/>
              </a:spcBef>
              <a:buNone/>
              <a:defRPr/>
            </a:pPr>
            <a:r>
              <a:rPr lang="es-MX" sz="2000" b="1" dirty="0">
                <a:solidFill>
                  <a:schemeClr val="bg1"/>
                </a:solidFill>
                <a:latin typeface="ArialMT"/>
              </a:rPr>
              <a:t>VII. </a:t>
            </a:r>
            <a:r>
              <a:rPr lang="es-MX" sz="2000" dirty="0">
                <a:solidFill>
                  <a:schemeClr val="bg1"/>
                </a:solidFill>
                <a:latin typeface="ArialMT"/>
              </a:rPr>
              <a:t>La normatividad prevé, y por lo tanto permite, que esta garantía se puedan presentar o </a:t>
            </a:r>
            <a:r>
              <a:rPr lang="es-MX" sz="2000" dirty="0">
                <a:solidFill>
                  <a:srgbClr val="002060"/>
                </a:solidFill>
                <a:latin typeface="ArialMT"/>
              </a:rPr>
              <a:t>entregar utilizando medios electrónicos</a:t>
            </a:r>
            <a:r>
              <a:rPr lang="es-MX" sz="1600" dirty="0">
                <a:solidFill>
                  <a:schemeClr val="bg1"/>
                </a:solidFill>
                <a:latin typeface="ArialMT"/>
              </a:rPr>
              <a:t> (art. 90 6º pfo. RLOPSRM)</a:t>
            </a:r>
          </a:p>
          <a:p>
            <a:pPr marL="0" indent="0" algn="just">
              <a:lnSpc>
                <a:spcPct val="100000"/>
              </a:lnSpc>
              <a:spcBef>
                <a:spcPts val="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rgbClr val="000000"/>
                </a:solidFill>
                <a:latin typeface="ArialMT"/>
              </a:rPr>
              <a:t>Caracteristicas de la garantía de calidad.</a:t>
            </a:r>
          </a:p>
          <a:p>
            <a:pPr marL="0" indent="0" algn="just">
              <a:lnSpc>
                <a:spcPct val="100000"/>
              </a:lnSpc>
              <a:spcBef>
                <a:spcPts val="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		Medio jurídico utilizado para asegurar el cumplimiento de la calidad 		de los servicios proporcionados o de los defectos o vicios ocultos 		de los bienes entregados, y proteger a la contratante de cualquier 		situación post venta que se presente y que el proveedor se niega 		responder reparándolo o sustituyéndolo.</a:t>
            </a:r>
          </a:p>
          <a:p>
            <a:pPr marL="0" indent="0" algn="just">
              <a:lnSpc>
                <a:spcPct val="100000"/>
              </a:lnSpc>
              <a:spcBef>
                <a:spcPts val="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Particularidades.</a:t>
            </a:r>
          </a:p>
          <a:p>
            <a:pPr marL="0" indent="0" algn="just">
              <a:lnSpc>
                <a:spcPct val="100000"/>
              </a:lnSpc>
              <a:spcBef>
                <a:spcPts val="0"/>
              </a:spcBef>
              <a:buNone/>
            </a:pPr>
            <a:endParaRPr lang="es-MX" sz="1000" b="1" dirty="0">
              <a:solidFill>
                <a:schemeClr val="bg1"/>
              </a:solidFill>
              <a:latin typeface="Arial" panose="020B0604020202020204" pitchFamily="34" charset="0"/>
              <a:cs typeface="Arial" panose="020B0604020202020204" pitchFamily="34" charset="0"/>
            </a:endParaRPr>
          </a:p>
          <a:p>
            <a:pPr marL="0" indent="0">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I. </a:t>
            </a:r>
            <a:r>
              <a:rPr lang="es-MX" sz="2000" dirty="0">
                <a:solidFill>
                  <a:schemeClr val="accent3">
                    <a:lumMod val="75000"/>
                  </a:schemeClr>
                </a:solidFill>
                <a:latin typeface="Arial" panose="020B0604020202020204" pitchFamily="34" charset="0"/>
                <a:cs typeface="Arial" panose="020B0604020202020204" pitchFamily="34" charset="0"/>
              </a:rPr>
              <a:t>Empieza a surtir efectos </a:t>
            </a:r>
            <a:r>
              <a:rPr lang="es-MX" sz="2000" dirty="0">
                <a:solidFill>
                  <a:schemeClr val="bg1"/>
                </a:solidFill>
                <a:latin typeface="Arial" panose="020B0604020202020204" pitchFamily="34" charset="0"/>
                <a:cs typeface="Arial" panose="020B0604020202020204" pitchFamily="34" charset="0"/>
              </a:rPr>
              <a:t>después de la garantía de cumplimiento.</a:t>
            </a:r>
          </a:p>
        </p:txBody>
      </p:sp>
      <p:pic>
        <p:nvPicPr>
          <p:cNvPr id="9218" name="Picture 2" descr="garantia de calidad - Viveros Barber: Plantas de Viña. Plantas de uvas.  Vides">
            <a:extLst>
              <a:ext uri="{FF2B5EF4-FFF2-40B4-BE49-F238E27FC236}">
                <a16:creationId xmlns:a16="http://schemas.microsoft.com/office/drawing/2014/main" id="{CCD4CF76-81BE-4E66-04A5-3A9F5BFD3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1" y="3965867"/>
            <a:ext cx="1574353" cy="157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73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p:cTn id="19" dur="500" decel="50000" fill="hold">
                                          <p:stCondLst>
                                            <p:cond delay="0"/>
                                          </p:stCondLst>
                                        </p:cTn>
                                        <p:tgtEl>
                                          <p:spTgt spid="11">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11">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 calcmode="lin" valueType="num">
                                      <p:cBhvr>
                                        <p:cTn id="31" dur="500" decel="50000" fill="hold">
                                          <p:stCondLst>
                                            <p:cond delay="0"/>
                                          </p:stCondLst>
                                        </p:cTn>
                                        <p:tgtEl>
                                          <p:spTgt spid="11">
                                            <p:txEl>
                                              <p:pRg st="3" end="3"/>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xEl>
                                              <p:pRg st="3" end="3"/>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xEl>
                                              <p:pRg st="3" end="3"/>
                                            </p:txEl>
                                          </p:spTgt>
                                        </p:tgtEl>
                                        <p:attrNameLst>
                                          <p:attrName>ppt_w</p:attrName>
                                        </p:attrNameLst>
                                      </p:cBhvr>
                                      <p:tavLst>
                                        <p:tav tm="0">
                                          <p:val>
                                            <p:strVal val="#ppt_w*.05"/>
                                          </p:val>
                                        </p:tav>
                                        <p:tav tm="100000">
                                          <p:val>
                                            <p:strVal val="#ppt_w"/>
                                          </p:val>
                                        </p:tav>
                                      </p:tavLst>
                                    </p:anim>
                                    <p:anim calcmode="lin" valueType="num">
                                      <p:cBhvr>
                                        <p:cTn id="34" dur="1000" fill="hold"/>
                                        <p:tgtEl>
                                          <p:spTgt spid="11">
                                            <p:txEl>
                                              <p:pRg st="3" end="3"/>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xEl>
                                              <p:pRg st="3" end="3"/>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xEl>
                                              <p:pRg st="3" end="3"/>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xEl>
                                              <p:pRg st="3" end="3"/>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 calcmode="lin" valueType="num">
                                      <p:cBhvr>
                                        <p:cTn id="43" dur="500" decel="50000" fill="hold">
                                          <p:stCondLst>
                                            <p:cond delay="0"/>
                                          </p:stCondLst>
                                        </p:cTn>
                                        <p:tgtEl>
                                          <p:spTgt spid="11">
                                            <p:txEl>
                                              <p:pRg st="4" end="4"/>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1">
                                            <p:txEl>
                                              <p:pRg st="4" end="4"/>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1">
                                            <p:txEl>
                                              <p:pRg st="4" end="4"/>
                                            </p:txEl>
                                          </p:spTgt>
                                        </p:tgtEl>
                                        <p:attrNameLst>
                                          <p:attrName>ppt_w</p:attrName>
                                        </p:attrNameLst>
                                      </p:cBhvr>
                                      <p:tavLst>
                                        <p:tav tm="0">
                                          <p:val>
                                            <p:strVal val="#ppt_w*.05"/>
                                          </p:val>
                                        </p:tav>
                                        <p:tav tm="100000">
                                          <p:val>
                                            <p:strVal val="#ppt_w"/>
                                          </p:val>
                                        </p:tav>
                                      </p:tavLst>
                                    </p:anim>
                                    <p:anim calcmode="lin" valueType="num">
                                      <p:cBhvr>
                                        <p:cTn id="46" dur="1000" fill="hold"/>
                                        <p:tgtEl>
                                          <p:spTgt spid="11">
                                            <p:txEl>
                                              <p:pRg st="4" end="4"/>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1">
                                            <p:txEl>
                                              <p:pRg st="4" end="4"/>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1">
                                            <p:txEl>
                                              <p:pRg st="4" end="4"/>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1">
                                            <p:txEl>
                                              <p:pRg st="4" end="4"/>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1">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nodeType="clickEffect">
                                  <p:stCondLst>
                                    <p:cond delay="0"/>
                                  </p:stCondLst>
                                  <p:iterate type="lt">
                                    <p:tmPct val="10000"/>
                                  </p:iterate>
                                  <p:childTnLst>
                                    <p:set>
                                      <p:cBhvr>
                                        <p:cTn id="54" dur="1" fill="hold">
                                          <p:stCondLst>
                                            <p:cond delay="0"/>
                                          </p:stCondLst>
                                        </p:cTn>
                                        <p:tgtEl>
                                          <p:spTgt spid="11">
                                            <p:txEl>
                                              <p:pRg st="6" end="6"/>
                                            </p:txEl>
                                          </p:spTgt>
                                        </p:tgtEl>
                                        <p:attrNameLst>
                                          <p:attrName>style.visibility</p:attrName>
                                        </p:attrNameLst>
                                      </p:cBhvr>
                                      <p:to>
                                        <p:strVal val="visible"/>
                                      </p:to>
                                    </p:set>
                                    <p:anim calcmode="lin" valueType="num">
                                      <p:cBhvr>
                                        <p:cTn id="55" dur="25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25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57" dur="25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25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50" tmFilter="0,0; .5, 1; 1, 1"/>
                                        <p:tgtEl>
                                          <p:spTgt spid="11">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9218"/>
                                        </p:tgtEl>
                                        <p:attrNameLst>
                                          <p:attrName>style.visibility</p:attrName>
                                        </p:attrNameLst>
                                      </p:cBhvr>
                                      <p:to>
                                        <p:strVal val="visible"/>
                                      </p:to>
                                    </p:set>
                                    <p:animEffect transition="in" filter="blinds(horizontal)">
                                      <p:cBhvr>
                                        <p:cTn id="64" dur="1250"/>
                                        <p:tgtEl>
                                          <p:spTgt spid="9218"/>
                                        </p:tgtEl>
                                      </p:cBhvr>
                                    </p:animEffect>
                                  </p:childTnLst>
                                </p:cTn>
                              </p:par>
                              <p:par>
                                <p:cTn id="65" presetID="18" presetClass="entr" presetSubtype="12" fill="hold" nodeType="withEffect">
                                  <p:stCondLst>
                                    <p:cond delay="0"/>
                                  </p:stCondLst>
                                  <p:childTnLst>
                                    <p:set>
                                      <p:cBhvr>
                                        <p:cTn id="66" dur="1" fill="hold">
                                          <p:stCondLst>
                                            <p:cond delay="0"/>
                                          </p:stCondLst>
                                        </p:cTn>
                                        <p:tgtEl>
                                          <p:spTgt spid="11">
                                            <p:txEl>
                                              <p:pRg st="8" end="8"/>
                                            </p:txEl>
                                          </p:spTgt>
                                        </p:tgtEl>
                                        <p:attrNameLst>
                                          <p:attrName>style.visibility</p:attrName>
                                        </p:attrNameLst>
                                      </p:cBhvr>
                                      <p:to>
                                        <p:strVal val="visible"/>
                                      </p:to>
                                    </p:set>
                                    <p:animEffect transition="in" filter="strips(downLeft)">
                                      <p:cBhvr>
                                        <p:cTn id="67" dur="1250"/>
                                        <p:tgtEl>
                                          <p:spTgt spid="11">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1" presetClass="entr" presetSubtype="0" fill="hold" nodeType="clickEffect">
                                  <p:stCondLst>
                                    <p:cond delay="0"/>
                                  </p:stCondLst>
                                  <p:iterate type="lt">
                                    <p:tmPct val="10000"/>
                                  </p:iterate>
                                  <p:childTnLst>
                                    <p:set>
                                      <p:cBhvr>
                                        <p:cTn id="71" dur="1" fill="hold">
                                          <p:stCondLst>
                                            <p:cond delay="0"/>
                                          </p:stCondLst>
                                        </p:cTn>
                                        <p:tgtEl>
                                          <p:spTgt spid="11">
                                            <p:txEl>
                                              <p:pRg st="10" end="10"/>
                                            </p:txEl>
                                          </p:spTgt>
                                        </p:tgtEl>
                                        <p:attrNameLst>
                                          <p:attrName>style.visibility</p:attrName>
                                        </p:attrNameLst>
                                      </p:cBhvr>
                                      <p:to>
                                        <p:strVal val="visible"/>
                                      </p:to>
                                    </p:set>
                                    <p:anim calcmode="lin" valueType="num">
                                      <p:cBhvr>
                                        <p:cTn id="72" dur="250" fill="hold"/>
                                        <p:tgtEl>
                                          <p:spTgt spid="11">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3" dur="250" fill="hold"/>
                                        <p:tgtEl>
                                          <p:spTgt spid="11">
                                            <p:txEl>
                                              <p:pRg st="10" end="10"/>
                                            </p:txEl>
                                          </p:spTgt>
                                        </p:tgtEl>
                                        <p:attrNameLst>
                                          <p:attrName>ppt_y</p:attrName>
                                        </p:attrNameLst>
                                      </p:cBhvr>
                                      <p:tavLst>
                                        <p:tav tm="0">
                                          <p:val>
                                            <p:strVal val="#ppt_y"/>
                                          </p:val>
                                        </p:tav>
                                        <p:tav tm="100000">
                                          <p:val>
                                            <p:strVal val="#ppt_y"/>
                                          </p:val>
                                        </p:tav>
                                      </p:tavLst>
                                    </p:anim>
                                    <p:anim calcmode="lin" valueType="num">
                                      <p:cBhvr>
                                        <p:cTn id="74" dur="250" fill="hold"/>
                                        <p:tgtEl>
                                          <p:spTgt spid="11">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5" dur="250" fill="hold"/>
                                        <p:tgtEl>
                                          <p:spTgt spid="11">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6" dur="250" tmFilter="0,0; .5, 1; 1, 1"/>
                                        <p:tgtEl>
                                          <p:spTgt spid="11">
                                            <p:txEl>
                                              <p:pRg st="10" end="1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49" presetClass="entr" presetSubtype="0" decel="100000" fill="hold" nodeType="clickEffect">
                                  <p:stCondLst>
                                    <p:cond delay="0"/>
                                  </p:stCondLst>
                                  <p:childTnLst>
                                    <p:set>
                                      <p:cBhvr>
                                        <p:cTn id="80" dur="1" fill="hold">
                                          <p:stCondLst>
                                            <p:cond delay="0"/>
                                          </p:stCondLst>
                                        </p:cTn>
                                        <p:tgtEl>
                                          <p:spTgt spid="11">
                                            <p:txEl>
                                              <p:pRg st="12" end="12"/>
                                            </p:txEl>
                                          </p:spTgt>
                                        </p:tgtEl>
                                        <p:attrNameLst>
                                          <p:attrName>style.visibility</p:attrName>
                                        </p:attrNameLst>
                                      </p:cBhvr>
                                      <p:to>
                                        <p:strVal val="visible"/>
                                      </p:to>
                                    </p:set>
                                    <p:anim calcmode="lin" valueType="num">
                                      <p:cBhvr>
                                        <p:cTn id="81" dur="1000" fill="hold"/>
                                        <p:tgtEl>
                                          <p:spTgt spid="11">
                                            <p:txEl>
                                              <p:pRg st="12" end="12"/>
                                            </p:txEl>
                                          </p:spTgt>
                                        </p:tgtEl>
                                        <p:attrNameLst>
                                          <p:attrName>ppt_w</p:attrName>
                                        </p:attrNameLst>
                                      </p:cBhvr>
                                      <p:tavLst>
                                        <p:tav tm="0">
                                          <p:val>
                                            <p:fltVal val="0"/>
                                          </p:val>
                                        </p:tav>
                                        <p:tav tm="100000">
                                          <p:val>
                                            <p:strVal val="#ppt_w"/>
                                          </p:val>
                                        </p:tav>
                                      </p:tavLst>
                                    </p:anim>
                                    <p:anim calcmode="lin" valueType="num">
                                      <p:cBhvr>
                                        <p:cTn id="82" dur="1000" fill="hold"/>
                                        <p:tgtEl>
                                          <p:spTgt spid="11">
                                            <p:txEl>
                                              <p:pRg st="12" end="12"/>
                                            </p:txEl>
                                          </p:spTgt>
                                        </p:tgtEl>
                                        <p:attrNameLst>
                                          <p:attrName>ppt_h</p:attrName>
                                        </p:attrNameLst>
                                      </p:cBhvr>
                                      <p:tavLst>
                                        <p:tav tm="0">
                                          <p:val>
                                            <p:fltVal val="0"/>
                                          </p:val>
                                        </p:tav>
                                        <p:tav tm="100000">
                                          <p:val>
                                            <p:strVal val="#ppt_h"/>
                                          </p:val>
                                        </p:tav>
                                      </p:tavLst>
                                    </p:anim>
                                    <p:anim calcmode="lin" valueType="num">
                                      <p:cBhvr>
                                        <p:cTn id="83" dur="1000" fill="hold"/>
                                        <p:tgtEl>
                                          <p:spTgt spid="11">
                                            <p:txEl>
                                              <p:pRg st="12" end="12"/>
                                            </p:txEl>
                                          </p:spTgt>
                                        </p:tgtEl>
                                        <p:attrNameLst>
                                          <p:attrName>style.rotation</p:attrName>
                                        </p:attrNameLst>
                                      </p:cBhvr>
                                      <p:tavLst>
                                        <p:tav tm="0">
                                          <p:val>
                                            <p:fltVal val="360"/>
                                          </p:val>
                                        </p:tav>
                                        <p:tav tm="100000">
                                          <p:val>
                                            <p:fltVal val="0"/>
                                          </p:val>
                                        </p:tav>
                                      </p:tavLst>
                                    </p:anim>
                                    <p:animEffect transition="in" filter="fade">
                                      <p:cBhvr>
                                        <p:cTn id="84" dur="10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110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56963"/>
          </a:xfrm>
        </p:spPr>
        <p:txBody>
          <a:bodyPr>
            <a:normAutofit lnSpcReduction="10000"/>
          </a:bodyPr>
          <a:lstStyle/>
          <a:p>
            <a:pPr marL="0" indent="0" algn="just" eaLnBrk="1" hangingPunct="1">
              <a:lnSpc>
                <a:spcPct val="100000"/>
              </a:lnSpc>
              <a:spcBef>
                <a:spcPts val="0"/>
              </a:spcBef>
              <a:buFont typeface="Wingdings" pitchFamily="2" charset="2"/>
              <a:buNone/>
            </a:pPr>
            <a:r>
              <a:rPr lang="es-MX" altLang="es-MX" sz="2000" b="1" dirty="0">
                <a:solidFill>
                  <a:schemeClr val="bg1"/>
                </a:solidFill>
                <a:latin typeface="Arial" panose="020B0604020202020204" pitchFamily="34" charset="0"/>
              </a:rPr>
              <a:t>II. </a:t>
            </a:r>
            <a:r>
              <a:rPr lang="es-MX" altLang="es-MX" sz="2000" dirty="0">
                <a:solidFill>
                  <a:schemeClr val="bg1"/>
                </a:solidFill>
                <a:latin typeface="Arial" panose="020B0604020202020204" pitchFamily="34" charset="0"/>
              </a:rPr>
              <a:t>Debe solicitar de forma </a:t>
            </a:r>
            <a:r>
              <a:rPr lang="es-MX" altLang="es-MX" sz="2000" dirty="0">
                <a:solidFill>
                  <a:schemeClr val="bg2">
                    <a:lumMod val="75000"/>
                  </a:schemeClr>
                </a:solidFill>
                <a:latin typeface="Arial" panose="020B0604020202020204" pitchFamily="34" charset="0"/>
              </a:rPr>
              <a:t>independiente a otras garantías </a:t>
            </a:r>
            <a:r>
              <a:rPr lang="es-MX" altLang="es-MX" sz="2000" dirty="0">
                <a:solidFill>
                  <a:schemeClr val="bg1"/>
                </a:solidFill>
                <a:latin typeface="Arial" panose="020B0604020202020204" pitchFamily="34" charset="0"/>
              </a:rPr>
              <a:t>en especial la de cumplimiento.</a:t>
            </a:r>
          </a:p>
          <a:p>
            <a:pPr marL="0" indent="0" algn="just" eaLnBrk="1" hangingPunct="1">
              <a:lnSpc>
                <a:spcPct val="100000"/>
              </a:lnSpc>
              <a:spcBef>
                <a:spcPts val="0"/>
              </a:spcBef>
              <a:buFont typeface="Wingdings" pitchFamily="2" charset="2"/>
              <a:buNone/>
            </a:pPr>
            <a:r>
              <a:rPr lang="es-MX" altLang="es-MX" sz="500" dirty="0">
                <a:solidFill>
                  <a:schemeClr val="bg1"/>
                </a:solidFill>
                <a:latin typeface="Arial" panose="020B0604020202020204" pitchFamily="34" charset="0"/>
              </a:rPr>
              <a:t> </a:t>
            </a:r>
          </a:p>
          <a:p>
            <a:pPr marL="0" indent="0" algn="just" eaLnBrk="1" hangingPunct="1">
              <a:lnSpc>
                <a:spcPct val="100000"/>
              </a:lnSpc>
              <a:spcBef>
                <a:spcPts val="0"/>
              </a:spcBef>
              <a:buFont typeface="Wingdings" pitchFamily="2" charset="2"/>
              <a:buNone/>
            </a:pPr>
            <a:r>
              <a:rPr lang="es-MX" altLang="es-MX" sz="2000" b="1" dirty="0">
                <a:solidFill>
                  <a:schemeClr val="bg1"/>
                </a:solidFill>
                <a:latin typeface="Arial" panose="020B0604020202020204" pitchFamily="34" charset="0"/>
              </a:rPr>
              <a:t>III. </a:t>
            </a:r>
            <a:r>
              <a:rPr lang="es-MX" altLang="es-MX" sz="2000" dirty="0">
                <a:solidFill>
                  <a:schemeClr val="bg1"/>
                </a:solidFill>
                <a:latin typeface="Arial" panose="020B0604020202020204" pitchFamily="34" charset="0"/>
              </a:rPr>
              <a:t>Es procedente </a:t>
            </a:r>
            <a:r>
              <a:rPr lang="es-MX" altLang="es-MX" sz="2000" dirty="0">
                <a:solidFill>
                  <a:schemeClr val="accent5">
                    <a:lumMod val="75000"/>
                  </a:schemeClr>
                </a:solidFill>
                <a:latin typeface="Arial" panose="020B0604020202020204" pitchFamily="34" charset="0"/>
              </a:rPr>
              <a:t>fijarla mediante una cantidad determinada </a:t>
            </a:r>
            <a:r>
              <a:rPr lang="es-MX" altLang="es-MX" sz="2000" dirty="0">
                <a:solidFill>
                  <a:schemeClr val="bg1"/>
                </a:solidFill>
                <a:latin typeface="Arial" panose="020B0604020202020204" pitchFamily="34" charset="0"/>
              </a:rPr>
              <a:t>en base al riesgo que se tenga de desperfectos o descomposturas y no con un porcentaje del monto del contrato. </a:t>
            </a:r>
          </a:p>
          <a:p>
            <a:pPr marL="0" indent="0" algn="just" eaLnBrk="1" hangingPunct="1">
              <a:lnSpc>
                <a:spcPct val="100000"/>
              </a:lnSpc>
              <a:spcBef>
                <a:spcPts val="0"/>
              </a:spcBef>
              <a:buFont typeface="Wingdings" pitchFamily="2" charset="2"/>
              <a:buNone/>
            </a:pPr>
            <a:endParaRPr lang="es-MX" altLang="es-MX" sz="500" dirty="0">
              <a:solidFill>
                <a:schemeClr val="bg1"/>
              </a:solidFill>
              <a:latin typeface="Arial" panose="020B0604020202020204" pitchFamily="34" charset="0"/>
            </a:endParaRPr>
          </a:p>
          <a:p>
            <a:pPr marL="0" indent="0" algn="just" eaLnBrk="1" hangingPunct="1">
              <a:lnSpc>
                <a:spcPct val="100000"/>
              </a:lnSpc>
              <a:spcBef>
                <a:spcPts val="0"/>
              </a:spcBef>
              <a:buFont typeface="Wingdings" pitchFamily="2" charset="2"/>
              <a:buNone/>
            </a:pPr>
            <a:r>
              <a:rPr lang="es-MX" altLang="es-MX" sz="2000" b="1" dirty="0">
                <a:solidFill>
                  <a:schemeClr val="bg1"/>
                </a:solidFill>
                <a:latin typeface="Arial" panose="020B0604020202020204" pitchFamily="34" charset="0"/>
              </a:rPr>
              <a:t>IV. </a:t>
            </a:r>
            <a:r>
              <a:rPr lang="es-MX" altLang="es-MX" sz="2000" dirty="0">
                <a:solidFill>
                  <a:schemeClr val="bg1"/>
                </a:solidFill>
                <a:latin typeface="Arial" panose="020B0604020202020204" pitchFamily="34" charset="0"/>
              </a:rPr>
              <a:t>También </a:t>
            </a:r>
            <a:r>
              <a:rPr lang="es-MX" altLang="es-MX" sz="2000" dirty="0">
                <a:solidFill>
                  <a:schemeClr val="accent3">
                    <a:lumMod val="75000"/>
                  </a:schemeClr>
                </a:solidFill>
                <a:latin typeface="Arial" panose="020B0604020202020204" pitchFamily="34" charset="0"/>
              </a:rPr>
              <a:t>se puede aplicar en </a:t>
            </a:r>
            <a:r>
              <a:rPr lang="es-MX" altLang="es-MX" sz="2000" dirty="0">
                <a:solidFill>
                  <a:schemeClr val="bg1"/>
                </a:solidFill>
                <a:latin typeface="Arial" panose="020B0604020202020204" pitchFamily="34" charset="0"/>
              </a:rPr>
              <a:t>materia de </a:t>
            </a:r>
            <a:r>
              <a:rPr lang="es-MX" altLang="es-MX" sz="2000" dirty="0">
                <a:solidFill>
                  <a:schemeClr val="accent3">
                    <a:lumMod val="75000"/>
                  </a:schemeClr>
                </a:solidFill>
                <a:latin typeface="Arial" panose="020B0604020202020204" pitchFamily="34" charset="0"/>
              </a:rPr>
              <a:t>obra pública</a:t>
            </a:r>
            <a:r>
              <a:rPr lang="es-MX" altLang="es-MX" sz="2000" dirty="0">
                <a:solidFill>
                  <a:schemeClr val="bg1"/>
                </a:solidFill>
                <a:latin typeface="Arial" panose="020B0604020202020204" pitchFamily="34" charset="0"/>
              </a:rPr>
              <a:t>, cuando esta conlleva la entrega de algún bienes.</a:t>
            </a:r>
          </a:p>
          <a:p>
            <a:pPr marL="0" indent="0" algn="just" eaLnBrk="1" hangingPunct="1">
              <a:lnSpc>
                <a:spcPct val="100000"/>
              </a:lnSpc>
              <a:spcBef>
                <a:spcPts val="0"/>
              </a:spcBef>
              <a:buFont typeface="Wingdings" pitchFamily="2" charset="2"/>
              <a:buNone/>
            </a:pPr>
            <a:endParaRPr lang="es-MX" altLang="es-MX" sz="500" dirty="0">
              <a:solidFill>
                <a:schemeClr val="bg1"/>
              </a:solidFill>
              <a:latin typeface="Arial" panose="020B0604020202020204" pitchFamily="34" charset="0"/>
            </a:endParaRPr>
          </a:p>
          <a:p>
            <a:pPr marL="0" indent="0" algn="just" eaLnBrk="1" hangingPunct="1">
              <a:lnSpc>
                <a:spcPct val="100000"/>
              </a:lnSpc>
              <a:spcBef>
                <a:spcPts val="0"/>
              </a:spcBef>
              <a:buFont typeface="Wingdings" pitchFamily="2" charset="2"/>
              <a:buNone/>
            </a:pPr>
            <a:r>
              <a:rPr lang="es-MX" altLang="es-MX" sz="2000" b="1" dirty="0">
                <a:solidFill>
                  <a:schemeClr val="bg1"/>
                </a:solidFill>
                <a:latin typeface="Arial" panose="020B0604020202020204" pitchFamily="34" charset="0"/>
              </a:rPr>
              <a:t>V. </a:t>
            </a:r>
            <a:r>
              <a:rPr lang="es-MX" altLang="es-MX" sz="2000" dirty="0">
                <a:solidFill>
                  <a:schemeClr val="bg1"/>
                </a:solidFill>
                <a:latin typeface="Arial" panose="020B0604020202020204" pitchFamily="34" charset="0"/>
              </a:rPr>
              <a:t>Es factible solicitarla por un </a:t>
            </a:r>
            <a:r>
              <a:rPr lang="es-MX" altLang="es-MX" sz="2000" dirty="0">
                <a:solidFill>
                  <a:schemeClr val="bg2">
                    <a:lumMod val="60000"/>
                    <a:lumOff val="40000"/>
                  </a:schemeClr>
                </a:solidFill>
                <a:latin typeface="Arial" panose="020B0604020202020204" pitchFamily="34" charset="0"/>
              </a:rPr>
              <a:t>plazo mayor a un año</a:t>
            </a:r>
            <a:r>
              <a:rPr lang="es-MX" altLang="es-MX" sz="2000" dirty="0">
                <a:solidFill>
                  <a:schemeClr val="bg1"/>
                </a:solidFill>
                <a:latin typeface="Arial" panose="020B0604020202020204" pitchFamily="34" charset="0"/>
              </a:rPr>
              <a:t>.</a:t>
            </a:r>
          </a:p>
          <a:p>
            <a:pPr marL="0" indent="0" algn="just" eaLnBrk="1" hangingPunct="1">
              <a:lnSpc>
                <a:spcPct val="100000"/>
              </a:lnSpc>
              <a:spcBef>
                <a:spcPts val="0"/>
              </a:spcBef>
              <a:buFont typeface="Wingdings" pitchFamily="2" charset="2"/>
              <a:buNone/>
            </a:pPr>
            <a:endParaRPr lang="es-MX" altLang="es-MX" sz="500" dirty="0">
              <a:solidFill>
                <a:schemeClr val="bg1"/>
              </a:solidFill>
              <a:latin typeface="Arial" panose="020B0604020202020204" pitchFamily="34" charset="0"/>
            </a:endParaRPr>
          </a:p>
          <a:p>
            <a:pPr marL="0" indent="0" algn="just" eaLnBrk="1" hangingPunct="1">
              <a:lnSpc>
                <a:spcPct val="100000"/>
              </a:lnSpc>
              <a:spcBef>
                <a:spcPts val="0"/>
              </a:spcBef>
              <a:buFont typeface="Wingdings" pitchFamily="2" charset="2"/>
              <a:buNone/>
            </a:pPr>
            <a:r>
              <a:rPr lang="es-MX" altLang="es-MX" sz="2000" b="1" dirty="0">
                <a:solidFill>
                  <a:schemeClr val="bg1"/>
                </a:solidFill>
                <a:latin typeface="Arial" panose="020B0604020202020204" pitchFamily="34" charset="0"/>
              </a:rPr>
              <a:t>VI. </a:t>
            </a:r>
            <a:r>
              <a:rPr lang="es-MX" altLang="es-MX" sz="2000" dirty="0">
                <a:solidFill>
                  <a:schemeClr val="bg1"/>
                </a:solidFill>
                <a:latin typeface="Arial" panose="020B0604020202020204" pitchFamily="34" charset="0"/>
              </a:rPr>
              <a:t>Debe considerarse que existe una </a:t>
            </a:r>
            <a:r>
              <a:rPr lang="es-MX" altLang="es-MX" sz="2000" dirty="0">
                <a:solidFill>
                  <a:schemeClr val="accent6">
                    <a:lumMod val="50000"/>
                  </a:schemeClr>
                </a:solidFill>
                <a:latin typeface="Arial" panose="020B0604020202020204" pitchFamily="34" charset="0"/>
              </a:rPr>
              <a:t>Garantía legal </a:t>
            </a:r>
            <a:r>
              <a:rPr lang="es-MX" altLang="es-MX" sz="2000" dirty="0">
                <a:solidFill>
                  <a:schemeClr val="bg1"/>
                </a:solidFill>
                <a:latin typeface="Arial" panose="020B0604020202020204" pitchFamily="34" charset="0"/>
              </a:rPr>
              <a:t>de protección al consumidor.</a:t>
            </a:r>
          </a:p>
          <a:p>
            <a:pPr marL="0" indent="0" algn="just" eaLnBrk="1" hangingPunct="1">
              <a:lnSpc>
                <a:spcPct val="100000"/>
              </a:lnSpc>
              <a:spcBef>
                <a:spcPts val="0"/>
              </a:spcBef>
              <a:buFont typeface="Wingdings" pitchFamily="2" charset="2"/>
              <a:buNone/>
            </a:pPr>
            <a:endParaRPr lang="es-MX" altLang="es-MX" sz="1000" dirty="0">
              <a:solidFill>
                <a:schemeClr val="bg1"/>
              </a:solidFill>
              <a:latin typeface="Arial" panose="020B0604020202020204" pitchFamily="34" charset="0"/>
            </a:endParaRPr>
          </a:p>
          <a:p>
            <a:pPr marL="0" indent="0" algn="just">
              <a:lnSpc>
                <a:spcPct val="100000"/>
              </a:lnSpc>
              <a:spcBef>
                <a:spcPts val="0"/>
              </a:spcBef>
              <a:buNone/>
            </a:pPr>
            <a:r>
              <a:rPr lang="es-MX" sz="2000" b="1" dirty="0">
                <a:solidFill>
                  <a:srgbClr val="000000"/>
                </a:solidFill>
                <a:latin typeface="ArialMT"/>
              </a:rPr>
              <a:t>Caracteristicas de la garantía de vicios ocultos.</a:t>
            </a:r>
          </a:p>
          <a:p>
            <a:pPr marL="0" indent="0" algn="just">
              <a:lnSpc>
                <a:spcPct val="100000"/>
              </a:lnSpc>
              <a:spcBef>
                <a:spcPts val="0"/>
              </a:spcBef>
              <a:buNone/>
            </a:pPr>
            <a:endParaRPr lang="es-MX" sz="1000" b="1" dirty="0">
              <a:solidFill>
                <a:srgbClr val="000000"/>
              </a:solidFill>
              <a:latin typeface="ArialMT"/>
            </a:endParaRPr>
          </a:p>
          <a:p>
            <a:pPr marL="0" indent="0" algn="just">
              <a:lnSpc>
                <a:spcPct val="100000"/>
              </a:lnSpc>
              <a:spcBef>
                <a:spcPts val="0"/>
              </a:spcBef>
              <a:buNone/>
            </a:pPr>
            <a:r>
              <a:rPr lang="es-MX" sz="2000" dirty="0">
                <a:solidFill>
                  <a:srgbClr val="000000"/>
                </a:solidFill>
                <a:latin typeface="ArialMT"/>
              </a:rPr>
              <a:t>Medio jurídico utilizado para asegurar que los defectos que pueda tener una obra, y que no era factible reconocer al momento de la entrega física, sean atendidos mediante  su reparación, y  así proteger a la dependencia  o entidad de	    cualquier inconveniente que pudiera tener la misma durante los siguien- 	  	 tes doce meses después de ser entregada por el contratista.</a:t>
            </a:r>
          </a:p>
          <a:p>
            <a:pPr marL="0" indent="0" algn="just">
              <a:lnSpc>
                <a:spcPct val="100000"/>
              </a:lnSpc>
              <a:spcBef>
                <a:spcPts val="0"/>
              </a:spcBef>
              <a:buNone/>
            </a:pPr>
            <a:endParaRPr lang="es-MX" altLang="es-MX" sz="1000" dirty="0">
              <a:solidFill>
                <a:srgbClr val="000000"/>
              </a:solidFill>
              <a:latin typeface="ArialMT"/>
            </a:endParaRPr>
          </a:p>
          <a:p>
            <a:pPr marL="0" indent="0" algn="just">
              <a:lnSpc>
                <a:spcPct val="100000"/>
              </a:lnSpc>
              <a:spcBef>
                <a:spcPts val="0"/>
              </a:spcBef>
              <a:buNone/>
            </a:pPr>
            <a:r>
              <a:rPr lang="es-MX" altLang="es-MX" sz="2000" b="1" dirty="0">
                <a:solidFill>
                  <a:srgbClr val="000000"/>
                </a:solidFill>
                <a:latin typeface="ArialMT"/>
              </a:rPr>
              <a:t>Particularidades.</a:t>
            </a:r>
          </a:p>
          <a:p>
            <a:pPr marL="0" indent="0" algn="just">
              <a:lnSpc>
                <a:spcPct val="100000"/>
              </a:lnSpc>
              <a:spcBef>
                <a:spcPts val="0"/>
              </a:spcBef>
              <a:buNone/>
            </a:pPr>
            <a:endParaRPr lang="es-MX" altLang="es-MX" sz="1000" b="1" dirty="0">
              <a:solidFill>
                <a:srgbClr val="000000"/>
              </a:solidFill>
              <a:latin typeface="ArialMT"/>
            </a:endParaRPr>
          </a:p>
          <a:p>
            <a:pPr marL="0" indent="0" algn="just">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rPr>
              <a:t>I. </a:t>
            </a:r>
            <a:r>
              <a:rPr lang="es-MX" altLang="es-MX" sz="2000" dirty="0">
                <a:solidFill>
                  <a:schemeClr val="bg1"/>
                </a:solidFill>
                <a:latin typeface="Arial" panose="020B0604020202020204" pitchFamily="34" charset="0"/>
                <a:ea typeface="ＭＳ Ｐゴシック" panose="020B0600070205080204" pitchFamily="34" charset="-128"/>
              </a:rPr>
              <a:t>Los contratistas, a su elección, </a:t>
            </a:r>
            <a:r>
              <a:rPr lang="es-MX" altLang="es-MX" sz="2000" dirty="0">
                <a:solidFill>
                  <a:schemeClr val="accent1">
                    <a:lumMod val="75000"/>
                  </a:schemeClr>
                </a:solidFill>
                <a:latin typeface="Arial" panose="020B0604020202020204" pitchFamily="34" charset="0"/>
                <a:ea typeface="ＭＳ Ｐゴシック" panose="020B0600070205080204" pitchFamily="34" charset="-128"/>
              </a:rPr>
              <a:t>deberán constituirla mediante</a:t>
            </a:r>
            <a:r>
              <a:rPr lang="es-MX" altLang="es-MX" sz="2000" dirty="0">
                <a:solidFill>
                  <a:schemeClr val="bg1"/>
                </a:solidFill>
                <a:latin typeface="Arial" panose="020B0604020202020204" pitchFamily="34" charset="0"/>
                <a:ea typeface="ＭＳ Ｐゴシック" panose="020B0600070205080204" pitchFamily="34" charset="-128"/>
              </a:rPr>
              <a:t>: </a:t>
            </a:r>
            <a:endParaRPr lang="es-MX" altLang="es-MX" sz="2000" b="1" dirty="0">
              <a:solidFill>
                <a:schemeClr val="bg1"/>
              </a:solidFill>
              <a:latin typeface="Arial" panose="020B0604020202020204" pitchFamily="34" charset="0"/>
            </a:endParaRPr>
          </a:p>
          <a:p>
            <a:pPr algn="just" eaLnBrk="1" hangingPunct="1">
              <a:lnSpc>
                <a:spcPct val="90000"/>
              </a:lnSpc>
              <a:buFont typeface="Wingdings" pitchFamily="2" charset="2"/>
              <a:buNone/>
            </a:pPr>
            <a:endParaRPr lang="es-MX" altLang="es-MX" sz="2000" dirty="0">
              <a:solidFill>
                <a:schemeClr val="bg1"/>
              </a:solidFill>
              <a:latin typeface="Arial" panose="020B0604020202020204" pitchFamily="34" charset="0"/>
            </a:endParaRPr>
          </a:p>
          <a:p>
            <a:pPr marL="0" indent="0">
              <a:buNone/>
            </a:pPr>
            <a:endParaRPr lang="es-MX" dirty="0"/>
          </a:p>
        </p:txBody>
      </p:sp>
      <p:pic>
        <p:nvPicPr>
          <p:cNvPr id="10242" name="Picture 2" descr="Vivienda Con Vicios Ocultos - INVESTO">
            <a:extLst>
              <a:ext uri="{FF2B5EF4-FFF2-40B4-BE49-F238E27FC236}">
                <a16:creationId xmlns:a16="http://schemas.microsoft.com/office/drawing/2014/main" id="{B7CCAB0A-99FF-EEC7-241C-9DE999972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0898" y="4618123"/>
            <a:ext cx="2589207" cy="1949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37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style.rotation</p:attrName>
                                        </p:attrNameLst>
                                      </p:cBhvr>
                                      <p:tavLst>
                                        <p:tav tm="0">
                                          <p:val>
                                            <p:fltVal val="360"/>
                                          </p:val>
                                        </p:tav>
                                        <p:tav tm="100000">
                                          <p:val>
                                            <p:fltVal val="0"/>
                                          </p:val>
                                        </p:tav>
                                      </p:tavLst>
                                    </p:anim>
                                    <p:animEffect transition="in" filter="fade">
                                      <p:cBhvr>
                                        <p:cTn id="18" dur="10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1">
                                            <p:txEl>
                                              <p:pRg st="4" end="4"/>
                                            </p:txEl>
                                          </p:spTgt>
                                        </p:tgtEl>
                                        <p:attrNameLst>
                                          <p:attrName>style.rotation</p:attrName>
                                        </p:attrNameLst>
                                      </p:cBhvr>
                                      <p:tavLst>
                                        <p:tav tm="0">
                                          <p:val>
                                            <p:fltVal val="360"/>
                                          </p:val>
                                        </p:tav>
                                        <p:tav tm="100000">
                                          <p:val>
                                            <p:fltVal val="0"/>
                                          </p:val>
                                        </p:tav>
                                      </p:tavLst>
                                    </p:anim>
                                    <p:animEffect transition="in" filter="fade">
                                      <p:cBhvr>
                                        <p:cTn id="26" dur="1000"/>
                                        <p:tgtEl>
                                          <p:spTgt spid="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6" end="6"/>
                                            </p:txEl>
                                          </p:spTgt>
                                        </p:tgtEl>
                                        <p:attrNameLst>
                                          <p:attrName>style.rotation</p:attrName>
                                        </p:attrNameLst>
                                      </p:cBhvr>
                                      <p:tavLst>
                                        <p:tav tm="0">
                                          <p:val>
                                            <p:fltVal val="360"/>
                                          </p:val>
                                        </p:tav>
                                        <p:tav tm="100000">
                                          <p:val>
                                            <p:fltVal val="0"/>
                                          </p:val>
                                        </p:tav>
                                      </p:tavLst>
                                    </p:anim>
                                    <p:animEffect transition="in" filter="fade">
                                      <p:cBhvr>
                                        <p:cTn id="34" dur="1000"/>
                                        <p:tgtEl>
                                          <p:spTgt spid="11">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 calcmode="lin" valueType="num">
                                      <p:cBhvr>
                                        <p:cTn id="39"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11">
                                            <p:txEl>
                                              <p:pRg st="8" end="8"/>
                                            </p:txEl>
                                          </p:spTgt>
                                        </p:tgtEl>
                                        <p:attrNameLst>
                                          <p:attrName>style.rotation</p:attrName>
                                        </p:attrNameLst>
                                      </p:cBhvr>
                                      <p:tavLst>
                                        <p:tav tm="0">
                                          <p:val>
                                            <p:fltVal val="360"/>
                                          </p:val>
                                        </p:tav>
                                        <p:tav tm="100000">
                                          <p:val>
                                            <p:fltVal val="0"/>
                                          </p:val>
                                        </p:tav>
                                      </p:tavLst>
                                    </p:anim>
                                    <p:animEffect transition="in" filter="fade">
                                      <p:cBhvr>
                                        <p:cTn id="42" dur="1000"/>
                                        <p:tgtEl>
                                          <p:spTgt spid="1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nodeType="clickEffect">
                                  <p:stCondLst>
                                    <p:cond delay="0"/>
                                  </p:stCondLst>
                                  <p:iterate type="lt">
                                    <p:tmPct val="10000"/>
                                  </p:iterate>
                                  <p:childTnLst>
                                    <p:set>
                                      <p:cBhvr>
                                        <p:cTn id="46" dur="1" fill="hold">
                                          <p:stCondLst>
                                            <p:cond delay="0"/>
                                          </p:stCondLst>
                                        </p:cTn>
                                        <p:tgtEl>
                                          <p:spTgt spid="11">
                                            <p:txEl>
                                              <p:pRg st="10" end="10"/>
                                            </p:txEl>
                                          </p:spTgt>
                                        </p:tgtEl>
                                        <p:attrNameLst>
                                          <p:attrName>style.visibility</p:attrName>
                                        </p:attrNameLst>
                                      </p:cBhvr>
                                      <p:to>
                                        <p:strVal val="visible"/>
                                      </p:to>
                                    </p:set>
                                    <p:anim calcmode="lin" valueType="num">
                                      <p:cBhvr>
                                        <p:cTn id="47" dur="250" fill="hold"/>
                                        <p:tgtEl>
                                          <p:spTgt spid="11">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250" fill="hold"/>
                                        <p:tgtEl>
                                          <p:spTgt spid="11">
                                            <p:txEl>
                                              <p:pRg st="10" end="10"/>
                                            </p:txEl>
                                          </p:spTgt>
                                        </p:tgtEl>
                                        <p:attrNameLst>
                                          <p:attrName>ppt_y</p:attrName>
                                        </p:attrNameLst>
                                      </p:cBhvr>
                                      <p:tavLst>
                                        <p:tav tm="0">
                                          <p:val>
                                            <p:strVal val="#ppt_y"/>
                                          </p:val>
                                        </p:tav>
                                        <p:tav tm="100000">
                                          <p:val>
                                            <p:strVal val="#ppt_y"/>
                                          </p:val>
                                        </p:tav>
                                      </p:tavLst>
                                    </p:anim>
                                    <p:anim calcmode="lin" valueType="num">
                                      <p:cBhvr>
                                        <p:cTn id="49" dur="250" fill="hold"/>
                                        <p:tgtEl>
                                          <p:spTgt spid="11">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250" fill="hold"/>
                                        <p:tgtEl>
                                          <p:spTgt spid="11">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50" tmFilter="0,0; .5, 1; 1, 1"/>
                                        <p:tgtEl>
                                          <p:spTgt spid="11">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0" presetClass="entr" presetSubtype="0" fill="hold" nodeType="clickEffect">
                                  <p:stCondLst>
                                    <p:cond delay="0"/>
                                  </p:stCondLst>
                                  <p:childTnLst>
                                    <p:set>
                                      <p:cBhvr>
                                        <p:cTn id="55" dur="1" fill="hold">
                                          <p:stCondLst>
                                            <p:cond delay="0"/>
                                          </p:stCondLst>
                                        </p:cTn>
                                        <p:tgtEl>
                                          <p:spTgt spid="11">
                                            <p:txEl>
                                              <p:pRg st="12" end="12"/>
                                            </p:txEl>
                                          </p:spTgt>
                                        </p:tgtEl>
                                        <p:attrNameLst>
                                          <p:attrName>style.visibility</p:attrName>
                                        </p:attrNameLst>
                                      </p:cBhvr>
                                      <p:to>
                                        <p:strVal val="visible"/>
                                      </p:to>
                                    </p:set>
                                    <p:animEffect transition="in" filter="wedge">
                                      <p:cBhvr>
                                        <p:cTn id="56" dur="1250"/>
                                        <p:tgtEl>
                                          <p:spTgt spid="11">
                                            <p:txEl>
                                              <p:pRg st="12" end="12"/>
                                            </p:txEl>
                                          </p:spTgt>
                                        </p:tgtEl>
                                      </p:cBhvr>
                                    </p:animEffect>
                                  </p:childTnLst>
                                </p:cTn>
                              </p:par>
                              <p:par>
                                <p:cTn id="57" presetID="2" presetClass="entr" presetSubtype="4" fill="hold" nodeType="withEffect">
                                  <p:stCondLst>
                                    <p:cond delay="0"/>
                                  </p:stCondLst>
                                  <p:childTnLst>
                                    <p:set>
                                      <p:cBhvr>
                                        <p:cTn id="58" dur="1" fill="hold">
                                          <p:stCondLst>
                                            <p:cond delay="0"/>
                                          </p:stCondLst>
                                        </p:cTn>
                                        <p:tgtEl>
                                          <p:spTgt spid="10242"/>
                                        </p:tgtEl>
                                        <p:attrNameLst>
                                          <p:attrName>style.visibility</p:attrName>
                                        </p:attrNameLst>
                                      </p:cBhvr>
                                      <p:to>
                                        <p:strVal val="visible"/>
                                      </p:to>
                                    </p:set>
                                    <p:anim calcmode="lin" valueType="num">
                                      <p:cBhvr additive="base">
                                        <p:cTn id="59" dur="1000" fill="hold"/>
                                        <p:tgtEl>
                                          <p:spTgt spid="10242"/>
                                        </p:tgtEl>
                                        <p:attrNameLst>
                                          <p:attrName>ppt_x</p:attrName>
                                        </p:attrNameLst>
                                      </p:cBhvr>
                                      <p:tavLst>
                                        <p:tav tm="0">
                                          <p:val>
                                            <p:strVal val="#ppt_x"/>
                                          </p:val>
                                        </p:tav>
                                        <p:tav tm="100000">
                                          <p:val>
                                            <p:strVal val="#ppt_x"/>
                                          </p:val>
                                        </p:tav>
                                      </p:tavLst>
                                    </p:anim>
                                    <p:anim calcmode="lin" valueType="num">
                                      <p:cBhvr additive="base">
                                        <p:cTn id="60" dur="10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1" presetClass="entr" presetSubtype="0" fill="hold" nodeType="clickEffect">
                                  <p:stCondLst>
                                    <p:cond delay="0"/>
                                  </p:stCondLst>
                                  <p:iterate type="lt">
                                    <p:tmPct val="10000"/>
                                  </p:iterate>
                                  <p:childTnLst>
                                    <p:set>
                                      <p:cBhvr>
                                        <p:cTn id="64" dur="1" fill="hold">
                                          <p:stCondLst>
                                            <p:cond delay="0"/>
                                          </p:stCondLst>
                                        </p:cTn>
                                        <p:tgtEl>
                                          <p:spTgt spid="11">
                                            <p:txEl>
                                              <p:pRg st="14" end="14"/>
                                            </p:txEl>
                                          </p:spTgt>
                                        </p:tgtEl>
                                        <p:attrNameLst>
                                          <p:attrName>style.visibility</p:attrName>
                                        </p:attrNameLst>
                                      </p:cBhvr>
                                      <p:to>
                                        <p:strVal val="visible"/>
                                      </p:to>
                                    </p:set>
                                    <p:anim calcmode="lin" valueType="num">
                                      <p:cBhvr>
                                        <p:cTn id="65" dur="250" fill="hold"/>
                                        <p:tgtEl>
                                          <p:spTgt spid="11">
                                            <p:txEl>
                                              <p:pRg st="14" end="14"/>
                                            </p:txEl>
                                          </p:spTgt>
                                        </p:tgtEl>
                                        <p:attrNameLst>
                                          <p:attrName>ppt_x</p:attrName>
                                        </p:attrNameLst>
                                      </p:cBhvr>
                                      <p:tavLst>
                                        <p:tav tm="0">
                                          <p:val>
                                            <p:strVal val="#ppt_x"/>
                                          </p:val>
                                        </p:tav>
                                        <p:tav tm="50000">
                                          <p:val>
                                            <p:strVal val="#ppt_x+.1"/>
                                          </p:val>
                                        </p:tav>
                                        <p:tav tm="100000">
                                          <p:val>
                                            <p:strVal val="#ppt_x"/>
                                          </p:val>
                                        </p:tav>
                                      </p:tavLst>
                                    </p:anim>
                                    <p:anim calcmode="lin" valueType="num">
                                      <p:cBhvr>
                                        <p:cTn id="66" dur="250" fill="hold"/>
                                        <p:tgtEl>
                                          <p:spTgt spid="11">
                                            <p:txEl>
                                              <p:pRg st="14" end="14"/>
                                            </p:txEl>
                                          </p:spTgt>
                                        </p:tgtEl>
                                        <p:attrNameLst>
                                          <p:attrName>ppt_y</p:attrName>
                                        </p:attrNameLst>
                                      </p:cBhvr>
                                      <p:tavLst>
                                        <p:tav tm="0">
                                          <p:val>
                                            <p:strVal val="#ppt_y"/>
                                          </p:val>
                                        </p:tav>
                                        <p:tav tm="100000">
                                          <p:val>
                                            <p:strVal val="#ppt_y"/>
                                          </p:val>
                                        </p:tav>
                                      </p:tavLst>
                                    </p:anim>
                                    <p:anim calcmode="lin" valueType="num">
                                      <p:cBhvr>
                                        <p:cTn id="67" dur="250" fill="hold"/>
                                        <p:tgtEl>
                                          <p:spTgt spid="11">
                                            <p:txEl>
                                              <p:pRg st="14" end="1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8" dur="250" fill="hold"/>
                                        <p:tgtEl>
                                          <p:spTgt spid="11">
                                            <p:txEl>
                                              <p:pRg st="14" end="1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9" dur="250" tmFilter="0,0; .5, 1; 1, 1"/>
                                        <p:tgtEl>
                                          <p:spTgt spid="11">
                                            <p:txEl>
                                              <p:pRg st="14" end="1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nodeType="clickEffect">
                                  <p:stCondLst>
                                    <p:cond delay="0"/>
                                  </p:stCondLst>
                                  <p:childTnLst>
                                    <p:set>
                                      <p:cBhvr>
                                        <p:cTn id="73" dur="1" fill="hold">
                                          <p:stCondLst>
                                            <p:cond delay="0"/>
                                          </p:stCondLst>
                                        </p:cTn>
                                        <p:tgtEl>
                                          <p:spTgt spid="11">
                                            <p:txEl>
                                              <p:pRg st="16" end="16"/>
                                            </p:txEl>
                                          </p:spTgt>
                                        </p:tgtEl>
                                        <p:attrNameLst>
                                          <p:attrName>style.visibility</p:attrName>
                                        </p:attrNameLst>
                                      </p:cBhvr>
                                      <p:to>
                                        <p:strVal val="visible"/>
                                      </p:to>
                                    </p:set>
                                    <p:anim calcmode="lin" valueType="num">
                                      <p:cBhvr>
                                        <p:cTn id="74" dur="1000" fill="hold"/>
                                        <p:tgtEl>
                                          <p:spTgt spid="11">
                                            <p:txEl>
                                              <p:pRg st="16" end="16"/>
                                            </p:txEl>
                                          </p:spTgt>
                                        </p:tgtEl>
                                        <p:attrNameLst>
                                          <p:attrName>ppt_w</p:attrName>
                                        </p:attrNameLst>
                                      </p:cBhvr>
                                      <p:tavLst>
                                        <p:tav tm="0">
                                          <p:val>
                                            <p:strVal val="#ppt_w*0.70"/>
                                          </p:val>
                                        </p:tav>
                                        <p:tav tm="100000">
                                          <p:val>
                                            <p:strVal val="#ppt_w"/>
                                          </p:val>
                                        </p:tav>
                                      </p:tavLst>
                                    </p:anim>
                                    <p:anim calcmode="lin" valueType="num">
                                      <p:cBhvr>
                                        <p:cTn id="75" dur="1000" fill="hold"/>
                                        <p:tgtEl>
                                          <p:spTgt spid="11">
                                            <p:txEl>
                                              <p:pRg st="16" end="16"/>
                                            </p:txEl>
                                          </p:spTgt>
                                        </p:tgtEl>
                                        <p:attrNameLst>
                                          <p:attrName>ppt_h</p:attrName>
                                        </p:attrNameLst>
                                      </p:cBhvr>
                                      <p:tavLst>
                                        <p:tav tm="0">
                                          <p:val>
                                            <p:strVal val="#ppt_h"/>
                                          </p:val>
                                        </p:tav>
                                        <p:tav tm="100000">
                                          <p:val>
                                            <p:strVal val="#ppt_h"/>
                                          </p:val>
                                        </p:tav>
                                      </p:tavLst>
                                    </p:anim>
                                    <p:animEffect transition="in" filter="fade">
                                      <p:cBhvr>
                                        <p:cTn id="76" dur="1000"/>
                                        <p:tgtEl>
                                          <p:spTgt spid="11">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111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a:bodyPr>
          <a:lstStyle/>
          <a:p>
            <a:pPr marL="0" indent="0" algn="just" eaLnBrk="1" hangingPunct="1">
              <a:lnSpc>
                <a:spcPct val="100000"/>
              </a:lnSpc>
              <a:spcBef>
                <a:spcPts val="0"/>
              </a:spcBef>
              <a:buFont typeface="Wingdings" pitchFamily="2" charset="2"/>
              <a:buNone/>
              <a:defRPr/>
            </a:pPr>
            <a:r>
              <a:rPr lang="es-MX" altLang="es-MX" sz="2000" b="1" dirty="0">
                <a:solidFill>
                  <a:schemeClr val="bg1"/>
                </a:solidFill>
                <a:latin typeface="Arial" panose="020B0604020202020204" pitchFamily="34" charset="0"/>
                <a:ea typeface="ＭＳ Ｐゴシック" panose="020B0600070205080204" pitchFamily="34" charset="-128"/>
              </a:rPr>
              <a:t>a) </a:t>
            </a:r>
            <a:r>
              <a:rPr lang="es-MX" altLang="es-MX" sz="2000" dirty="0">
                <a:solidFill>
                  <a:schemeClr val="bg1"/>
                </a:solidFill>
                <a:latin typeface="Arial" panose="020B0604020202020204" pitchFamily="34" charset="0"/>
                <a:ea typeface="ＭＳ Ｐゴシック" panose="020B0600070205080204" pitchFamily="34" charset="-128"/>
              </a:rPr>
              <a:t>Fianza por el equivalente al 10% del monto total ejercido de los trabajos;</a:t>
            </a:r>
          </a:p>
          <a:p>
            <a:pPr marL="0" indent="0" algn="just" eaLnBrk="1" hangingPunct="1">
              <a:lnSpc>
                <a:spcPct val="100000"/>
              </a:lnSpc>
              <a:spcBef>
                <a:spcPts val="0"/>
              </a:spcBef>
              <a:buFont typeface="Wingdings" pitchFamily="2" charset="2"/>
              <a:buNone/>
              <a:defRPr/>
            </a:pPr>
            <a:r>
              <a:rPr lang="es-MX" altLang="es-MX" sz="500" dirty="0">
                <a:solidFill>
                  <a:schemeClr val="bg1"/>
                </a:solidFill>
                <a:latin typeface="Arial" panose="020B0604020202020204" pitchFamily="34" charset="0"/>
                <a:ea typeface="ＭＳ Ｐゴシック" panose="020B0600070205080204" pitchFamily="34" charset="-128"/>
              </a:rPr>
              <a:t> </a:t>
            </a:r>
          </a:p>
          <a:p>
            <a:pPr marL="0" indent="0" algn="just" eaLnBrk="1" hangingPunct="1">
              <a:lnSpc>
                <a:spcPct val="100000"/>
              </a:lnSpc>
              <a:spcBef>
                <a:spcPts val="0"/>
              </a:spcBef>
              <a:buFont typeface="Wingdings" pitchFamily="2" charset="2"/>
              <a:buNone/>
              <a:defRPr/>
            </a:pPr>
            <a:r>
              <a:rPr lang="es-MX" altLang="es-MX" sz="2000" b="1" dirty="0">
                <a:solidFill>
                  <a:schemeClr val="bg1"/>
                </a:solidFill>
                <a:latin typeface="Arial" panose="020B0604020202020204" pitchFamily="34" charset="0"/>
                <a:ea typeface="ＭＳ Ｐゴシック" panose="020B0600070205080204" pitchFamily="34" charset="-128"/>
              </a:rPr>
              <a:t>b) </a:t>
            </a:r>
            <a:r>
              <a:rPr lang="es-MX" altLang="es-MX" sz="2000" dirty="0">
                <a:solidFill>
                  <a:schemeClr val="bg1"/>
                </a:solidFill>
                <a:latin typeface="Arial" panose="020B0604020202020204" pitchFamily="34" charset="0"/>
                <a:ea typeface="ＭＳ Ｐゴシック" panose="020B0600070205080204" pitchFamily="34" charset="-128"/>
              </a:rPr>
              <a:t>Carta de crédito irrevocable por el equivalente al 5% del monto total  ejercido de los trabajos, o</a:t>
            </a:r>
          </a:p>
          <a:p>
            <a:pPr marL="0" indent="0" algn="just" eaLnBrk="1" hangingPunct="1">
              <a:lnSpc>
                <a:spcPct val="100000"/>
              </a:lnSpc>
              <a:spcBef>
                <a:spcPts val="0"/>
              </a:spcBef>
              <a:buFont typeface="Wingdings" pitchFamily="2" charset="2"/>
              <a:buNone/>
              <a:defRPr/>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ea typeface="ＭＳ Ｐゴシック" panose="020B0600070205080204" pitchFamily="34" charset="-128"/>
              </a:rPr>
              <a:t>c) </a:t>
            </a:r>
            <a:r>
              <a:rPr lang="es-MX" altLang="es-MX" sz="2000" dirty="0">
                <a:solidFill>
                  <a:schemeClr val="bg1"/>
                </a:solidFill>
                <a:latin typeface="Arial" panose="020B0604020202020204" pitchFamily="34" charset="0"/>
                <a:ea typeface="ＭＳ Ｐゴシック" panose="020B0600070205080204" pitchFamily="34" charset="-128"/>
              </a:rPr>
              <a:t>Aportar recursos líquidos por una cantidad equivalente al 5% del mismo monto, en un fideicomiso especialmente constituido para ello, recursos que deberán invertirse en instrumentos de renta fija;</a:t>
            </a:r>
            <a:r>
              <a:rPr lang="es-MX" altLang="es-MX" sz="1600" dirty="0">
                <a:solidFill>
                  <a:schemeClr val="bg1"/>
                </a:solidFill>
                <a:latin typeface="Arial" panose="020B0604020202020204" pitchFamily="34" charset="0"/>
                <a:ea typeface="ＭＳ Ｐゴシック" panose="020B0600070205080204" pitchFamily="34" charset="-128"/>
              </a:rPr>
              <a:t> (art. 66 2º y 3er. pfos. LOPSRM)</a:t>
            </a: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ea typeface="ＭＳ Ｐゴシック" panose="020B0600070205080204" pitchFamily="34" charset="-128"/>
              </a:rPr>
              <a:t>II.  </a:t>
            </a:r>
            <a:r>
              <a:rPr lang="es-MX" altLang="es-MX" sz="2000" dirty="0">
                <a:solidFill>
                  <a:schemeClr val="bg1"/>
                </a:solidFill>
                <a:latin typeface="Arial" panose="020B0604020202020204" pitchFamily="34" charset="0"/>
                <a:ea typeface="ＭＳ Ｐゴシック" panose="020B0600070205080204" pitchFamily="34" charset="-128"/>
              </a:rPr>
              <a:t>Se debe </a:t>
            </a:r>
            <a:r>
              <a:rPr lang="es-MX" altLang="es-MX" sz="2000" dirty="0">
                <a:solidFill>
                  <a:schemeClr val="accent3">
                    <a:lumMod val="75000"/>
                  </a:schemeClr>
                </a:solidFill>
                <a:latin typeface="Arial" panose="020B0604020202020204" pitchFamily="34" charset="0"/>
                <a:ea typeface="ＭＳ Ｐゴシック" panose="020B0600070205080204" pitchFamily="34" charset="-128"/>
              </a:rPr>
              <a:t>entregar previamente a la recepción de los trabajos</a:t>
            </a:r>
            <a:r>
              <a:rPr lang="es-MX" altLang="es-MX" sz="2000" dirty="0">
                <a:solidFill>
                  <a:schemeClr val="bg1"/>
                </a:solidFill>
                <a:latin typeface="Arial" panose="020B0604020202020204" pitchFamily="34" charset="0"/>
                <a:ea typeface="ＭＳ Ｐゴシック" panose="020B0600070205080204" pitchFamily="34" charset="-128"/>
              </a:rPr>
              <a:t>, una vez finalizada la obra; </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ea typeface="ＭＳ Ｐゴシック" panose="020B0600070205080204" pitchFamily="34" charset="-128"/>
              </a:rPr>
              <a:t>III. </a:t>
            </a:r>
            <a:r>
              <a:rPr lang="es-MX" altLang="es-MX" sz="2000" dirty="0">
                <a:solidFill>
                  <a:schemeClr val="bg1"/>
                </a:solidFill>
                <a:latin typeface="Arial" panose="020B0604020202020204" pitchFamily="34" charset="0"/>
                <a:ea typeface="ＭＳ Ｐゴシック" panose="020B0600070205080204" pitchFamily="34" charset="-128"/>
              </a:rPr>
              <a:t>Se debe otorgar por un plazo de </a:t>
            </a:r>
            <a:r>
              <a:rPr lang="es-MX" altLang="es-MX" sz="2000" dirty="0">
                <a:solidFill>
                  <a:srgbClr val="0070C0"/>
                </a:solidFill>
                <a:latin typeface="Arial" panose="020B0604020202020204" pitchFamily="34" charset="0"/>
                <a:ea typeface="ＭＳ Ｐゴシック" panose="020B0600070205080204" pitchFamily="34" charset="-128"/>
              </a:rPr>
              <a:t>doce meses</a:t>
            </a:r>
            <a:r>
              <a:rPr lang="es-MX" altLang="es-MX" sz="1600" dirty="0">
                <a:solidFill>
                  <a:schemeClr val="bg1"/>
                </a:solidFill>
                <a:latin typeface="Arial" panose="020B0604020202020204" pitchFamily="34" charset="0"/>
                <a:ea typeface="ＭＳ Ｐゴシック" panose="020B0600070205080204" pitchFamily="34" charset="-128"/>
              </a:rPr>
              <a:t> (art. 66 2º pfo. LOPSRM)</a:t>
            </a:r>
            <a:r>
              <a:rPr lang="es-MX" altLang="es-MX" sz="2000" dirty="0">
                <a:solidFill>
                  <a:schemeClr val="bg1"/>
                </a:solidFill>
                <a:latin typeface="Arial" panose="020B0604020202020204" pitchFamily="34" charset="0"/>
                <a:ea typeface="ＭＳ Ｐゴシック" panose="020B0600070205080204" pitchFamily="34" charset="-128"/>
              </a:rPr>
              <a:t>; </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ea typeface="ＭＳ Ｐゴシック" panose="020B0600070205080204" pitchFamily="34" charset="-128"/>
              </a:rPr>
              <a:t>IV. </a:t>
            </a:r>
            <a:r>
              <a:rPr lang="es-MX" altLang="es-MX" sz="2000" dirty="0">
                <a:solidFill>
                  <a:schemeClr val="bg1"/>
                </a:solidFill>
                <a:latin typeface="Arial" panose="020B0604020202020204" pitchFamily="34" charset="0"/>
                <a:ea typeface="ＭＳ Ｐゴシック" panose="020B0600070205080204" pitchFamily="34" charset="-128"/>
              </a:rPr>
              <a:t>Transcurridos doce meses a partir de la fecha de recepción de los trabajos, </a:t>
            </a:r>
            <a:r>
              <a:rPr lang="es-MX" altLang="es-MX" sz="2000" dirty="0">
                <a:solidFill>
                  <a:srgbClr val="674446"/>
                </a:solidFill>
                <a:latin typeface="Arial" panose="020B0604020202020204" pitchFamily="34" charset="0"/>
                <a:ea typeface="ＭＳ Ｐゴシック" panose="020B0600070205080204" pitchFamily="34" charset="-128"/>
              </a:rPr>
              <a:t>se cancelará automaticamente</a:t>
            </a:r>
            <a:r>
              <a:rPr lang="es-MX" altLang="es-MX" sz="2000" dirty="0">
                <a:solidFill>
                  <a:schemeClr val="bg1"/>
                </a:solidFill>
                <a:latin typeface="Arial" panose="020B0604020202020204" pitchFamily="34" charset="0"/>
                <a:ea typeface="ＭＳ Ｐゴシック" panose="020B0600070205080204" pitchFamily="34" charset="-128"/>
              </a:rPr>
              <a:t> </a:t>
            </a:r>
            <a:r>
              <a:rPr lang="es-MX" altLang="es-MX" sz="1600" dirty="0">
                <a:solidFill>
                  <a:schemeClr val="bg1"/>
                </a:solidFill>
                <a:latin typeface="Arial" panose="020B0604020202020204" pitchFamily="34" charset="0"/>
                <a:ea typeface="ＭＳ Ｐゴシック" panose="020B0600070205080204" pitchFamily="34" charset="-128"/>
              </a:rPr>
              <a:t>(art. 66 4º pfo. LOPSRM)</a:t>
            </a:r>
            <a:r>
              <a:rPr lang="es-MX" altLang="es-MX" sz="2000" dirty="0">
                <a:solidFill>
                  <a:schemeClr val="bg1"/>
                </a:solidFill>
                <a:latin typeface="Arial" panose="020B0604020202020204" pitchFamily="34" charset="0"/>
                <a:ea typeface="ＭＳ Ｐゴシック" panose="020B0600070205080204" pitchFamily="34" charset="-128"/>
              </a:rPr>
              <a:t>, siempre que durante ese periodo no haya surgido una responsabilidad a cargo del contratista. </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ea typeface="ＭＳ Ｐゴシック" panose="020B0600070205080204" pitchFamily="34" charset="-128"/>
              </a:rPr>
              <a:t>Si se otorgo fianza, se puede cancelar con el acta administrativa de extinción de derechos y obligaciones, si se constituyó un fideicomiso, el ente público debe expedir el escrito a la institución fiduciaria para extinguirlo, y si se expedido carta de crédito se debe expedir la orden de cancelación dirigida a la institución de que se trate;</a:t>
            </a:r>
            <a:r>
              <a:rPr lang="es-MX" altLang="es-MX" sz="1600" dirty="0">
                <a:solidFill>
                  <a:schemeClr val="bg1"/>
                </a:solidFill>
                <a:latin typeface="Arial" panose="020B0604020202020204" pitchFamily="34" charset="0"/>
                <a:ea typeface="ＭＳ Ｐゴシック" panose="020B0600070205080204" pitchFamily="34" charset="-128"/>
              </a:rPr>
              <a:t> (arts. 95 2do. pfo. y 97 RLOPSRM) </a:t>
            </a:r>
            <a:endParaRPr lang="es-MX" altLang="es-MX" sz="1600" dirty="0">
              <a:solidFill>
                <a:schemeClr val="bg1"/>
              </a:solidFill>
              <a:latin typeface="Arial" panose="020B0604020202020204" pitchFamily="34" charset="0"/>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buNone/>
            </a:pPr>
            <a:endParaRPr lang="es-MX" dirty="0"/>
          </a:p>
        </p:txBody>
      </p:sp>
    </p:spTree>
    <p:extLst>
      <p:ext uri="{BB962C8B-B14F-4D97-AF65-F5344CB8AC3E}">
        <p14:creationId xmlns:p14="http://schemas.microsoft.com/office/powerpoint/2010/main" val="353281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217">
                                          <p:stCondLst>
                                            <p:cond delay="0"/>
                                          </p:stCondLst>
                                        </p:cTn>
                                        <p:tgtEl>
                                          <p:spTgt spid="11">
                                            <p:txEl>
                                              <p:pRg st="0" end="0"/>
                                            </p:txEl>
                                          </p:spTgt>
                                        </p:tgtEl>
                                      </p:cBhvr>
                                    </p:animEffect>
                                    <p:anim calcmode="lin" valueType="num">
                                      <p:cBhvr>
                                        <p:cTn id="8" dur="683"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124" tmFilter="0, 0; 0.125,0.2665; 0.25,0.4; 0.375,0.465; 0.5,0.5;  0.625,0.535; 0.75,0.6; 0.875,0.7335; 1,1">
                                          <p:stCondLst>
                                            <p:cond delay="497"/>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0">
                                          <p:stCondLst>
                                            <p:cond delay="244"/>
                                          </p:stCondLst>
                                        </p:cTn>
                                        <p:tgtEl>
                                          <p:spTgt spid="11">
                                            <p:txEl>
                                              <p:pRg st="0" end="0"/>
                                            </p:txEl>
                                          </p:spTgt>
                                        </p:tgtEl>
                                      </p:cBhvr>
                                      <p:to x="100000" y="60000"/>
                                    </p:animScale>
                                    <p:animScale>
                                      <p:cBhvr>
                                        <p:cTn id="14" dur="62" decel="50000">
                                          <p:stCondLst>
                                            <p:cond delay="254"/>
                                          </p:stCondLst>
                                        </p:cTn>
                                        <p:tgtEl>
                                          <p:spTgt spid="11">
                                            <p:txEl>
                                              <p:pRg st="0" end="0"/>
                                            </p:txEl>
                                          </p:spTgt>
                                        </p:tgtEl>
                                      </p:cBhvr>
                                      <p:to x="100000" y="100000"/>
                                    </p:animScale>
                                    <p:animScale>
                                      <p:cBhvr>
                                        <p:cTn id="15" dur="10">
                                          <p:stCondLst>
                                            <p:cond delay="492"/>
                                          </p:stCondLst>
                                        </p:cTn>
                                        <p:tgtEl>
                                          <p:spTgt spid="11">
                                            <p:txEl>
                                              <p:pRg st="0" end="0"/>
                                            </p:txEl>
                                          </p:spTgt>
                                        </p:tgtEl>
                                      </p:cBhvr>
                                      <p:to x="100000" y="80000"/>
                                    </p:animScale>
                                    <p:animScale>
                                      <p:cBhvr>
                                        <p:cTn id="16" dur="62" decel="50000">
                                          <p:stCondLst>
                                            <p:cond delay="502"/>
                                          </p:stCondLst>
                                        </p:cTn>
                                        <p:tgtEl>
                                          <p:spTgt spid="11">
                                            <p:txEl>
                                              <p:pRg st="0" end="0"/>
                                            </p:txEl>
                                          </p:spTgt>
                                        </p:tgtEl>
                                      </p:cBhvr>
                                      <p:to x="100000" y="100000"/>
                                    </p:animScale>
                                    <p:animScale>
                                      <p:cBhvr>
                                        <p:cTn id="17" dur="10">
                                          <p:stCondLst>
                                            <p:cond delay="616"/>
                                          </p:stCondLst>
                                        </p:cTn>
                                        <p:tgtEl>
                                          <p:spTgt spid="11">
                                            <p:txEl>
                                              <p:pRg st="0" end="0"/>
                                            </p:txEl>
                                          </p:spTgt>
                                        </p:tgtEl>
                                      </p:cBhvr>
                                      <p:to x="100000" y="90000"/>
                                    </p:animScale>
                                    <p:animScale>
                                      <p:cBhvr>
                                        <p:cTn id="18" dur="62" decel="50000">
                                          <p:stCondLst>
                                            <p:cond delay="625"/>
                                          </p:stCondLst>
                                        </p:cTn>
                                        <p:tgtEl>
                                          <p:spTgt spid="11">
                                            <p:txEl>
                                              <p:pRg st="0" end="0"/>
                                            </p:txEl>
                                          </p:spTgt>
                                        </p:tgtEl>
                                      </p:cBhvr>
                                      <p:to x="100000" y="100000"/>
                                    </p:animScale>
                                    <p:animScale>
                                      <p:cBhvr>
                                        <p:cTn id="19" dur="10">
                                          <p:stCondLst>
                                            <p:cond delay="678"/>
                                          </p:stCondLst>
                                        </p:cTn>
                                        <p:tgtEl>
                                          <p:spTgt spid="11">
                                            <p:txEl>
                                              <p:pRg st="0" end="0"/>
                                            </p:txEl>
                                          </p:spTgt>
                                        </p:tgtEl>
                                      </p:cBhvr>
                                      <p:to x="100000" y="95000"/>
                                    </p:animScale>
                                    <p:animScale>
                                      <p:cBhvr>
                                        <p:cTn id="20" dur="62" decel="50000">
                                          <p:stCondLst>
                                            <p:cond delay="688"/>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wipe(down)">
                                      <p:cBhvr>
                                        <p:cTn id="25" dur="217">
                                          <p:stCondLst>
                                            <p:cond delay="0"/>
                                          </p:stCondLst>
                                        </p:cTn>
                                        <p:tgtEl>
                                          <p:spTgt spid="11">
                                            <p:txEl>
                                              <p:pRg st="2" end="2"/>
                                            </p:txEl>
                                          </p:spTgt>
                                        </p:tgtEl>
                                      </p:cBhvr>
                                    </p:animEffect>
                                    <p:anim calcmode="lin" valueType="num">
                                      <p:cBhvr>
                                        <p:cTn id="26" dur="683" tmFilter="0,0; 0.14,0.36; 0.43,0.73; 0.71,0.91; 1.0,1.0">
                                          <p:stCondLst>
                                            <p:cond delay="0"/>
                                          </p:stCondLst>
                                        </p:cTn>
                                        <p:tgtEl>
                                          <p:spTgt spid="11">
                                            <p:txEl>
                                              <p:pRg st="2" end="2"/>
                                            </p:txEl>
                                          </p:spTgt>
                                        </p:tgtEl>
                                        <p:attrNameLst>
                                          <p:attrName>ppt_x</p:attrName>
                                        </p:attrNameLst>
                                      </p:cBhvr>
                                      <p:tavLst>
                                        <p:tav tm="0">
                                          <p:val>
                                            <p:strVal val="#ppt_x-0.25"/>
                                          </p:val>
                                        </p:tav>
                                        <p:tav tm="100000">
                                          <p:val>
                                            <p:strVal val="#ppt_x"/>
                                          </p:val>
                                        </p:tav>
                                      </p:tavLst>
                                    </p:anim>
                                    <p:anim calcmode="lin" valueType="num">
                                      <p:cBhvr>
                                        <p:cTn id="27" dur="249" tmFilter="0.0,0.0; 0.25,0.07; 0.50,0.2; 0.75,0.467; 1.0,1.0">
                                          <p:stCondLst>
                                            <p:cond delay="0"/>
                                          </p:stCondLst>
                                        </p:cTn>
                                        <p:tgtEl>
                                          <p:spTgt spid="11">
                                            <p:txEl>
                                              <p:pRg st="2" end="2"/>
                                            </p:txEl>
                                          </p:spTgt>
                                        </p:tgtEl>
                                        <p:attrNameLst>
                                          <p:attrName>ppt_y</p:attrName>
                                        </p:attrNameLst>
                                      </p:cBhvr>
                                      <p:tavLst>
                                        <p:tav tm="0" fmla="#ppt_y-sin(pi*$)/3">
                                          <p:val>
                                            <p:fltVal val="0.5"/>
                                          </p:val>
                                        </p:tav>
                                        <p:tav tm="100000">
                                          <p:val>
                                            <p:fltVal val="1"/>
                                          </p:val>
                                        </p:tav>
                                      </p:tavLst>
                                    </p:anim>
                                    <p:anim calcmode="lin" valueType="num">
                                      <p:cBhvr>
                                        <p:cTn id="28" dur="249" tmFilter="0, 0; 0.125,0.2665; 0.25,0.4; 0.375,0.465; 0.5,0.5;  0.625,0.535; 0.75,0.6; 0.875,0.7335; 1,1">
                                          <p:stCondLst>
                                            <p:cond delay="249"/>
                                          </p:stCondLst>
                                        </p:cTn>
                                        <p:tgtEl>
                                          <p:spTgt spid="11">
                                            <p:txEl>
                                              <p:pRg st="2" end="2"/>
                                            </p:txEl>
                                          </p:spTgt>
                                        </p:tgtEl>
                                        <p:attrNameLst>
                                          <p:attrName>ppt_y</p:attrName>
                                        </p:attrNameLst>
                                      </p:cBhvr>
                                      <p:tavLst>
                                        <p:tav tm="0" fmla="#ppt_y-sin(pi*$)/9">
                                          <p:val>
                                            <p:fltVal val="0"/>
                                          </p:val>
                                        </p:tav>
                                        <p:tav tm="100000">
                                          <p:val>
                                            <p:fltVal val="1"/>
                                          </p:val>
                                        </p:tav>
                                      </p:tavLst>
                                    </p:anim>
                                    <p:anim calcmode="lin" valueType="num">
                                      <p:cBhvr>
                                        <p:cTn id="29" dur="124" tmFilter="0, 0; 0.125,0.2665; 0.25,0.4; 0.375,0.465; 0.5,0.5;  0.625,0.535; 0.75,0.6; 0.875,0.7335; 1,1">
                                          <p:stCondLst>
                                            <p:cond delay="497"/>
                                          </p:stCondLst>
                                        </p:cTn>
                                        <p:tgtEl>
                                          <p:spTgt spid="11">
                                            <p:txEl>
                                              <p:pRg st="2" end="2"/>
                                            </p:txEl>
                                          </p:spTgt>
                                        </p:tgtEl>
                                        <p:attrNameLst>
                                          <p:attrName>ppt_y</p:attrName>
                                        </p:attrNameLst>
                                      </p:cBhvr>
                                      <p:tavLst>
                                        <p:tav tm="0" fmla="#ppt_y-sin(pi*$)/27">
                                          <p:val>
                                            <p:fltVal val="0"/>
                                          </p:val>
                                        </p:tav>
                                        <p:tav tm="100000">
                                          <p:val>
                                            <p:fltVal val="1"/>
                                          </p:val>
                                        </p:tav>
                                      </p:tavLst>
                                    </p:anim>
                                    <p:anim calcmode="lin" valueType="num">
                                      <p:cBhvr>
                                        <p:cTn id="30" dur="62" tmFilter="0, 0; 0.125,0.2665; 0.25,0.4; 0.375,0.465; 0.5,0.5;  0.625,0.535; 0.75,0.6; 0.875,0.7335; 1,1">
                                          <p:stCondLst>
                                            <p:cond delay="621"/>
                                          </p:stCondLst>
                                        </p:cTn>
                                        <p:tgtEl>
                                          <p:spTgt spid="11">
                                            <p:txEl>
                                              <p:pRg st="2" end="2"/>
                                            </p:txEl>
                                          </p:spTgt>
                                        </p:tgtEl>
                                        <p:attrNameLst>
                                          <p:attrName>ppt_y</p:attrName>
                                        </p:attrNameLst>
                                      </p:cBhvr>
                                      <p:tavLst>
                                        <p:tav tm="0" fmla="#ppt_y-sin(pi*$)/81">
                                          <p:val>
                                            <p:fltVal val="0"/>
                                          </p:val>
                                        </p:tav>
                                        <p:tav tm="100000">
                                          <p:val>
                                            <p:fltVal val="1"/>
                                          </p:val>
                                        </p:tav>
                                      </p:tavLst>
                                    </p:anim>
                                    <p:animScale>
                                      <p:cBhvr>
                                        <p:cTn id="31" dur="10">
                                          <p:stCondLst>
                                            <p:cond delay="244"/>
                                          </p:stCondLst>
                                        </p:cTn>
                                        <p:tgtEl>
                                          <p:spTgt spid="11">
                                            <p:txEl>
                                              <p:pRg st="2" end="2"/>
                                            </p:txEl>
                                          </p:spTgt>
                                        </p:tgtEl>
                                      </p:cBhvr>
                                      <p:to x="100000" y="60000"/>
                                    </p:animScale>
                                    <p:animScale>
                                      <p:cBhvr>
                                        <p:cTn id="32" dur="62" decel="50000">
                                          <p:stCondLst>
                                            <p:cond delay="254"/>
                                          </p:stCondLst>
                                        </p:cTn>
                                        <p:tgtEl>
                                          <p:spTgt spid="11">
                                            <p:txEl>
                                              <p:pRg st="2" end="2"/>
                                            </p:txEl>
                                          </p:spTgt>
                                        </p:tgtEl>
                                      </p:cBhvr>
                                      <p:to x="100000" y="100000"/>
                                    </p:animScale>
                                    <p:animScale>
                                      <p:cBhvr>
                                        <p:cTn id="33" dur="10">
                                          <p:stCondLst>
                                            <p:cond delay="492"/>
                                          </p:stCondLst>
                                        </p:cTn>
                                        <p:tgtEl>
                                          <p:spTgt spid="11">
                                            <p:txEl>
                                              <p:pRg st="2" end="2"/>
                                            </p:txEl>
                                          </p:spTgt>
                                        </p:tgtEl>
                                      </p:cBhvr>
                                      <p:to x="100000" y="80000"/>
                                    </p:animScale>
                                    <p:animScale>
                                      <p:cBhvr>
                                        <p:cTn id="34" dur="62" decel="50000">
                                          <p:stCondLst>
                                            <p:cond delay="502"/>
                                          </p:stCondLst>
                                        </p:cTn>
                                        <p:tgtEl>
                                          <p:spTgt spid="11">
                                            <p:txEl>
                                              <p:pRg st="2" end="2"/>
                                            </p:txEl>
                                          </p:spTgt>
                                        </p:tgtEl>
                                      </p:cBhvr>
                                      <p:to x="100000" y="100000"/>
                                    </p:animScale>
                                    <p:animScale>
                                      <p:cBhvr>
                                        <p:cTn id="35" dur="10">
                                          <p:stCondLst>
                                            <p:cond delay="616"/>
                                          </p:stCondLst>
                                        </p:cTn>
                                        <p:tgtEl>
                                          <p:spTgt spid="11">
                                            <p:txEl>
                                              <p:pRg st="2" end="2"/>
                                            </p:txEl>
                                          </p:spTgt>
                                        </p:tgtEl>
                                      </p:cBhvr>
                                      <p:to x="100000" y="90000"/>
                                    </p:animScale>
                                    <p:animScale>
                                      <p:cBhvr>
                                        <p:cTn id="36" dur="62" decel="50000">
                                          <p:stCondLst>
                                            <p:cond delay="625"/>
                                          </p:stCondLst>
                                        </p:cTn>
                                        <p:tgtEl>
                                          <p:spTgt spid="11">
                                            <p:txEl>
                                              <p:pRg st="2" end="2"/>
                                            </p:txEl>
                                          </p:spTgt>
                                        </p:tgtEl>
                                      </p:cBhvr>
                                      <p:to x="100000" y="100000"/>
                                    </p:animScale>
                                    <p:animScale>
                                      <p:cBhvr>
                                        <p:cTn id="37" dur="10">
                                          <p:stCondLst>
                                            <p:cond delay="678"/>
                                          </p:stCondLst>
                                        </p:cTn>
                                        <p:tgtEl>
                                          <p:spTgt spid="11">
                                            <p:txEl>
                                              <p:pRg st="2" end="2"/>
                                            </p:txEl>
                                          </p:spTgt>
                                        </p:tgtEl>
                                      </p:cBhvr>
                                      <p:to x="100000" y="95000"/>
                                    </p:animScale>
                                    <p:animScale>
                                      <p:cBhvr>
                                        <p:cTn id="38" dur="62" decel="50000">
                                          <p:stCondLst>
                                            <p:cond delay="688"/>
                                          </p:stCondLst>
                                        </p:cTn>
                                        <p:tgtEl>
                                          <p:spTgt spid="11">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Effect transition="in" filter="wipe(down)">
                                      <p:cBhvr>
                                        <p:cTn id="43" dur="217">
                                          <p:stCondLst>
                                            <p:cond delay="0"/>
                                          </p:stCondLst>
                                        </p:cTn>
                                        <p:tgtEl>
                                          <p:spTgt spid="11">
                                            <p:txEl>
                                              <p:pRg st="4" end="4"/>
                                            </p:txEl>
                                          </p:spTgt>
                                        </p:tgtEl>
                                      </p:cBhvr>
                                    </p:animEffect>
                                    <p:anim calcmode="lin" valueType="num">
                                      <p:cBhvr>
                                        <p:cTn id="44" dur="683" tmFilter="0,0; 0.14,0.36; 0.43,0.73; 0.71,0.91; 1.0,1.0">
                                          <p:stCondLst>
                                            <p:cond delay="0"/>
                                          </p:stCondLst>
                                        </p:cTn>
                                        <p:tgtEl>
                                          <p:spTgt spid="11">
                                            <p:txEl>
                                              <p:pRg st="4" end="4"/>
                                            </p:txEl>
                                          </p:spTgt>
                                        </p:tgtEl>
                                        <p:attrNameLst>
                                          <p:attrName>ppt_x</p:attrName>
                                        </p:attrNameLst>
                                      </p:cBhvr>
                                      <p:tavLst>
                                        <p:tav tm="0">
                                          <p:val>
                                            <p:strVal val="#ppt_x-0.25"/>
                                          </p:val>
                                        </p:tav>
                                        <p:tav tm="100000">
                                          <p:val>
                                            <p:strVal val="#ppt_x"/>
                                          </p:val>
                                        </p:tav>
                                      </p:tavLst>
                                    </p:anim>
                                    <p:anim calcmode="lin" valueType="num">
                                      <p:cBhvr>
                                        <p:cTn id="45" dur="249" tmFilter="0.0,0.0; 0.25,0.07; 0.50,0.2; 0.75,0.467; 1.0,1.0">
                                          <p:stCondLst>
                                            <p:cond delay="0"/>
                                          </p:stCondLst>
                                        </p:cTn>
                                        <p:tgtEl>
                                          <p:spTgt spid="11">
                                            <p:txEl>
                                              <p:pRg st="4" end="4"/>
                                            </p:txEl>
                                          </p:spTgt>
                                        </p:tgtEl>
                                        <p:attrNameLst>
                                          <p:attrName>ppt_y</p:attrName>
                                        </p:attrNameLst>
                                      </p:cBhvr>
                                      <p:tavLst>
                                        <p:tav tm="0" fmla="#ppt_y-sin(pi*$)/3">
                                          <p:val>
                                            <p:fltVal val="0.5"/>
                                          </p:val>
                                        </p:tav>
                                        <p:tav tm="100000">
                                          <p:val>
                                            <p:fltVal val="1"/>
                                          </p:val>
                                        </p:tav>
                                      </p:tavLst>
                                    </p:anim>
                                    <p:anim calcmode="lin" valueType="num">
                                      <p:cBhvr>
                                        <p:cTn id="46" dur="249" tmFilter="0, 0; 0.125,0.2665; 0.25,0.4; 0.375,0.465; 0.5,0.5;  0.625,0.535; 0.75,0.6; 0.875,0.7335; 1,1">
                                          <p:stCondLst>
                                            <p:cond delay="249"/>
                                          </p:stCondLst>
                                        </p:cTn>
                                        <p:tgtEl>
                                          <p:spTgt spid="11">
                                            <p:txEl>
                                              <p:pRg st="4" end="4"/>
                                            </p:txEl>
                                          </p:spTgt>
                                        </p:tgtEl>
                                        <p:attrNameLst>
                                          <p:attrName>ppt_y</p:attrName>
                                        </p:attrNameLst>
                                      </p:cBhvr>
                                      <p:tavLst>
                                        <p:tav tm="0" fmla="#ppt_y-sin(pi*$)/9">
                                          <p:val>
                                            <p:fltVal val="0"/>
                                          </p:val>
                                        </p:tav>
                                        <p:tav tm="100000">
                                          <p:val>
                                            <p:fltVal val="1"/>
                                          </p:val>
                                        </p:tav>
                                      </p:tavLst>
                                    </p:anim>
                                    <p:anim calcmode="lin" valueType="num">
                                      <p:cBhvr>
                                        <p:cTn id="47" dur="124" tmFilter="0, 0; 0.125,0.2665; 0.25,0.4; 0.375,0.465; 0.5,0.5;  0.625,0.535; 0.75,0.6; 0.875,0.7335; 1,1">
                                          <p:stCondLst>
                                            <p:cond delay="497"/>
                                          </p:stCondLst>
                                        </p:cTn>
                                        <p:tgtEl>
                                          <p:spTgt spid="11">
                                            <p:txEl>
                                              <p:pRg st="4" end="4"/>
                                            </p:txEl>
                                          </p:spTgt>
                                        </p:tgtEl>
                                        <p:attrNameLst>
                                          <p:attrName>ppt_y</p:attrName>
                                        </p:attrNameLst>
                                      </p:cBhvr>
                                      <p:tavLst>
                                        <p:tav tm="0" fmla="#ppt_y-sin(pi*$)/27">
                                          <p:val>
                                            <p:fltVal val="0"/>
                                          </p:val>
                                        </p:tav>
                                        <p:tav tm="100000">
                                          <p:val>
                                            <p:fltVal val="1"/>
                                          </p:val>
                                        </p:tav>
                                      </p:tavLst>
                                    </p:anim>
                                    <p:anim calcmode="lin" valueType="num">
                                      <p:cBhvr>
                                        <p:cTn id="48" dur="62" tmFilter="0, 0; 0.125,0.2665; 0.25,0.4; 0.375,0.465; 0.5,0.5;  0.625,0.535; 0.75,0.6; 0.875,0.7335; 1,1">
                                          <p:stCondLst>
                                            <p:cond delay="621"/>
                                          </p:stCondLst>
                                        </p:cTn>
                                        <p:tgtEl>
                                          <p:spTgt spid="11">
                                            <p:txEl>
                                              <p:pRg st="4" end="4"/>
                                            </p:txEl>
                                          </p:spTgt>
                                        </p:tgtEl>
                                        <p:attrNameLst>
                                          <p:attrName>ppt_y</p:attrName>
                                        </p:attrNameLst>
                                      </p:cBhvr>
                                      <p:tavLst>
                                        <p:tav tm="0" fmla="#ppt_y-sin(pi*$)/81">
                                          <p:val>
                                            <p:fltVal val="0"/>
                                          </p:val>
                                        </p:tav>
                                        <p:tav tm="100000">
                                          <p:val>
                                            <p:fltVal val="1"/>
                                          </p:val>
                                        </p:tav>
                                      </p:tavLst>
                                    </p:anim>
                                    <p:animScale>
                                      <p:cBhvr>
                                        <p:cTn id="49" dur="10">
                                          <p:stCondLst>
                                            <p:cond delay="244"/>
                                          </p:stCondLst>
                                        </p:cTn>
                                        <p:tgtEl>
                                          <p:spTgt spid="11">
                                            <p:txEl>
                                              <p:pRg st="4" end="4"/>
                                            </p:txEl>
                                          </p:spTgt>
                                        </p:tgtEl>
                                      </p:cBhvr>
                                      <p:to x="100000" y="60000"/>
                                    </p:animScale>
                                    <p:animScale>
                                      <p:cBhvr>
                                        <p:cTn id="50" dur="62" decel="50000">
                                          <p:stCondLst>
                                            <p:cond delay="254"/>
                                          </p:stCondLst>
                                        </p:cTn>
                                        <p:tgtEl>
                                          <p:spTgt spid="11">
                                            <p:txEl>
                                              <p:pRg st="4" end="4"/>
                                            </p:txEl>
                                          </p:spTgt>
                                        </p:tgtEl>
                                      </p:cBhvr>
                                      <p:to x="100000" y="100000"/>
                                    </p:animScale>
                                    <p:animScale>
                                      <p:cBhvr>
                                        <p:cTn id="51" dur="10">
                                          <p:stCondLst>
                                            <p:cond delay="492"/>
                                          </p:stCondLst>
                                        </p:cTn>
                                        <p:tgtEl>
                                          <p:spTgt spid="11">
                                            <p:txEl>
                                              <p:pRg st="4" end="4"/>
                                            </p:txEl>
                                          </p:spTgt>
                                        </p:tgtEl>
                                      </p:cBhvr>
                                      <p:to x="100000" y="80000"/>
                                    </p:animScale>
                                    <p:animScale>
                                      <p:cBhvr>
                                        <p:cTn id="52" dur="62" decel="50000">
                                          <p:stCondLst>
                                            <p:cond delay="502"/>
                                          </p:stCondLst>
                                        </p:cTn>
                                        <p:tgtEl>
                                          <p:spTgt spid="11">
                                            <p:txEl>
                                              <p:pRg st="4" end="4"/>
                                            </p:txEl>
                                          </p:spTgt>
                                        </p:tgtEl>
                                      </p:cBhvr>
                                      <p:to x="100000" y="100000"/>
                                    </p:animScale>
                                    <p:animScale>
                                      <p:cBhvr>
                                        <p:cTn id="53" dur="10">
                                          <p:stCondLst>
                                            <p:cond delay="616"/>
                                          </p:stCondLst>
                                        </p:cTn>
                                        <p:tgtEl>
                                          <p:spTgt spid="11">
                                            <p:txEl>
                                              <p:pRg st="4" end="4"/>
                                            </p:txEl>
                                          </p:spTgt>
                                        </p:tgtEl>
                                      </p:cBhvr>
                                      <p:to x="100000" y="90000"/>
                                    </p:animScale>
                                    <p:animScale>
                                      <p:cBhvr>
                                        <p:cTn id="54" dur="62" decel="50000">
                                          <p:stCondLst>
                                            <p:cond delay="625"/>
                                          </p:stCondLst>
                                        </p:cTn>
                                        <p:tgtEl>
                                          <p:spTgt spid="11">
                                            <p:txEl>
                                              <p:pRg st="4" end="4"/>
                                            </p:txEl>
                                          </p:spTgt>
                                        </p:tgtEl>
                                      </p:cBhvr>
                                      <p:to x="100000" y="100000"/>
                                    </p:animScale>
                                    <p:animScale>
                                      <p:cBhvr>
                                        <p:cTn id="55" dur="10">
                                          <p:stCondLst>
                                            <p:cond delay="678"/>
                                          </p:stCondLst>
                                        </p:cTn>
                                        <p:tgtEl>
                                          <p:spTgt spid="11">
                                            <p:txEl>
                                              <p:pRg st="4" end="4"/>
                                            </p:txEl>
                                          </p:spTgt>
                                        </p:tgtEl>
                                      </p:cBhvr>
                                      <p:to x="100000" y="95000"/>
                                    </p:animScale>
                                    <p:animScale>
                                      <p:cBhvr>
                                        <p:cTn id="56" dur="62" decel="50000">
                                          <p:stCondLst>
                                            <p:cond delay="688"/>
                                          </p:stCondLst>
                                        </p:cTn>
                                        <p:tgtEl>
                                          <p:spTgt spid="11">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nodeType="clickEffect">
                                  <p:stCondLst>
                                    <p:cond delay="0"/>
                                  </p:stCondLst>
                                  <p:childTnLst>
                                    <p:set>
                                      <p:cBhvr>
                                        <p:cTn id="60" dur="1" fill="hold">
                                          <p:stCondLst>
                                            <p:cond delay="0"/>
                                          </p:stCondLst>
                                        </p:cTn>
                                        <p:tgtEl>
                                          <p:spTgt spid="11">
                                            <p:txEl>
                                              <p:pRg st="6" end="6"/>
                                            </p:txEl>
                                          </p:spTgt>
                                        </p:tgtEl>
                                        <p:attrNameLst>
                                          <p:attrName>style.visibility</p:attrName>
                                        </p:attrNameLst>
                                      </p:cBhvr>
                                      <p:to>
                                        <p:strVal val="visible"/>
                                      </p:to>
                                    </p:set>
                                    <p:anim calcmode="lin" valueType="num">
                                      <p:cBhvr>
                                        <p:cTn id="61" dur="1000" fill="hold"/>
                                        <p:tgtEl>
                                          <p:spTgt spid="11">
                                            <p:txEl>
                                              <p:pRg st="6" end="6"/>
                                            </p:txEl>
                                          </p:spTgt>
                                        </p:tgtEl>
                                        <p:attrNameLst>
                                          <p:attrName>ppt_w</p:attrName>
                                        </p:attrNameLst>
                                      </p:cBhvr>
                                      <p:tavLst>
                                        <p:tav tm="0">
                                          <p:val>
                                            <p:strVal val="#ppt_w*0.70"/>
                                          </p:val>
                                        </p:tav>
                                        <p:tav tm="100000">
                                          <p:val>
                                            <p:strVal val="#ppt_w"/>
                                          </p:val>
                                        </p:tav>
                                      </p:tavLst>
                                    </p:anim>
                                    <p:anim calcmode="lin" valueType="num">
                                      <p:cBhvr>
                                        <p:cTn id="62" dur="1000" fill="hold"/>
                                        <p:tgtEl>
                                          <p:spTgt spid="11">
                                            <p:txEl>
                                              <p:pRg st="6" end="6"/>
                                            </p:txEl>
                                          </p:spTgt>
                                        </p:tgtEl>
                                        <p:attrNameLst>
                                          <p:attrName>ppt_h</p:attrName>
                                        </p:attrNameLst>
                                      </p:cBhvr>
                                      <p:tavLst>
                                        <p:tav tm="0">
                                          <p:val>
                                            <p:strVal val="#ppt_h"/>
                                          </p:val>
                                        </p:tav>
                                        <p:tav tm="100000">
                                          <p:val>
                                            <p:strVal val="#ppt_h"/>
                                          </p:val>
                                        </p:tav>
                                      </p:tavLst>
                                    </p:anim>
                                    <p:animEffect transition="in" filter="fade">
                                      <p:cBhvr>
                                        <p:cTn id="63" dur="1000"/>
                                        <p:tgtEl>
                                          <p:spTgt spid="11">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nodeType="clickEffect">
                                  <p:stCondLst>
                                    <p:cond delay="0"/>
                                  </p:stCondLst>
                                  <p:childTnLst>
                                    <p:set>
                                      <p:cBhvr>
                                        <p:cTn id="67" dur="1" fill="hold">
                                          <p:stCondLst>
                                            <p:cond delay="0"/>
                                          </p:stCondLst>
                                        </p:cTn>
                                        <p:tgtEl>
                                          <p:spTgt spid="11">
                                            <p:txEl>
                                              <p:pRg st="8" end="8"/>
                                            </p:txEl>
                                          </p:spTgt>
                                        </p:tgtEl>
                                        <p:attrNameLst>
                                          <p:attrName>style.visibility</p:attrName>
                                        </p:attrNameLst>
                                      </p:cBhvr>
                                      <p:to>
                                        <p:strVal val="visible"/>
                                      </p:to>
                                    </p:set>
                                    <p:anim calcmode="lin" valueType="num">
                                      <p:cBhvr>
                                        <p:cTn id="68" dur="1000" fill="hold"/>
                                        <p:tgtEl>
                                          <p:spTgt spid="11">
                                            <p:txEl>
                                              <p:pRg st="8" end="8"/>
                                            </p:txEl>
                                          </p:spTgt>
                                        </p:tgtEl>
                                        <p:attrNameLst>
                                          <p:attrName>ppt_w</p:attrName>
                                        </p:attrNameLst>
                                      </p:cBhvr>
                                      <p:tavLst>
                                        <p:tav tm="0">
                                          <p:val>
                                            <p:strVal val="#ppt_w*0.70"/>
                                          </p:val>
                                        </p:tav>
                                        <p:tav tm="100000">
                                          <p:val>
                                            <p:strVal val="#ppt_w"/>
                                          </p:val>
                                        </p:tav>
                                      </p:tavLst>
                                    </p:anim>
                                    <p:anim calcmode="lin" valueType="num">
                                      <p:cBhvr>
                                        <p:cTn id="69" dur="1000" fill="hold"/>
                                        <p:tgtEl>
                                          <p:spTgt spid="11">
                                            <p:txEl>
                                              <p:pRg st="8" end="8"/>
                                            </p:txEl>
                                          </p:spTgt>
                                        </p:tgtEl>
                                        <p:attrNameLst>
                                          <p:attrName>ppt_h</p:attrName>
                                        </p:attrNameLst>
                                      </p:cBhvr>
                                      <p:tavLst>
                                        <p:tav tm="0">
                                          <p:val>
                                            <p:strVal val="#ppt_h"/>
                                          </p:val>
                                        </p:tav>
                                        <p:tav tm="100000">
                                          <p:val>
                                            <p:strVal val="#ppt_h"/>
                                          </p:val>
                                        </p:tav>
                                      </p:tavLst>
                                    </p:anim>
                                    <p:animEffect transition="in" filter="fade">
                                      <p:cBhvr>
                                        <p:cTn id="70" dur="1000"/>
                                        <p:tgtEl>
                                          <p:spTgt spid="11">
                                            <p:txEl>
                                              <p:pRg st="8" end="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nodeType="clickEffect">
                                  <p:stCondLst>
                                    <p:cond delay="0"/>
                                  </p:stCondLst>
                                  <p:childTnLst>
                                    <p:set>
                                      <p:cBhvr>
                                        <p:cTn id="74" dur="1" fill="hold">
                                          <p:stCondLst>
                                            <p:cond delay="0"/>
                                          </p:stCondLst>
                                        </p:cTn>
                                        <p:tgtEl>
                                          <p:spTgt spid="11">
                                            <p:txEl>
                                              <p:pRg st="10" end="10"/>
                                            </p:txEl>
                                          </p:spTgt>
                                        </p:tgtEl>
                                        <p:attrNameLst>
                                          <p:attrName>style.visibility</p:attrName>
                                        </p:attrNameLst>
                                      </p:cBhvr>
                                      <p:to>
                                        <p:strVal val="visible"/>
                                      </p:to>
                                    </p:set>
                                    <p:anim calcmode="lin" valueType="num">
                                      <p:cBhvr>
                                        <p:cTn id="75" dur="1000" fill="hold"/>
                                        <p:tgtEl>
                                          <p:spTgt spid="11">
                                            <p:txEl>
                                              <p:pRg st="10" end="10"/>
                                            </p:txEl>
                                          </p:spTgt>
                                        </p:tgtEl>
                                        <p:attrNameLst>
                                          <p:attrName>ppt_w</p:attrName>
                                        </p:attrNameLst>
                                      </p:cBhvr>
                                      <p:tavLst>
                                        <p:tav tm="0">
                                          <p:val>
                                            <p:strVal val="#ppt_w*0.70"/>
                                          </p:val>
                                        </p:tav>
                                        <p:tav tm="100000">
                                          <p:val>
                                            <p:strVal val="#ppt_w"/>
                                          </p:val>
                                        </p:tav>
                                      </p:tavLst>
                                    </p:anim>
                                    <p:anim calcmode="lin" valueType="num">
                                      <p:cBhvr>
                                        <p:cTn id="76" dur="1000" fill="hold"/>
                                        <p:tgtEl>
                                          <p:spTgt spid="11">
                                            <p:txEl>
                                              <p:pRg st="10" end="10"/>
                                            </p:txEl>
                                          </p:spTgt>
                                        </p:tgtEl>
                                        <p:attrNameLst>
                                          <p:attrName>ppt_h</p:attrName>
                                        </p:attrNameLst>
                                      </p:cBhvr>
                                      <p:tavLst>
                                        <p:tav tm="0">
                                          <p:val>
                                            <p:strVal val="#ppt_h"/>
                                          </p:val>
                                        </p:tav>
                                        <p:tav tm="100000">
                                          <p:val>
                                            <p:strVal val="#ppt_h"/>
                                          </p:val>
                                        </p:tav>
                                      </p:tavLst>
                                    </p:anim>
                                    <p:animEffect transition="in" filter="fade">
                                      <p:cBhvr>
                                        <p:cTn id="77" dur="1000"/>
                                        <p:tgtEl>
                                          <p:spTgt spid="11">
                                            <p:txEl>
                                              <p:pRg st="10" end="1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11">
                                            <p:txEl>
                                              <p:pRg st="12" end="12"/>
                                            </p:txEl>
                                          </p:spTgt>
                                        </p:tgtEl>
                                        <p:attrNameLst>
                                          <p:attrName>style.visibility</p:attrName>
                                        </p:attrNameLst>
                                      </p:cBhvr>
                                      <p:to>
                                        <p:strVal val="visible"/>
                                      </p:to>
                                    </p:set>
                                    <p:animEffect transition="in" filter="blinds(horizontal)">
                                      <p:cBhvr>
                                        <p:cTn id="82" dur="125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112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eaLnBrk="1" hangingPunct="1">
              <a:lnSpc>
                <a:spcPct val="100000"/>
              </a:lnSpc>
              <a:spcBef>
                <a:spcPts val="0"/>
              </a:spcBef>
              <a:buFont typeface="Wingdings" pitchFamily="2" charset="2"/>
              <a:buNone/>
            </a:pPr>
            <a:r>
              <a:rPr lang="es-ES" altLang="es-MX" sz="2000" b="1" dirty="0">
                <a:solidFill>
                  <a:schemeClr val="bg1"/>
                </a:solidFill>
                <a:latin typeface="Arial" panose="020B0604020202020204" pitchFamily="34" charset="0"/>
                <a:ea typeface="ＭＳ Ｐゴシック" panose="020B0600070205080204" pitchFamily="34" charset="-128"/>
              </a:rPr>
              <a:t>V. </a:t>
            </a:r>
            <a:r>
              <a:rPr lang="es-ES" altLang="es-MX" sz="2000" dirty="0">
                <a:solidFill>
                  <a:schemeClr val="bg1"/>
                </a:solidFill>
                <a:latin typeface="Arial" panose="020B0604020202020204" pitchFamily="34" charset="0"/>
                <a:ea typeface="ＭＳ Ｐゴシック" panose="020B0600070205080204" pitchFamily="34" charset="-128"/>
              </a:rPr>
              <a:t>Es una </a:t>
            </a:r>
            <a:r>
              <a:rPr lang="es-ES" altLang="es-MX" sz="2000" dirty="0">
                <a:solidFill>
                  <a:schemeClr val="bg2">
                    <a:lumMod val="60000"/>
                    <a:lumOff val="40000"/>
                  </a:schemeClr>
                </a:solidFill>
                <a:latin typeface="Arial" panose="020B0604020202020204" pitchFamily="34" charset="0"/>
                <a:ea typeface="ＭＳ Ｐゴシック" panose="020B0600070205080204" pitchFamily="34" charset="-128"/>
              </a:rPr>
              <a:t>garantía independiente a la de cumplimiento</a:t>
            </a:r>
            <a:r>
              <a:rPr lang="es-ES" altLang="es-MX" sz="2000" dirty="0">
                <a:solidFill>
                  <a:schemeClr val="bg1"/>
                </a:solidFill>
                <a:latin typeface="Arial" panose="020B0604020202020204" pitchFamily="34" charset="0"/>
                <a:ea typeface="ＭＳ Ｐゴシック" panose="020B0600070205080204" pitchFamily="34" charset="-128"/>
              </a:rPr>
              <a:t>, pues su propósito no es sancionar la falta de conclusión de los trabajos, o cobrar las penas convencionales que no haya liquidado el contratista después de ejecutada la obra; </a:t>
            </a:r>
            <a:r>
              <a:rPr lang="es-ES" altLang="es-MX" sz="1600" dirty="0">
                <a:solidFill>
                  <a:schemeClr val="bg1"/>
                </a:solidFill>
                <a:latin typeface="Arial" panose="020B0604020202020204" pitchFamily="34" charset="0"/>
                <a:ea typeface="ＭＳ Ｐゴシック" panose="020B0600070205080204" pitchFamily="34" charset="-128"/>
              </a:rPr>
              <a:t>(art. 95 1er. pfo. RLOPSRM) </a:t>
            </a:r>
          </a:p>
          <a:p>
            <a:pPr marL="0" indent="0" algn="just" eaLnBrk="1" hangingPunct="1">
              <a:lnSpc>
                <a:spcPct val="100000"/>
              </a:lnSpc>
              <a:spcBef>
                <a:spcPts val="0"/>
              </a:spcBef>
              <a:buFont typeface="Wingdings" pitchFamily="2" charset="2"/>
              <a:buNone/>
            </a:pPr>
            <a:endParaRPr lang="es-ES" altLang="es-MX" sz="500" dirty="0">
              <a:solidFill>
                <a:schemeClr val="bg1"/>
              </a:solidFill>
              <a:latin typeface="Arial" panose="020B0604020202020204" pitchFamily="34" charset="0"/>
              <a:ea typeface="ＭＳ Ｐゴシック" panose="020B0600070205080204" pitchFamily="34" charset="-128"/>
            </a:endParaRPr>
          </a:p>
          <a:p>
            <a:pPr marL="0" indent="0" algn="just" eaLnBrk="1" hangingPunct="1">
              <a:lnSpc>
                <a:spcPct val="100000"/>
              </a:lnSpc>
              <a:spcBef>
                <a:spcPts val="0"/>
              </a:spcBef>
              <a:buFont typeface="Wingdings" pitchFamily="2" charset="2"/>
              <a:buNone/>
            </a:pPr>
            <a:r>
              <a:rPr lang="es-ES" altLang="es-MX" sz="2000" b="1" dirty="0">
                <a:solidFill>
                  <a:schemeClr val="bg1"/>
                </a:solidFill>
                <a:latin typeface="Arial" panose="020B0604020202020204" pitchFamily="34" charset="0"/>
                <a:ea typeface="ＭＳ Ｐゴシック" panose="020B0600070205080204" pitchFamily="34" charset="-128"/>
              </a:rPr>
              <a:t>VI. </a:t>
            </a:r>
            <a:r>
              <a:rPr lang="es-ES" altLang="es-MX" sz="2000" dirty="0">
                <a:solidFill>
                  <a:schemeClr val="bg1"/>
                </a:solidFill>
                <a:latin typeface="Arial" panose="020B0604020202020204" pitchFamily="34" charset="0"/>
                <a:ea typeface="ＭＳ Ｐゴシック" panose="020B0600070205080204" pitchFamily="34" charset="-128"/>
              </a:rPr>
              <a:t>El servidor público que deba firmar el contrato, bajo su responsabilidad, </a:t>
            </a:r>
            <a:r>
              <a:rPr lang="es-ES" altLang="es-MX" sz="2000" dirty="0">
                <a:solidFill>
                  <a:srgbClr val="C00000"/>
                </a:solidFill>
                <a:latin typeface="Arial" panose="020B0604020202020204" pitchFamily="34" charset="0"/>
                <a:ea typeface="ＭＳ Ｐゴシック" panose="020B0600070205080204" pitchFamily="34" charset="-128"/>
              </a:rPr>
              <a:t>podrá exceptuar la presentación de esta garantía</a:t>
            </a:r>
            <a:r>
              <a:rPr lang="es-ES" altLang="es-MX" sz="2000" dirty="0">
                <a:solidFill>
                  <a:schemeClr val="bg1"/>
                </a:solidFill>
                <a:latin typeface="Arial" panose="020B0604020202020204" pitchFamily="34" charset="0"/>
                <a:ea typeface="ＭＳ Ｐゴシック" panose="020B0600070205080204" pitchFamily="34" charset="-128"/>
              </a:rPr>
              <a:t>, lo cual deberá, en su caso, establecerse desde la convocatoria a la licitación y en el contrato respectivo, si se trata de un procedimiento de excepción por causa con los que se contrate:</a:t>
            </a:r>
          </a:p>
          <a:p>
            <a:pPr marL="0" indent="0" algn="just" eaLnBrk="1" hangingPunct="1">
              <a:lnSpc>
                <a:spcPct val="100000"/>
              </a:lnSpc>
              <a:spcBef>
                <a:spcPts val="0"/>
              </a:spcBef>
              <a:buFont typeface="Wingdings" pitchFamily="2" charset="2"/>
              <a:buNone/>
            </a:pPr>
            <a:r>
              <a:rPr lang="es-ES" altLang="es-MX" sz="500" dirty="0">
                <a:solidFill>
                  <a:schemeClr val="bg1"/>
                </a:solidFill>
                <a:latin typeface="Arial" panose="020B0604020202020204" pitchFamily="34" charset="0"/>
                <a:ea typeface="ＭＳ Ｐゴシック" panose="020B0600070205080204" pitchFamily="34" charset="-128"/>
              </a:rPr>
              <a:t> </a:t>
            </a:r>
          </a:p>
          <a:p>
            <a:pPr marL="0" indent="0" algn="just" eaLnBrk="1" hangingPunct="1">
              <a:lnSpc>
                <a:spcPct val="100000"/>
              </a:lnSpc>
              <a:spcBef>
                <a:spcPts val="0"/>
              </a:spcBef>
              <a:buFont typeface="Wingdings" pitchFamily="2" charset="2"/>
              <a:buNone/>
            </a:pPr>
            <a:r>
              <a:rPr lang="es-ES" altLang="es-MX" sz="2000" dirty="0">
                <a:solidFill>
                  <a:schemeClr val="bg1"/>
                </a:solidFill>
                <a:latin typeface="Arial" panose="020B0604020202020204" pitchFamily="34" charset="0"/>
                <a:ea typeface="ＭＳ Ｐゴシック" panose="020B0600070205080204" pitchFamily="34" charset="-128"/>
              </a:rPr>
              <a:t>i) Directamente mano de obra campesina o urbana marginada, y se trata de los habitantes beneficiarios de la localidad o del lugar donde deban realizarse los trabajos, ya sean personas físicas o morales, o </a:t>
            </a:r>
          </a:p>
          <a:p>
            <a:pPr marL="0" indent="0" algn="just">
              <a:lnSpc>
                <a:spcPct val="100000"/>
              </a:lnSpc>
              <a:spcBef>
                <a:spcPts val="0"/>
              </a:spcBef>
              <a:buNone/>
            </a:pPr>
            <a:r>
              <a:rPr lang="es-ES" altLang="es-MX" sz="2000" dirty="0" err="1">
                <a:solidFill>
                  <a:schemeClr val="bg1"/>
                </a:solidFill>
                <a:latin typeface="Arial" panose="020B0604020202020204" pitchFamily="34" charset="0"/>
                <a:ea typeface="ＭＳ Ｐゴシック" panose="020B0600070205080204" pitchFamily="34" charset="-128"/>
              </a:rPr>
              <a:t>ii</a:t>
            </a:r>
            <a:r>
              <a:rPr lang="es-ES" altLang="es-MX" sz="2000" dirty="0">
                <a:solidFill>
                  <a:schemeClr val="bg1"/>
                </a:solidFill>
                <a:latin typeface="Arial" panose="020B0604020202020204" pitchFamily="34" charset="0"/>
                <a:ea typeface="ＭＳ Ｐゴシック" panose="020B0600070205080204" pitchFamily="34" charset="-128"/>
              </a:rPr>
              <a:t>) Algún servicio relacionado con las obras públicas prestados por una persona física, siempre que éstos sean realizados por ella misma </a:t>
            </a:r>
            <a:r>
              <a:rPr lang="es-ES" altLang="es-MX" sz="1600" dirty="0">
                <a:solidFill>
                  <a:schemeClr val="bg1"/>
                </a:solidFill>
                <a:latin typeface="Arial" panose="020B0604020202020204" pitchFamily="34" charset="0"/>
                <a:ea typeface="ＭＳ Ｐゴシック" panose="020B0600070205080204" pitchFamily="34" charset="-128"/>
              </a:rPr>
              <a:t>(art. 66 últ. pfo. LOPSRM)</a:t>
            </a:r>
            <a:r>
              <a:rPr lang="es-ES" altLang="es-MX" sz="2000" dirty="0">
                <a:solidFill>
                  <a:schemeClr val="bg1"/>
                </a:solidFill>
                <a:latin typeface="Arial" panose="020B0604020202020204" pitchFamily="34" charset="0"/>
                <a:ea typeface="ＭＳ Ｐゴシック" panose="020B0600070205080204" pitchFamily="34" charset="-128"/>
              </a:rPr>
              <a:t>. </a:t>
            </a:r>
          </a:p>
          <a:p>
            <a:pPr marL="0" indent="0" algn="just">
              <a:lnSpc>
                <a:spcPct val="100000"/>
              </a:lnSpc>
              <a:spcBef>
                <a:spcPts val="0"/>
              </a:spcBef>
              <a:buNone/>
            </a:pPr>
            <a:endParaRPr lang="es-ES"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En estos casos si la persona no cumplen, se les deberá exigir por la vía judicial; </a:t>
            </a:r>
          </a:p>
          <a:p>
            <a:pPr marL="0" indent="0" algn="just">
              <a:lnSpc>
                <a:spcPct val="100000"/>
              </a:lnSpc>
              <a:spcBef>
                <a:spcPts val="0"/>
              </a:spcBef>
              <a:buNone/>
            </a:pPr>
            <a:endParaRPr lang="es-ES"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b="1" dirty="0">
                <a:solidFill>
                  <a:schemeClr val="bg1"/>
                </a:solidFill>
                <a:latin typeface="Arial" panose="020B0604020202020204" pitchFamily="34" charset="0"/>
                <a:ea typeface="ＭＳ Ｐゴシック" panose="020B0600070205080204" pitchFamily="34" charset="-128"/>
              </a:rPr>
              <a:t>VII. </a:t>
            </a:r>
            <a:r>
              <a:rPr lang="es-ES" altLang="es-MX" sz="2000" dirty="0">
                <a:solidFill>
                  <a:schemeClr val="bg1"/>
                </a:solidFill>
                <a:latin typeface="Arial" panose="020B0604020202020204" pitchFamily="34" charset="0"/>
                <a:ea typeface="ＭＳ Ｐゴシック" panose="020B0600070205080204" pitchFamily="34" charset="-128"/>
              </a:rPr>
              <a:t>En los trabajos contratados para atender un </a:t>
            </a:r>
            <a:r>
              <a:rPr lang="es-ES" altLang="es-MX" sz="2000" dirty="0">
                <a:solidFill>
                  <a:srgbClr val="674446"/>
                </a:solidFill>
                <a:latin typeface="Arial" panose="020B0604020202020204" pitchFamily="34" charset="0"/>
                <a:ea typeface="ＭＳ Ｐゴシック" panose="020B0600070205080204" pitchFamily="34" charset="-128"/>
              </a:rPr>
              <a:t>caso fortuito o de fuerza mayor</a:t>
            </a:r>
            <a:r>
              <a:rPr lang="es-ES" altLang="es-MX" sz="2000" dirty="0">
                <a:solidFill>
                  <a:schemeClr val="bg1"/>
                </a:solidFill>
                <a:latin typeface="Arial" panose="020B0604020202020204" pitchFamily="34" charset="0"/>
                <a:ea typeface="ＭＳ Ｐゴシック" panose="020B0600070205080204" pitchFamily="34" charset="-128"/>
              </a:rPr>
              <a:t>, si bien no se solicita la garantía de cumplimiento, siempre se debe solicitar la de vicios ocultos </a:t>
            </a:r>
            <a:r>
              <a:rPr lang="es-ES" altLang="es-MX" sz="1600" dirty="0">
                <a:solidFill>
                  <a:schemeClr val="bg1"/>
                </a:solidFill>
                <a:latin typeface="Arial" panose="020B0604020202020204" pitchFamily="34" charset="0"/>
                <a:ea typeface="ＭＳ Ｐゴシック" panose="020B0600070205080204" pitchFamily="34" charset="-128"/>
              </a:rPr>
              <a:t>(art. 90 5º pfo. RLOPSRM)</a:t>
            </a:r>
            <a:r>
              <a:rPr lang="es-ES" altLang="es-MX" sz="2000" dirty="0">
                <a:solidFill>
                  <a:schemeClr val="bg1"/>
                </a:solidFill>
                <a:latin typeface="Arial" panose="020B0604020202020204" pitchFamily="34" charset="0"/>
                <a:ea typeface="ＭＳ Ｐゴシック" panose="020B0600070205080204" pitchFamily="34" charset="-128"/>
              </a:rPr>
              <a:t>; </a:t>
            </a:r>
          </a:p>
          <a:p>
            <a:pPr marL="0" indent="0" algn="just">
              <a:lnSpc>
                <a:spcPct val="100000"/>
              </a:lnSpc>
              <a:spcBef>
                <a:spcPts val="0"/>
              </a:spcBef>
              <a:buNone/>
            </a:pPr>
            <a:endParaRPr lang="es-ES"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b="1" dirty="0">
                <a:solidFill>
                  <a:schemeClr val="bg1"/>
                </a:solidFill>
                <a:latin typeface="Arial" panose="020B0604020202020204" pitchFamily="34" charset="0"/>
                <a:ea typeface="ＭＳ Ｐゴシック" panose="020B0600070205080204" pitchFamily="34" charset="-128"/>
              </a:rPr>
              <a:t>VIII. </a:t>
            </a:r>
            <a:r>
              <a:rPr lang="es-ES" altLang="es-MX" sz="2000" dirty="0">
                <a:solidFill>
                  <a:schemeClr val="accent5">
                    <a:lumMod val="50000"/>
                  </a:schemeClr>
                </a:solidFill>
                <a:latin typeface="Arial" panose="020B0604020202020204" pitchFamily="34" charset="0"/>
                <a:ea typeface="ＭＳ Ｐゴシック" panose="020B0600070205080204" pitchFamily="34" charset="-128"/>
              </a:rPr>
              <a:t>Cuando  aparezcan  defectos</a:t>
            </a:r>
            <a:r>
              <a:rPr lang="es-ES" altLang="es-MX" sz="2000" dirty="0">
                <a:solidFill>
                  <a:schemeClr val="bg1"/>
                </a:solidFill>
                <a:latin typeface="Arial" panose="020B0604020202020204" pitchFamily="34" charset="0"/>
                <a:ea typeface="ＭＳ Ｐゴシック" panose="020B0600070205080204" pitchFamily="34" charset="-128"/>
              </a:rPr>
              <a:t>,  vicios  ocultos  o cualquier otra  responsabilidad</a:t>
            </a:r>
          </a:p>
          <a:p>
            <a:pPr marL="0" indent="0" algn="just">
              <a:lnSpc>
                <a:spcPct val="100000"/>
              </a:lnSpc>
              <a:spcBef>
                <a:spcPts val="0"/>
              </a:spcBef>
              <a:buNone/>
            </a:pPr>
            <a:endParaRPr lang="es-ES" altLang="es-MX" sz="2000" dirty="0">
              <a:solidFill>
                <a:schemeClr val="bg1"/>
              </a:solidFill>
              <a:latin typeface="Arial" panose="020B0604020202020204" pitchFamily="34" charset="0"/>
              <a:ea typeface="ＭＳ Ｐゴシック" panose="020B0600070205080204" pitchFamily="34" charset="-128"/>
            </a:endParaRPr>
          </a:p>
          <a:p>
            <a:pPr marL="0" algn="just" eaLnBrk="1" hangingPunct="1">
              <a:buFont typeface="Wingdings" pitchFamily="2" charset="2"/>
              <a:buNone/>
            </a:pPr>
            <a:endParaRPr lang="es-ES"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buNone/>
            </a:pPr>
            <a:endParaRPr lang="es-MX" dirty="0"/>
          </a:p>
        </p:txBody>
      </p:sp>
    </p:spTree>
    <p:extLst>
      <p:ext uri="{BB962C8B-B14F-4D97-AF65-F5344CB8AC3E}">
        <p14:creationId xmlns:p14="http://schemas.microsoft.com/office/powerpoint/2010/main" val="111345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p:cTn id="21"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11">
                                            <p:txEl>
                                              <p:pRg st="4" end="4"/>
                                            </p:txEl>
                                          </p:spTgt>
                                        </p:tgtEl>
                                        <p:attrNameLst>
                                          <p:attrName>style.rotation</p:attrName>
                                        </p:attrNameLst>
                                      </p:cBhvr>
                                      <p:tavLst>
                                        <p:tav tm="0">
                                          <p:val>
                                            <p:fltVal val="360"/>
                                          </p:val>
                                        </p:tav>
                                        <p:tav tm="100000">
                                          <p:val>
                                            <p:fltVal val="0"/>
                                          </p:val>
                                        </p:tav>
                                      </p:tavLst>
                                    </p:anim>
                                    <p:animEffect transition="in" filter="fade">
                                      <p:cBhvr>
                                        <p:cTn id="24" dur="1000"/>
                                        <p:tgtEl>
                                          <p:spTgt spid="11">
                                            <p:txEl>
                                              <p:pRg st="4" end="4"/>
                                            </p:txEl>
                                          </p:spTgt>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 calcmode="lin" valueType="num">
                                      <p:cBhvr>
                                        <p:cTn id="27" dur="5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11">
                                            <p:txEl>
                                              <p:pRg st="5" end="5"/>
                                            </p:txEl>
                                          </p:spTgt>
                                        </p:tgtEl>
                                        <p:attrNameLst>
                                          <p:attrName>ppt_h</p:attrName>
                                        </p:attrNameLst>
                                      </p:cBhvr>
                                      <p:tavLst>
                                        <p:tav tm="0">
                                          <p:val>
                                            <p:fltVal val="0"/>
                                          </p:val>
                                        </p:tav>
                                        <p:tav tm="100000">
                                          <p:val>
                                            <p:strVal val="#ppt_h"/>
                                          </p:val>
                                        </p:tav>
                                      </p:tavLst>
                                    </p:anim>
                                    <p:anim calcmode="lin" valueType="num">
                                      <p:cBhvr>
                                        <p:cTn id="29" dur="500" fill="hold"/>
                                        <p:tgtEl>
                                          <p:spTgt spid="11">
                                            <p:txEl>
                                              <p:pRg st="5" end="5"/>
                                            </p:txEl>
                                          </p:spTgt>
                                        </p:tgtEl>
                                        <p:attrNameLst>
                                          <p:attrName>style.rotation</p:attrName>
                                        </p:attrNameLst>
                                      </p:cBhvr>
                                      <p:tavLst>
                                        <p:tav tm="0">
                                          <p:val>
                                            <p:fltVal val="360"/>
                                          </p:val>
                                        </p:tav>
                                        <p:tav tm="100000">
                                          <p:val>
                                            <p:fltVal val="0"/>
                                          </p:val>
                                        </p:tav>
                                      </p:tavLst>
                                    </p:anim>
                                    <p:animEffect transition="in" filter="fade">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nodeType="clickEffect">
                                  <p:stCondLst>
                                    <p:cond delay="0"/>
                                  </p:stCondLst>
                                  <p:iterate type="lt">
                                    <p:tmPct val="10000"/>
                                  </p:iterate>
                                  <p:childTnLst>
                                    <p:set>
                                      <p:cBhvr>
                                        <p:cTn id="34" dur="1" fill="hold">
                                          <p:stCondLst>
                                            <p:cond delay="0"/>
                                          </p:stCondLst>
                                        </p:cTn>
                                        <p:tgtEl>
                                          <p:spTgt spid="11">
                                            <p:txEl>
                                              <p:pRg st="7" end="7"/>
                                            </p:txEl>
                                          </p:spTgt>
                                        </p:tgtEl>
                                        <p:attrNameLst>
                                          <p:attrName>style.visibility</p:attrName>
                                        </p:attrNameLst>
                                      </p:cBhvr>
                                      <p:to>
                                        <p:strVal val="visible"/>
                                      </p:to>
                                    </p:set>
                                    <p:anim calcmode="lin" valueType="num">
                                      <p:cBhvr>
                                        <p:cTn id="35" dur="250" fill="hold"/>
                                        <p:tgtEl>
                                          <p:spTgt spid="11">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11">
                                            <p:txEl>
                                              <p:pRg st="7" end="7"/>
                                            </p:txEl>
                                          </p:spTgt>
                                        </p:tgtEl>
                                        <p:attrNameLst>
                                          <p:attrName>ppt_y</p:attrName>
                                        </p:attrNameLst>
                                      </p:cBhvr>
                                      <p:tavLst>
                                        <p:tav tm="0">
                                          <p:val>
                                            <p:strVal val="#ppt_y"/>
                                          </p:val>
                                        </p:tav>
                                        <p:tav tm="100000">
                                          <p:val>
                                            <p:strVal val="#ppt_y"/>
                                          </p:val>
                                        </p:tav>
                                      </p:tavLst>
                                    </p:anim>
                                    <p:anim calcmode="lin" valueType="num">
                                      <p:cBhvr>
                                        <p:cTn id="37" dur="250" fill="hold"/>
                                        <p:tgtEl>
                                          <p:spTgt spid="11">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11">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11">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11">
                                            <p:txEl>
                                              <p:pRg st="9" end="9"/>
                                            </p:txEl>
                                          </p:spTgt>
                                        </p:tgtEl>
                                        <p:attrNameLst>
                                          <p:attrName>style.visibility</p:attrName>
                                        </p:attrNameLst>
                                      </p:cBhvr>
                                      <p:to>
                                        <p:strVal val="visible"/>
                                      </p:to>
                                    </p:set>
                                    <p:anim calcmode="lin" valueType="num">
                                      <p:cBhvr>
                                        <p:cTn id="44" dur="1000" fill="hold"/>
                                        <p:tgtEl>
                                          <p:spTgt spid="11">
                                            <p:txEl>
                                              <p:pRg st="9" end="9"/>
                                            </p:txEl>
                                          </p:spTgt>
                                        </p:tgtEl>
                                        <p:attrNameLst>
                                          <p:attrName>ppt_w</p:attrName>
                                        </p:attrNameLst>
                                      </p:cBhvr>
                                      <p:tavLst>
                                        <p:tav tm="0">
                                          <p:val>
                                            <p:strVal val="#ppt_w*0.70"/>
                                          </p:val>
                                        </p:tav>
                                        <p:tav tm="100000">
                                          <p:val>
                                            <p:strVal val="#ppt_w"/>
                                          </p:val>
                                        </p:tav>
                                      </p:tavLst>
                                    </p:anim>
                                    <p:anim calcmode="lin" valueType="num">
                                      <p:cBhvr>
                                        <p:cTn id="45" dur="1000" fill="hold"/>
                                        <p:tgtEl>
                                          <p:spTgt spid="11">
                                            <p:txEl>
                                              <p:pRg st="9" end="9"/>
                                            </p:txEl>
                                          </p:spTgt>
                                        </p:tgtEl>
                                        <p:attrNameLst>
                                          <p:attrName>ppt_h</p:attrName>
                                        </p:attrNameLst>
                                      </p:cBhvr>
                                      <p:tavLst>
                                        <p:tav tm="0">
                                          <p:val>
                                            <p:strVal val="#ppt_h"/>
                                          </p:val>
                                        </p:tav>
                                        <p:tav tm="100000">
                                          <p:val>
                                            <p:strVal val="#ppt_h"/>
                                          </p:val>
                                        </p:tav>
                                      </p:tavLst>
                                    </p:anim>
                                    <p:animEffect transition="in" filter="fade">
                                      <p:cBhvr>
                                        <p:cTn id="46" dur="1000"/>
                                        <p:tgtEl>
                                          <p:spTgt spid="11">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nodeType="clickEffect">
                                  <p:stCondLst>
                                    <p:cond delay="0"/>
                                  </p:stCondLst>
                                  <p:childTnLst>
                                    <p:set>
                                      <p:cBhvr>
                                        <p:cTn id="50" dur="1" fill="hold">
                                          <p:stCondLst>
                                            <p:cond delay="0"/>
                                          </p:stCondLst>
                                        </p:cTn>
                                        <p:tgtEl>
                                          <p:spTgt spid="11">
                                            <p:txEl>
                                              <p:pRg st="11" end="11"/>
                                            </p:txEl>
                                          </p:spTgt>
                                        </p:tgtEl>
                                        <p:attrNameLst>
                                          <p:attrName>style.visibility</p:attrName>
                                        </p:attrNameLst>
                                      </p:cBhvr>
                                      <p:to>
                                        <p:strVal val="visible"/>
                                      </p:to>
                                    </p:set>
                                    <p:anim calcmode="lin" valueType="num">
                                      <p:cBhvr>
                                        <p:cTn id="51" dur="1000" fill="hold"/>
                                        <p:tgtEl>
                                          <p:spTgt spid="11">
                                            <p:txEl>
                                              <p:pRg st="11" end="11"/>
                                            </p:txEl>
                                          </p:spTgt>
                                        </p:tgtEl>
                                        <p:attrNameLst>
                                          <p:attrName>ppt_w</p:attrName>
                                        </p:attrNameLst>
                                      </p:cBhvr>
                                      <p:tavLst>
                                        <p:tav tm="0">
                                          <p:val>
                                            <p:strVal val="#ppt_w*0.70"/>
                                          </p:val>
                                        </p:tav>
                                        <p:tav tm="100000">
                                          <p:val>
                                            <p:strVal val="#ppt_w"/>
                                          </p:val>
                                        </p:tav>
                                      </p:tavLst>
                                    </p:anim>
                                    <p:anim calcmode="lin" valueType="num">
                                      <p:cBhvr>
                                        <p:cTn id="52" dur="1000" fill="hold"/>
                                        <p:tgtEl>
                                          <p:spTgt spid="11">
                                            <p:txEl>
                                              <p:pRg st="11" end="11"/>
                                            </p:txEl>
                                          </p:spTgt>
                                        </p:tgtEl>
                                        <p:attrNameLst>
                                          <p:attrName>ppt_h</p:attrName>
                                        </p:attrNameLst>
                                      </p:cBhvr>
                                      <p:tavLst>
                                        <p:tav tm="0">
                                          <p:val>
                                            <p:strVal val="#ppt_h"/>
                                          </p:val>
                                        </p:tav>
                                        <p:tav tm="100000">
                                          <p:val>
                                            <p:strVal val="#ppt_h"/>
                                          </p:val>
                                        </p:tav>
                                      </p:tavLst>
                                    </p:anim>
                                    <p:animEffect transition="in" filter="fade">
                                      <p:cBhvr>
                                        <p:cTn id="53" dur="10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113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a:bodyPr>
          <a:lstStyle/>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dentro de los 12 meses, y que sea atribuible al contratista, el ente público deberá hacerlo del conocimiento de quien expidió la garantía, a efecto de que ésta no sea cancelada y notificarlo por escrito al contratista, para que éste haga las correcciones o reposiciones correspondientes, dentro de un plazo máximo de treinta días naturales; transcurrido este término sin que se hayan realizado, la dependencia o entidad procederá a hacer efectiva la garantía </a:t>
            </a:r>
            <a:r>
              <a:rPr lang="es-ES" altLang="es-MX" sz="1600" dirty="0">
                <a:solidFill>
                  <a:schemeClr val="bg1"/>
                </a:solidFill>
                <a:latin typeface="Arial" panose="020B0604020202020204" pitchFamily="34" charset="0"/>
                <a:ea typeface="ＭＳ Ｐゴシック" panose="020B0600070205080204" pitchFamily="34" charset="-128"/>
              </a:rPr>
              <a:t>(art. 96 RLOPSRM)</a:t>
            </a:r>
            <a:r>
              <a:rPr lang="es-ES" altLang="es-MX" sz="2000" dirty="0">
                <a:solidFill>
                  <a:schemeClr val="bg1"/>
                </a:solidFill>
                <a:latin typeface="Arial" panose="020B0604020202020204" pitchFamily="34" charset="0"/>
                <a:ea typeface="ＭＳ Ｐゴシック" panose="020B0600070205080204" pitchFamily="34" charset="-128"/>
              </a:rPr>
              <a:t>. </a:t>
            </a:r>
          </a:p>
          <a:p>
            <a:pPr marL="0" indent="0" algn="just">
              <a:lnSpc>
                <a:spcPct val="100000"/>
              </a:lnSpc>
              <a:spcBef>
                <a:spcPts val="0"/>
              </a:spcBef>
              <a:buNone/>
            </a:pPr>
            <a:endParaRPr lang="es-ES"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Si la reparación requiere de un plazo mayor, las partes podrán convenirlo, debiendo continuar vigente esta garantía </a:t>
            </a:r>
            <a:r>
              <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(art. 96 RLOPSRM)</a:t>
            </a:r>
            <a:r>
              <a:rPr lang="es-ES" altLang="es-MX" sz="2000" dirty="0">
                <a:solidFill>
                  <a:schemeClr val="bg1"/>
                </a:solidFill>
                <a:latin typeface="Arial" panose="020B0604020202020204" pitchFamily="34" charset="0"/>
                <a:ea typeface="ＭＳ Ｐゴシック" panose="020B0600070205080204" pitchFamily="34" charset="-128"/>
              </a:rPr>
              <a:t>;</a:t>
            </a:r>
          </a:p>
          <a:p>
            <a:pPr marL="0" indent="0" algn="just">
              <a:lnSpc>
                <a:spcPct val="100000"/>
              </a:lnSpc>
              <a:spcBef>
                <a:spcPts val="0"/>
              </a:spcBef>
              <a:buNone/>
            </a:pPr>
            <a:r>
              <a:rPr lang="es-ES" altLang="es-MX" sz="500" dirty="0">
                <a:solidFill>
                  <a:schemeClr val="bg1"/>
                </a:solidFill>
                <a:latin typeface="Arial" panose="020B0604020202020204" pitchFamily="34" charset="0"/>
                <a:ea typeface="ＭＳ Ｐゴシック" panose="020B0600070205080204" pitchFamily="34" charset="-128"/>
              </a:rPr>
              <a:t>  </a:t>
            </a:r>
          </a:p>
          <a:p>
            <a:pPr marL="0" indent="0" algn="just">
              <a:lnSpc>
                <a:spcPct val="100000"/>
              </a:lnSpc>
              <a:spcBef>
                <a:spcPts val="0"/>
              </a:spcBef>
              <a:buNone/>
            </a:pPr>
            <a:r>
              <a:rPr lang="es-ES" altLang="es-MX" sz="2000" b="1" dirty="0">
                <a:solidFill>
                  <a:schemeClr val="bg1"/>
                </a:solidFill>
                <a:latin typeface="Arial" panose="020B0604020202020204" pitchFamily="34" charset="0"/>
                <a:ea typeface="ＭＳ Ｐゴシック" panose="020B0600070205080204" pitchFamily="34" charset="-128"/>
              </a:rPr>
              <a:t>IX. </a:t>
            </a:r>
            <a:r>
              <a:rPr lang="es-ES" altLang="es-MX" sz="2000" dirty="0">
                <a:solidFill>
                  <a:schemeClr val="bg1"/>
                </a:solidFill>
                <a:latin typeface="Arial" panose="020B0604020202020204" pitchFamily="34" charset="0"/>
                <a:ea typeface="ＭＳ Ｐゴシック" panose="020B0600070205080204" pitchFamily="34" charset="-128"/>
              </a:rPr>
              <a:t>La normatividad prevé, y por lo tanto es factible que esta garantía se puedan presentar o entregar a la convocante utilizando </a:t>
            </a:r>
            <a:r>
              <a:rPr lang="es-ES" altLang="es-MX" sz="2000" dirty="0">
                <a:solidFill>
                  <a:srgbClr val="0070C0"/>
                </a:solidFill>
                <a:latin typeface="Arial" panose="020B0604020202020204" pitchFamily="34" charset="0"/>
                <a:ea typeface="ＭＳ Ｐゴシック" panose="020B0600070205080204" pitchFamily="34" charset="-128"/>
              </a:rPr>
              <a:t>medios electrónicos </a:t>
            </a:r>
            <a:r>
              <a:rPr lang="es-ES" altLang="es-MX" sz="1600" dirty="0">
                <a:solidFill>
                  <a:schemeClr val="bg1"/>
                </a:solidFill>
                <a:latin typeface="Arial" panose="020B0604020202020204" pitchFamily="34" charset="0"/>
                <a:ea typeface="ＭＳ Ｐゴシック" panose="020B0600070205080204" pitchFamily="34" charset="-128"/>
              </a:rPr>
              <a:t>(art. 90 6º pfo. RLOPSRM)</a:t>
            </a:r>
            <a:r>
              <a:rPr lang="es-ES" altLang="es-MX" sz="2000" dirty="0">
                <a:solidFill>
                  <a:schemeClr val="bg1"/>
                </a:solidFill>
                <a:latin typeface="Arial" panose="020B0604020202020204" pitchFamily="34" charset="0"/>
                <a:ea typeface="ＭＳ Ｐゴシック" panose="020B0600070205080204" pitchFamily="34" charset="-128"/>
              </a:rPr>
              <a:t>, y</a:t>
            </a:r>
          </a:p>
          <a:p>
            <a:pPr marL="0" indent="0" algn="just">
              <a:lnSpc>
                <a:spcPct val="100000"/>
              </a:lnSpc>
              <a:spcBef>
                <a:spcPts val="0"/>
              </a:spcBef>
              <a:buNone/>
            </a:pPr>
            <a:endParaRPr lang="es-ES"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b="1" dirty="0">
                <a:solidFill>
                  <a:schemeClr val="bg1"/>
                </a:solidFill>
                <a:latin typeface="Arial" panose="020B0604020202020204" pitchFamily="34" charset="0"/>
                <a:ea typeface="ＭＳ Ｐゴシック" panose="020B0600070205080204" pitchFamily="34" charset="-128"/>
              </a:rPr>
              <a:t>X. </a:t>
            </a:r>
            <a:r>
              <a:rPr lang="es-ES" altLang="es-MX" sz="2000" dirty="0">
                <a:solidFill>
                  <a:schemeClr val="bg1"/>
                </a:solidFill>
                <a:latin typeface="Arial" panose="020B0604020202020204" pitchFamily="34" charset="0"/>
                <a:ea typeface="ＭＳ Ｐゴシック" panose="020B0600070205080204" pitchFamily="34" charset="-128"/>
              </a:rPr>
              <a:t>Quedarán a salvo los derechos del ente público para </a:t>
            </a:r>
            <a:r>
              <a:rPr lang="es-ES" altLang="es-MX" sz="2000" dirty="0">
                <a:solidFill>
                  <a:srgbClr val="008000"/>
                </a:solidFill>
                <a:latin typeface="Arial" panose="020B0604020202020204" pitchFamily="34" charset="0"/>
                <a:ea typeface="ＭＳ Ｐゴシック" panose="020B0600070205080204" pitchFamily="34" charset="-128"/>
              </a:rPr>
              <a:t>exigir el pago</a:t>
            </a:r>
            <a:r>
              <a:rPr lang="es-ES" altLang="es-MX" sz="2000" dirty="0">
                <a:solidFill>
                  <a:schemeClr val="bg1"/>
                </a:solidFill>
                <a:latin typeface="Arial" panose="020B0604020202020204" pitchFamily="34" charset="0"/>
                <a:ea typeface="ＭＳ Ｐゴシック" panose="020B0600070205080204" pitchFamily="34" charset="-128"/>
              </a:rPr>
              <a:t> de las cantidades no cubiertas de la indemnización que a su juicio corresponda, una vez que se hagan efectivas las garantías constituidas conforme a este artículo </a:t>
            </a:r>
            <a:r>
              <a:rPr lang="es-ES" altLang="es-MX" sz="1600" dirty="0">
                <a:solidFill>
                  <a:schemeClr val="bg1"/>
                </a:solidFill>
                <a:latin typeface="Arial" panose="020B0604020202020204" pitchFamily="34" charset="0"/>
                <a:ea typeface="ＭＳ Ｐゴシック" panose="020B0600070205080204" pitchFamily="34" charset="-128"/>
              </a:rPr>
              <a:t>(art. 66 penúlt. pfo. LOPSRM)</a:t>
            </a:r>
            <a:r>
              <a:rPr lang="es-ES" altLang="es-MX" sz="2000" dirty="0">
                <a:solidFill>
                  <a:schemeClr val="bg1"/>
                </a:solidFill>
                <a:latin typeface="Arial" panose="020B0604020202020204" pitchFamily="34" charset="0"/>
                <a:ea typeface="ＭＳ Ｐゴシック" panose="020B0600070205080204" pitchFamily="34" charset="-128"/>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En relación con los </a:t>
            </a:r>
            <a:r>
              <a:rPr lang="es-ES" altLang="es-MX" sz="2000" b="1" dirty="0">
                <a:solidFill>
                  <a:schemeClr val="bg1"/>
                </a:solidFill>
                <a:latin typeface="Arial" panose="020B0604020202020204" pitchFamily="34" charset="0"/>
                <a:ea typeface="ＭＳ Ｐゴシック" panose="020B0600070205080204" pitchFamily="34" charset="-128"/>
              </a:rPr>
              <a:t>seguros</a:t>
            </a:r>
            <a:r>
              <a:rPr lang="es-ES" altLang="es-MX" sz="2000" dirty="0">
                <a:solidFill>
                  <a:schemeClr val="bg1"/>
                </a:solidFill>
                <a:latin typeface="Arial" panose="020B0604020202020204" pitchFamily="34" charset="0"/>
                <a:ea typeface="ＭＳ Ｐゴシック" panose="020B0600070205080204" pitchFamily="34" charset="-128"/>
              </a:rPr>
              <a:t>, en materia de </a:t>
            </a:r>
            <a:r>
              <a:rPr lang="es-ES" altLang="es-MX" sz="2000" b="1" dirty="0">
                <a:solidFill>
                  <a:schemeClr val="bg1"/>
                </a:solidFill>
                <a:latin typeface="Arial" panose="020B0604020202020204" pitchFamily="34" charset="0"/>
                <a:ea typeface="ＭＳ Ｐゴシック" panose="020B0600070205080204" pitchFamily="34" charset="-128"/>
              </a:rPr>
              <a:t>adquisiciones</a:t>
            </a:r>
            <a:r>
              <a:rPr lang="es-ES" altLang="es-MX" sz="2000" dirty="0">
                <a:solidFill>
                  <a:schemeClr val="bg1"/>
                </a:solidFill>
                <a:latin typeface="Arial" panose="020B0604020202020204" pitchFamily="34" charset="0"/>
                <a:ea typeface="ＭＳ Ｐゴシック" panose="020B0600070205080204" pitchFamily="34" charset="-128"/>
              </a:rPr>
              <a:t> se puede requerir, cuando se considere oportuno, que el proveedor obtenga una póliza de  seguro que </a:t>
            </a:r>
          </a:p>
          <a:p>
            <a:pPr marL="0" indent="0" algn="just">
              <a:lnSpc>
                <a:spcPct val="100000"/>
              </a:lnSpc>
              <a:spcBef>
                <a:spcPts val="0"/>
              </a:spcBef>
              <a:buNone/>
            </a:pPr>
            <a:endParaRPr lang="es-ES"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buNone/>
            </a:pPr>
            <a:endParaRPr lang="es-MX" dirty="0"/>
          </a:p>
        </p:txBody>
      </p:sp>
    </p:spTree>
    <p:extLst>
      <p:ext uri="{BB962C8B-B14F-4D97-AF65-F5344CB8AC3E}">
        <p14:creationId xmlns:p14="http://schemas.microsoft.com/office/powerpoint/2010/main" val="43364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blinds(horizontal)">
                                      <p:cBhvr>
                                        <p:cTn id="14" dur="100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p:cTn id="19"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20"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21" dur="1000"/>
                                        <p:tgtEl>
                                          <p:spTgt spid="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1">
                                            <p:txEl>
                                              <p:pRg st="6" end="6"/>
                                            </p:txEl>
                                          </p:spTgt>
                                        </p:tgtEl>
                                        <p:attrNameLst>
                                          <p:attrName>style.visibility</p:attrName>
                                        </p:attrNameLst>
                                      </p:cBhvr>
                                      <p:to>
                                        <p:strVal val="visible"/>
                                      </p:to>
                                    </p:set>
                                    <p:anim calcmode="lin" valueType="num">
                                      <p:cBhvr>
                                        <p:cTn id="26" dur="1000" fill="hold"/>
                                        <p:tgtEl>
                                          <p:spTgt spid="11">
                                            <p:txEl>
                                              <p:pRg st="6" end="6"/>
                                            </p:txEl>
                                          </p:spTgt>
                                        </p:tgtEl>
                                        <p:attrNameLst>
                                          <p:attrName>ppt_w</p:attrName>
                                        </p:attrNameLst>
                                      </p:cBhvr>
                                      <p:tavLst>
                                        <p:tav tm="0">
                                          <p:val>
                                            <p:strVal val="#ppt_w*0.70"/>
                                          </p:val>
                                        </p:tav>
                                        <p:tav tm="100000">
                                          <p:val>
                                            <p:strVal val="#ppt_w"/>
                                          </p:val>
                                        </p:tav>
                                      </p:tavLst>
                                    </p:anim>
                                    <p:anim calcmode="lin" valueType="num">
                                      <p:cBhvr>
                                        <p:cTn id="27" dur="1000" fill="hold"/>
                                        <p:tgtEl>
                                          <p:spTgt spid="11">
                                            <p:txEl>
                                              <p:pRg st="6" end="6"/>
                                            </p:txEl>
                                          </p:spTgt>
                                        </p:tgtEl>
                                        <p:attrNameLst>
                                          <p:attrName>ppt_h</p:attrName>
                                        </p:attrNameLst>
                                      </p:cBhvr>
                                      <p:tavLst>
                                        <p:tav tm="0">
                                          <p:val>
                                            <p:strVal val="#ppt_h"/>
                                          </p:val>
                                        </p:tav>
                                        <p:tav tm="100000">
                                          <p:val>
                                            <p:strVal val="#ppt_h"/>
                                          </p:val>
                                        </p:tav>
                                      </p:tavLst>
                                    </p:anim>
                                    <p:animEffect transition="in" filter="fade">
                                      <p:cBhvr>
                                        <p:cTn id="28" dur="1000"/>
                                        <p:tgtEl>
                                          <p:spTgt spid="11">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1">
                                            <p:txEl>
                                              <p:pRg st="8" end="8"/>
                                            </p:txEl>
                                          </p:spTgt>
                                        </p:tgtEl>
                                        <p:attrNameLst>
                                          <p:attrName>style.visibility</p:attrName>
                                        </p:attrNameLst>
                                      </p:cBhvr>
                                      <p:to>
                                        <p:strVal val="visible"/>
                                      </p:to>
                                    </p:set>
                                    <p:anim calcmode="lin" valueType="num">
                                      <p:cBhvr>
                                        <p:cTn id="33"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4"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35" dur="1000" fill="hold"/>
                                        <p:tgtEl>
                                          <p:spTgt spid="11">
                                            <p:txEl>
                                              <p:pRg st="8" end="8"/>
                                            </p:txEl>
                                          </p:spTgt>
                                        </p:tgtEl>
                                        <p:attrNameLst>
                                          <p:attrName>style.rotation</p:attrName>
                                        </p:attrNameLst>
                                      </p:cBhvr>
                                      <p:tavLst>
                                        <p:tav tm="0">
                                          <p:val>
                                            <p:fltVal val="90"/>
                                          </p:val>
                                        </p:tav>
                                        <p:tav tm="100000">
                                          <p:val>
                                            <p:fltVal val="0"/>
                                          </p:val>
                                        </p:tav>
                                      </p:tavLst>
                                    </p:anim>
                                    <p:animEffect transition="in" filter="fade">
                                      <p:cBhvr>
                                        <p:cTn id="36"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114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a:bodyPr>
          <a:lstStyle/>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garantice la integridad de los bienes </a:t>
            </a:r>
            <a:r>
              <a:rPr lang="es-ES" altLang="es-MX" sz="2000" dirty="0">
                <a:solidFill>
                  <a:schemeClr val="bg2"/>
                </a:solidFill>
                <a:latin typeface="Arial" panose="020B0604020202020204" pitchFamily="34" charset="0"/>
                <a:ea typeface="ＭＳ Ｐゴシック" panose="020B0600070205080204" pitchFamily="34" charset="-128"/>
              </a:rPr>
              <a:t>hasta el momento de su entrega</a:t>
            </a:r>
            <a:r>
              <a:rPr lang="es-ES" altLang="es-MX" sz="2000" dirty="0">
                <a:solidFill>
                  <a:schemeClr val="bg1"/>
                </a:solidFill>
                <a:latin typeface="Arial" panose="020B0604020202020204" pitchFamily="34" charset="0"/>
                <a:ea typeface="ＭＳ Ｐゴシック" panose="020B0600070205080204" pitchFamily="34" charset="-128"/>
              </a:rPr>
              <a:t> </a:t>
            </a:r>
            <a:r>
              <a:rPr lang="es-ES" altLang="es-MX" sz="1600" dirty="0">
                <a:solidFill>
                  <a:schemeClr val="bg1"/>
                </a:solidFill>
                <a:latin typeface="Arial" panose="020B0604020202020204" pitchFamily="34" charset="0"/>
                <a:ea typeface="ＭＳ Ｐゴシック" panose="020B0600070205080204" pitchFamily="34" charset="-128"/>
              </a:rPr>
              <a:t>(art. 55 2º pfo. LAASSP)</a:t>
            </a:r>
            <a:r>
              <a:rPr lang="es-ES" altLang="es-MX" sz="2000" dirty="0">
                <a:solidFill>
                  <a:schemeClr val="bg1"/>
                </a:solidFill>
                <a:latin typeface="Arial" panose="020B0604020202020204" pitchFamily="34" charset="0"/>
                <a:ea typeface="ＭＳ Ｐゴシック" panose="020B0600070205080204" pitchFamily="34" charset="-128"/>
              </a:rPr>
              <a:t>, así como </a:t>
            </a:r>
            <a:r>
              <a:rPr lang="es-ES" altLang="es-MX" sz="2000" dirty="0">
                <a:solidFill>
                  <a:srgbClr val="155A9B"/>
                </a:solidFill>
                <a:latin typeface="Arial" panose="020B0604020202020204" pitchFamily="34" charset="0"/>
                <a:ea typeface="ＭＳ Ｐゴシック" panose="020B0600070205080204" pitchFamily="34" charset="-128"/>
              </a:rPr>
              <a:t>los que deben otorgarse</a:t>
            </a:r>
            <a:r>
              <a:rPr lang="es-ES" altLang="es-MX" sz="2000" dirty="0">
                <a:solidFill>
                  <a:schemeClr val="bg1"/>
                </a:solidFill>
                <a:latin typeface="Arial" panose="020B0604020202020204" pitchFamily="34" charset="0"/>
                <a:ea typeface="ＭＳ Ｐゴシック" panose="020B0600070205080204" pitchFamily="34" charset="-128"/>
              </a:rPr>
              <a:t>, indicando los bienes que ampararían y la cobertura de la póliza correspondiente </a:t>
            </a:r>
            <a:r>
              <a:rPr lang="es-ES" altLang="es-MX" sz="1600" dirty="0">
                <a:solidFill>
                  <a:schemeClr val="bg1"/>
                </a:solidFill>
                <a:latin typeface="Arial" panose="020B0604020202020204" pitchFamily="34" charset="0"/>
                <a:ea typeface="ＭＳ Ｐゴシック" panose="020B0600070205080204" pitchFamily="34" charset="-128"/>
              </a:rPr>
              <a:t>(art. 39 fracc. II inc. i núm. 3 RLAASSP)</a:t>
            </a:r>
            <a:r>
              <a:rPr lang="es-ES" altLang="es-MX" sz="2000" dirty="0">
                <a:solidFill>
                  <a:schemeClr val="bg1"/>
                </a:solidFill>
                <a:latin typeface="Arial" panose="020B0604020202020204" pitchFamily="34" charset="0"/>
                <a:ea typeface="ＭＳ Ｐゴシック" panose="020B0600070205080204" pitchFamily="34" charset="-128"/>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			También está prevista la posibilidad de dar un seguro de 			caución para garantizar las obligaciones a cargo de un pro-			veedor o un contratista </a:t>
            </a:r>
            <a:r>
              <a:rPr lang="es-ES" altLang="es-MX" sz="1600" dirty="0">
                <a:solidFill>
                  <a:schemeClr val="bg1"/>
                </a:solidFill>
                <a:latin typeface="Arial" panose="020B0604020202020204" pitchFamily="34" charset="0"/>
                <a:ea typeface="ＭＳ Ｐゴシック" panose="020B0600070205080204" pitchFamily="34" charset="-128"/>
              </a:rPr>
              <a:t>(art. 48 LTF)</a:t>
            </a:r>
            <a:r>
              <a:rPr lang="es-ES" altLang="es-MX" sz="2000" dirty="0">
                <a:solidFill>
                  <a:schemeClr val="bg1"/>
                </a:solidFill>
                <a:latin typeface="Arial" panose="020B0604020202020204" pitchFamily="34" charset="0"/>
                <a:ea typeface="ＭＳ Ｐゴシック" panose="020B0600070205080204" pitchFamily="34" charset="-128"/>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			En materia de </a:t>
            </a:r>
            <a:r>
              <a:rPr lang="es-ES" altLang="es-MX" sz="2000" b="1" dirty="0">
                <a:solidFill>
                  <a:schemeClr val="bg1"/>
                </a:solidFill>
                <a:latin typeface="Arial" panose="020B0604020202020204" pitchFamily="34" charset="0"/>
                <a:ea typeface="ＭＳ Ｐゴシック" panose="020B0600070205080204" pitchFamily="34" charset="-128"/>
              </a:rPr>
              <a:t>obras públicas</a:t>
            </a:r>
            <a:r>
              <a:rPr lang="es-ES" altLang="es-MX" sz="2000" dirty="0">
                <a:solidFill>
                  <a:schemeClr val="bg1"/>
                </a:solidFill>
                <a:latin typeface="Arial" panose="020B0604020202020204" pitchFamily="34" charset="0"/>
                <a:ea typeface="ＭＳ Ｐゴシック" panose="020B0600070205080204" pitchFamily="34" charset="-128"/>
              </a:rPr>
              <a:t>, el contratista </a:t>
            </a:r>
            <a:r>
              <a:rPr lang="es-ES" altLang="es-MX" sz="2000" dirty="0">
                <a:solidFill>
                  <a:srgbClr val="008000"/>
                </a:solidFill>
                <a:latin typeface="Arial" panose="020B0604020202020204" pitchFamily="34" charset="0"/>
                <a:ea typeface="ＭＳ Ｐゴシック" panose="020B0600070205080204" pitchFamily="34" charset="-128"/>
              </a:rPr>
              <a:t>puede incluir 			</a:t>
            </a:r>
            <a:r>
              <a:rPr lang="es-ES" altLang="es-MX" sz="2000" dirty="0">
                <a:solidFill>
                  <a:schemeClr val="bg1"/>
                </a:solidFill>
                <a:latin typeface="Arial" panose="020B0604020202020204" pitchFamily="34" charset="0"/>
                <a:ea typeface="ＭＳ Ｐゴシック" panose="020B0600070205080204" pitchFamily="34" charset="-128"/>
              </a:rPr>
              <a:t>en su propuesta económica, como parte de los costos fijos, los seguros que cubren los riesgos a que está sujeta la maquinaria o equipo de construcción por los siniestros que sufra </a:t>
            </a:r>
            <a:r>
              <a:rPr lang="es-ES" altLang="es-MX" sz="1600" dirty="0">
                <a:solidFill>
                  <a:schemeClr val="bg1"/>
                </a:solidFill>
                <a:latin typeface="Arial" panose="020B0604020202020204" pitchFamily="34" charset="0"/>
                <a:ea typeface="ＭＳ Ｐゴシック" panose="020B0600070205080204" pitchFamily="34" charset="-128"/>
              </a:rPr>
              <a:t>(art. 195 RLOPSRM)</a:t>
            </a:r>
            <a:r>
              <a:rPr lang="es-ES" altLang="es-MX" sz="2000" dirty="0">
                <a:solidFill>
                  <a:schemeClr val="bg1"/>
                </a:solidFill>
                <a:latin typeface="Arial" panose="020B0604020202020204" pitchFamily="34" charset="0"/>
                <a:ea typeface="ＭＳ Ｐゴシック" panose="020B0600070205080204" pitchFamily="34" charset="-128"/>
              </a:rPr>
              <a:t>.</a:t>
            </a:r>
            <a:endParaRPr lang="es-ES" altLang="es-MX" sz="16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También puede considerar dentro de los gastos generales que podrán tomarse en consideración para integrar el costo indirecto, y que pueden aplicarse indistintamente a la administración de oficinas centrales, a la administración de oficinas de campo o a ambas, tanto las cuotas del seguro social, como el pago de las pólizas de seguros que deba tener la obra </a:t>
            </a:r>
            <a:r>
              <a:rPr lang="es-ES" altLang="es-MX" sz="1600" dirty="0">
                <a:solidFill>
                  <a:schemeClr val="bg1"/>
                </a:solidFill>
                <a:latin typeface="Arial" panose="020B0604020202020204" pitchFamily="34" charset="0"/>
                <a:ea typeface="ＭＳ Ｐゴシック" panose="020B0600070205080204" pitchFamily="34" charset="-128"/>
              </a:rPr>
              <a:t>(art. 213 RLOPSRM)</a:t>
            </a:r>
            <a:r>
              <a:rPr lang="es-ES" altLang="es-MX" sz="2000" dirty="0">
                <a:solidFill>
                  <a:schemeClr val="bg1"/>
                </a:solidFill>
                <a:latin typeface="Arial" panose="020B0604020202020204" pitchFamily="34" charset="0"/>
                <a:ea typeface="ＭＳ Ｐゴシック" panose="020B0600070205080204" pitchFamily="34" charset="-128"/>
              </a:rPr>
              <a:t>.</a:t>
            </a:r>
          </a:p>
          <a:p>
            <a:pPr marL="0" indent="0" algn="just">
              <a:lnSpc>
                <a:spcPct val="100000"/>
              </a:lnSpc>
              <a:spcBef>
                <a:spcPts val="0"/>
              </a:spcBef>
              <a:buNone/>
            </a:pPr>
            <a:endParaRPr lang="es-ES" altLang="es-MX" sz="2000" dirty="0">
              <a:solidFill>
                <a:schemeClr val="bg1"/>
              </a:solidFill>
              <a:latin typeface="Arial" panose="020B0604020202020204" pitchFamily="34" charset="0"/>
              <a:ea typeface="ＭＳ Ｐゴシック" panose="020B0600070205080204" pitchFamily="34" charset="-128"/>
            </a:endParaRPr>
          </a:p>
        </p:txBody>
      </p:sp>
      <p:pic>
        <p:nvPicPr>
          <p:cNvPr id="11266" name="Picture 2" descr="Seguro de Caución by Fer Molina">
            <a:extLst>
              <a:ext uri="{FF2B5EF4-FFF2-40B4-BE49-F238E27FC236}">
                <a16:creationId xmlns:a16="http://schemas.microsoft.com/office/drawing/2014/main" id="{FF2E474B-4371-027C-2306-17CC81C66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125" y="1725802"/>
            <a:ext cx="2523968" cy="161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53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checkerboard(across)">
                                      <p:cBhvr>
                                        <p:cTn id="15" dur="1000"/>
                                        <p:tgtEl>
                                          <p:spTgt spid="11266"/>
                                        </p:tgtEl>
                                      </p:cBhvr>
                                    </p:animEffect>
                                  </p:childTnLst>
                                </p:cTn>
                              </p:par>
                              <p:par>
                                <p:cTn id="16" presetID="23" presetClass="entr" presetSubtype="16" fill="hold"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 calcmode="lin" valueType="num">
                                      <p:cBhvr>
                                        <p:cTn id="18"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1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dissolve">
                                      <p:cBhvr>
                                        <p:cTn id="24" dur="1250"/>
                                        <p:tgtEl>
                                          <p:spTgt spid="1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Effect transition="in" filter="wheel(1)">
                                      <p:cBhvr>
                                        <p:cTn id="29" dur="2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marL="0" indent="0" algn="just">
              <a:lnSpc>
                <a:spcPct val="120000"/>
              </a:lnSpc>
              <a:spcBef>
                <a:spcPts val="0"/>
              </a:spcBef>
              <a:buNone/>
            </a:pPr>
            <a:r>
              <a:rPr lang="es-MX" sz="2800" b="1" dirty="0">
                <a:effectLst/>
                <a:latin typeface="ArialMT"/>
              </a:rPr>
              <a:t>Unidad 4. Ejecución de la obra pública.</a:t>
            </a: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2851687" y="2081378"/>
            <a:ext cx="8369086" cy="4776621"/>
          </a:xfrm>
        </p:spPr>
        <p:txBody>
          <a:bodyPr>
            <a:noAutofit/>
          </a:bodyPr>
          <a:lstStyle/>
          <a:p>
            <a:pPr marL="0" indent="0" algn="just">
              <a:lnSpc>
                <a:spcPct val="100000"/>
              </a:lnSpc>
              <a:spcBef>
                <a:spcPts val="0"/>
              </a:spcBef>
              <a:buNone/>
            </a:pPr>
            <a:r>
              <a:rPr lang="es-MX" sz="2300" dirty="0">
                <a:solidFill>
                  <a:schemeClr val="bg1"/>
                </a:solidFill>
                <a:effectLst/>
                <a:latin typeface="ArialMT"/>
              </a:rPr>
              <a:t>El alumno será capaz de:</a:t>
            </a:r>
          </a:p>
          <a:p>
            <a:pPr marL="0" indent="0" algn="just">
              <a:lnSpc>
                <a:spcPct val="100000"/>
              </a:lnSpc>
              <a:spcBef>
                <a:spcPts val="0"/>
              </a:spcBef>
              <a:buNone/>
            </a:pPr>
            <a:r>
              <a:rPr lang="es-MX" sz="1200" dirty="0">
                <a:solidFill>
                  <a:schemeClr val="bg1"/>
                </a:solidFill>
                <a:effectLst/>
                <a:latin typeface="ArialMT"/>
              </a:rPr>
              <a:t>.</a:t>
            </a:r>
            <a:br>
              <a:rPr lang="es-MX" dirty="0">
                <a:solidFill>
                  <a:schemeClr val="bg1"/>
                </a:solidFill>
                <a:effectLst/>
                <a:latin typeface="ArialMT"/>
              </a:rPr>
            </a:br>
            <a:r>
              <a:rPr lang="es-MX" sz="2300" dirty="0">
                <a:solidFill>
                  <a:schemeClr val="bg1"/>
                </a:solidFill>
                <a:effectLst/>
                <a:latin typeface="ArialMT"/>
              </a:rPr>
              <a:t>A) Identificar  cuales son los aspectos normativos a considerar  para  la ejecución  de  los  trabajos  relacionados  con  una  obra  pública  o  un servicio relacionado con la misma.</a:t>
            </a:r>
          </a:p>
          <a:p>
            <a:pPr marL="0" indent="0" algn="just">
              <a:lnSpc>
                <a:spcPct val="100000"/>
              </a:lnSpc>
              <a:spcBef>
                <a:spcPts val="0"/>
              </a:spcBef>
              <a:buNone/>
            </a:pPr>
            <a:endParaRPr lang="es-MX" sz="1200" dirty="0">
              <a:solidFill>
                <a:schemeClr val="bg1"/>
              </a:solidFill>
              <a:latin typeface="ArialMT"/>
            </a:endParaRPr>
          </a:p>
          <a:p>
            <a:pPr marL="0" indent="0" algn="just">
              <a:lnSpc>
                <a:spcPct val="100000"/>
              </a:lnSpc>
              <a:spcBef>
                <a:spcPts val="0"/>
              </a:spcBef>
              <a:buNone/>
            </a:pPr>
            <a:r>
              <a:rPr lang="es-MX" sz="2300" dirty="0">
                <a:solidFill>
                  <a:schemeClr val="bg1"/>
                </a:solidFill>
                <a:effectLst/>
                <a:latin typeface="ArialMT"/>
              </a:rPr>
              <a:t>B) Analizar  cada  una  de  las  obligaciones  que  se tiene para ejecutar adecuada y oportunamete una obra pública, y</a:t>
            </a:r>
          </a:p>
          <a:p>
            <a:pPr marL="0" indent="0" algn="just">
              <a:lnSpc>
                <a:spcPct val="100000"/>
              </a:lnSpc>
              <a:spcBef>
                <a:spcPts val="0"/>
              </a:spcBef>
              <a:buNone/>
            </a:pPr>
            <a:endParaRPr lang="es-MX" sz="1200" dirty="0">
              <a:solidFill>
                <a:schemeClr val="bg1"/>
              </a:solidFill>
              <a:effectLst/>
              <a:latin typeface="ArialMT"/>
            </a:endParaRPr>
          </a:p>
          <a:p>
            <a:pPr marL="0" indent="0" algn="just">
              <a:lnSpc>
                <a:spcPct val="100000"/>
              </a:lnSpc>
              <a:spcBef>
                <a:spcPts val="0"/>
              </a:spcBef>
              <a:buNone/>
            </a:pPr>
            <a:r>
              <a:rPr lang="es-MX" sz="2300" dirty="0">
                <a:solidFill>
                  <a:schemeClr val="bg1"/>
                </a:solidFill>
                <a:effectLst/>
                <a:latin typeface="ArialMT"/>
              </a:rPr>
              <a:t>C) Comprender el papel del  auditor  en  la revisión de  las obligaciones legales  que  tiene  las  personas  involucradas  en  la ejecución de una obra pública, con  la finalidad de verificar los elementos  básicos que se deben atender en esta etapa. </a:t>
            </a:r>
            <a:endParaRPr lang="es-MX" sz="2300" dirty="0">
              <a:solidFill>
                <a:schemeClr val="bg1"/>
              </a:solidFill>
              <a:effectLst/>
            </a:endParaRPr>
          </a:p>
        </p:txBody>
      </p:sp>
      <p:sp>
        <p:nvSpPr>
          <p:cNvPr id="2" name="Marcador de número de diapositiva 1">
            <a:extLst>
              <a:ext uri="{FF2B5EF4-FFF2-40B4-BE49-F238E27FC236}">
                <a16:creationId xmlns:a16="http://schemas.microsoft.com/office/drawing/2014/main" id="{51BD164D-3172-E110-927C-750C6A234C94}"/>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115</a:t>
            </a:fld>
            <a:endParaRPr lang="en-US" sz="2400" dirty="0">
              <a:latin typeface="Arial" panose="020B0604020202020204" pitchFamily="34" charset="0"/>
              <a:cs typeface="Arial" panose="020B0604020202020204" pitchFamily="34" charset="0"/>
            </a:endParaRPr>
          </a:p>
        </p:txBody>
      </p:sp>
      <p:pic>
        <p:nvPicPr>
          <p:cNvPr id="3074" name="Picture 2" descr="Reinician ejecución de obras públicas en Oaxaca | El Imparcial de Oaxaca">
            <a:extLst>
              <a:ext uri="{FF2B5EF4-FFF2-40B4-BE49-F238E27FC236}">
                <a16:creationId xmlns:a16="http://schemas.microsoft.com/office/drawing/2014/main" id="{3EC43493-75A4-257E-5271-896BA105B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86" y="2279867"/>
            <a:ext cx="2414506" cy="12072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a reactivación de obras públicas ¿Una medida beneficiosa para la  continuidad en la ejecución de los contratos? | Angelita Ruíz Cárdenas -  IUS 360">
            <a:extLst>
              <a:ext uri="{FF2B5EF4-FFF2-40B4-BE49-F238E27FC236}">
                <a16:creationId xmlns:a16="http://schemas.microsoft.com/office/drawing/2014/main" id="{F7F56853-30E6-B169-9319-56D6CA6F5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56" y="3714761"/>
            <a:ext cx="2427736" cy="13090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nuncian más obras públicas para Aguascalientes - El Sol del Centro |  Noticias Locales, Policiacas, sobre México, Aguascalientes y el Mundo">
            <a:extLst>
              <a:ext uri="{FF2B5EF4-FFF2-40B4-BE49-F238E27FC236}">
                <a16:creationId xmlns:a16="http://schemas.microsoft.com/office/drawing/2014/main" id="{4319E746-6571-1CE6-8AFE-B30D61FE8F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57" y="5137954"/>
            <a:ext cx="2427736" cy="143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70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1500"/>
                                        <p:tgtEl>
                                          <p:spTgt spid="10"/>
                                        </p:tgtEl>
                                      </p:cBhvr>
                                    </p:animEffect>
                                  </p:childTnLst>
                                </p:cTn>
                              </p:par>
                            </p:childTnLst>
                          </p:cTn>
                        </p:par>
                        <p:par>
                          <p:cTn id="8" fill="hold">
                            <p:stCondLst>
                              <p:cond delay="1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p:cTn id="11"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p:cTn id="20" dur="1000" fill="hold"/>
                                        <p:tgtEl>
                                          <p:spTgt spid="3074"/>
                                        </p:tgtEl>
                                        <p:attrNameLst>
                                          <p:attrName>ppt_w</p:attrName>
                                        </p:attrNameLst>
                                      </p:cBhvr>
                                      <p:tavLst>
                                        <p:tav tm="0">
                                          <p:val>
                                            <p:strVal val="#ppt_w*0.70"/>
                                          </p:val>
                                        </p:tav>
                                        <p:tav tm="100000">
                                          <p:val>
                                            <p:strVal val="#ppt_w"/>
                                          </p:val>
                                        </p:tav>
                                      </p:tavLst>
                                    </p:anim>
                                    <p:anim calcmode="lin" valueType="num">
                                      <p:cBhvr>
                                        <p:cTn id="21" dur="1000" fill="hold"/>
                                        <p:tgtEl>
                                          <p:spTgt spid="3074"/>
                                        </p:tgtEl>
                                        <p:attrNameLst>
                                          <p:attrName>ppt_h</p:attrName>
                                        </p:attrNameLst>
                                      </p:cBhvr>
                                      <p:tavLst>
                                        <p:tav tm="0">
                                          <p:val>
                                            <p:strVal val="#ppt_h"/>
                                          </p:val>
                                        </p:tav>
                                        <p:tav tm="100000">
                                          <p:val>
                                            <p:strVal val="#ppt_h"/>
                                          </p:val>
                                        </p:tav>
                                      </p:tavLst>
                                    </p:anim>
                                    <p:animEffect transition="in" filter="fade">
                                      <p:cBhvr>
                                        <p:cTn id="22" dur="1000"/>
                                        <p:tgtEl>
                                          <p:spTgt spid="3074"/>
                                        </p:tgtEl>
                                      </p:cBhvr>
                                    </p:animEffect>
                                  </p:childTnLst>
                                </p:cTn>
                              </p:par>
                              <p:par>
                                <p:cTn id="23" presetID="41" presetClass="entr" presetSubtype="0" fill="hold" nodeType="withEffect">
                                  <p:stCondLst>
                                    <p:cond delay="0"/>
                                  </p:stCondLst>
                                  <p:iterate type="lt">
                                    <p:tmPct val="10000"/>
                                  </p:iterate>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p:cTn id="25" dur="500" fill="hold"/>
                                        <p:tgtEl>
                                          <p:spTgt spid="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1">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076"/>
                                        </p:tgtEl>
                                        <p:attrNameLst>
                                          <p:attrName>style.visibility</p:attrName>
                                        </p:attrNameLst>
                                      </p:cBhvr>
                                      <p:to>
                                        <p:strVal val="visible"/>
                                      </p:to>
                                    </p:set>
                                    <p:animEffect transition="in" filter="dissolve">
                                      <p:cBhvr>
                                        <p:cTn id="34" dur="1000"/>
                                        <p:tgtEl>
                                          <p:spTgt spid="3076"/>
                                        </p:tgtEl>
                                      </p:cBhvr>
                                    </p:animEffect>
                                  </p:childTnLst>
                                </p:cTn>
                              </p:par>
                              <p:par>
                                <p:cTn id="35" presetID="41" presetClass="entr" presetSubtype="0" fill="hold" nodeType="withEffect">
                                  <p:stCondLst>
                                    <p:cond delay="0"/>
                                  </p:stCondLst>
                                  <p:iterate type="lt">
                                    <p:tmPct val="10000"/>
                                  </p:iterate>
                                  <p:childTnLst>
                                    <p:set>
                                      <p:cBhvr>
                                        <p:cTn id="36" dur="1" fill="hold">
                                          <p:stCondLst>
                                            <p:cond delay="0"/>
                                          </p:stCondLst>
                                        </p:cTn>
                                        <p:tgtEl>
                                          <p:spTgt spid="11">
                                            <p:txEl>
                                              <p:pRg st="3" end="3"/>
                                            </p:txEl>
                                          </p:spTgt>
                                        </p:tgtEl>
                                        <p:attrNameLst>
                                          <p:attrName>style.visibility</p:attrName>
                                        </p:attrNameLst>
                                      </p:cBhvr>
                                      <p:to>
                                        <p:strVal val="visible"/>
                                      </p:to>
                                    </p:set>
                                    <p:anim calcmode="lin" valueType="num">
                                      <p:cBhvr>
                                        <p:cTn id="37" dur="250" fill="hold"/>
                                        <p:tgtEl>
                                          <p:spTgt spid="1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250" fill="hold"/>
                                        <p:tgtEl>
                                          <p:spTgt spid="11">
                                            <p:txEl>
                                              <p:pRg st="3" end="3"/>
                                            </p:txEl>
                                          </p:spTgt>
                                        </p:tgtEl>
                                        <p:attrNameLst>
                                          <p:attrName>ppt_y</p:attrName>
                                        </p:attrNameLst>
                                      </p:cBhvr>
                                      <p:tavLst>
                                        <p:tav tm="0">
                                          <p:val>
                                            <p:strVal val="#ppt_y"/>
                                          </p:val>
                                        </p:tav>
                                        <p:tav tm="100000">
                                          <p:val>
                                            <p:strVal val="#ppt_y"/>
                                          </p:val>
                                        </p:tav>
                                      </p:tavLst>
                                    </p:anim>
                                    <p:anim calcmode="lin" valueType="num">
                                      <p:cBhvr>
                                        <p:cTn id="39" dur="250" fill="hold"/>
                                        <p:tgtEl>
                                          <p:spTgt spid="1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250" fill="hold"/>
                                        <p:tgtEl>
                                          <p:spTgt spid="1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250" tmFilter="0,0; .5, 1; 1, 1"/>
                                        <p:tgtEl>
                                          <p:spTgt spid="11">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3078"/>
                                        </p:tgtEl>
                                        <p:attrNameLst>
                                          <p:attrName>style.visibility</p:attrName>
                                        </p:attrNameLst>
                                      </p:cBhvr>
                                      <p:to>
                                        <p:strVal val="visible"/>
                                      </p:to>
                                    </p:set>
                                    <p:animEffect transition="in" filter="strips(downLeft)">
                                      <p:cBhvr>
                                        <p:cTn id="46" dur="1250"/>
                                        <p:tgtEl>
                                          <p:spTgt spid="3078"/>
                                        </p:tgtEl>
                                      </p:cBhvr>
                                    </p:animEffect>
                                  </p:childTnLst>
                                </p:cTn>
                              </p:par>
                              <p:par>
                                <p:cTn id="47" presetID="41" presetClass="entr" presetSubtype="0" fill="hold" nodeType="withEffect">
                                  <p:stCondLst>
                                    <p:cond delay="0"/>
                                  </p:stCondLst>
                                  <p:iterate type="lt">
                                    <p:tmPct val="10000"/>
                                  </p:iterate>
                                  <p:childTnLst>
                                    <p:set>
                                      <p:cBhvr>
                                        <p:cTn id="48" dur="1" fill="hold">
                                          <p:stCondLst>
                                            <p:cond delay="0"/>
                                          </p:stCondLst>
                                        </p:cTn>
                                        <p:tgtEl>
                                          <p:spTgt spid="11">
                                            <p:txEl>
                                              <p:pRg st="5" end="5"/>
                                            </p:txEl>
                                          </p:spTgt>
                                        </p:tgtEl>
                                        <p:attrNameLst>
                                          <p:attrName>style.visibility</p:attrName>
                                        </p:attrNameLst>
                                      </p:cBhvr>
                                      <p:to>
                                        <p:strVal val="visible"/>
                                      </p:to>
                                    </p:set>
                                    <p:anim calcmode="lin" valueType="num">
                                      <p:cBhvr>
                                        <p:cTn id="49" dur="500" fill="hold"/>
                                        <p:tgtEl>
                                          <p:spTgt spid="11">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1">
                                            <p:txEl>
                                              <p:pRg st="5" end="5"/>
                                            </p:txEl>
                                          </p:spTgt>
                                        </p:tgtEl>
                                        <p:attrNameLst>
                                          <p:attrName>ppt_y</p:attrName>
                                        </p:attrNameLst>
                                      </p:cBhvr>
                                      <p:tavLst>
                                        <p:tav tm="0">
                                          <p:val>
                                            <p:strVal val="#ppt_y"/>
                                          </p:val>
                                        </p:tav>
                                        <p:tav tm="100000">
                                          <p:val>
                                            <p:strVal val="#ppt_y"/>
                                          </p:val>
                                        </p:tav>
                                      </p:tavLst>
                                    </p:anim>
                                    <p:anim calcmode="lin" valueType="num">
                                      <p:cBhvr>
                                        <p:cTn id="51" dur="500" fill="hold"/>
                                        <p:tgtEl>
                                          <p:spTgt spid="11">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1">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116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lnSpcReduction="10000"/>
          </a:bodyPr>
          <a:lstStyle/>
          <a:p>
            <a:pPr marL="0" indent="0" algn="just">
              <a:lnSpc>
                <a:spcPct val="100000"/>
              </a:lnSpc>
              <a:spcBef>
                <a:spcPts val="0"/>
              </a:spcBef>
              <a:buNone/>
            </a:pPr>
            <a:r>
              <a:rPr lang="es-MX" sz="2000" dirty="0">
                <a:solidFill>
                  <a:schemeClr val="bg1"/>
                </a:solidFill>
                <a:latin typeface="ArialMT"/>
              </a:rPr>
              <a:t>4.1. </a:t>
            </a:r>
            <a:r>
              <a:rPr lang="es-MX" sz="2000" dirty="0">
                <a:solidFill>
                  <a:schemeClr val="accent6">
                    <a:lumMod val="50000"/>
                  </a:schemeClr>
                </a:solidFill>
                <a:latin typeface="ArialMT"/>
              </a:rPr>
              <a:t>Avance de obra</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ES" altLang="es-MX" sz="2000" dirty="0">
                <a:solidFill>
                  <a:srgbClr val="0070C0"/>
                </a:solidFill>
                <a:latin typeface="Arial" panose="020B0604020202020204" pitchFamily="34" charset="0"/>
                <a:ea typeface="ＭＳ Ｐゴシック" panose="020B0600070205080204" pitchFamily="34" charset="-128"/>
              </a:rPr>
              <a:t>La ejecución de los trabajos consiste </a:t>
            </a:r>
            <a:r>
              <a:rPr lang="es-ES" altLang="es-MX" sz="2000" dirty="0">
                <a:solidFill>
                  <a:schemeClr val="bg1"/>
                </a:solidFill>
                <a:latin typeface="Arial" panose="020B0604020202020204" pitchFamily="34" charset="0"/>
                <a:ea typeface="ＭＳ Ｐゴシック" panose="020B0600070205080204" pitchFamily="34" charset="-128"/>
              </a:rPr>
              <a:t>en llevar a cabo o realizar, ya sea, una obra pública o un servicio relacionado con la misma, en el plazo o tiempo determinado, y de acuerdo con las condiciones, especificaciones o características establecidas en el contrato producto de un procedimiento de contratación adjudicado a un contratista. </a:t>
            </a:r>
          </a:p>
          <a:p>
            <a:pPr marL="0" indent="0" algn="just">
              <a:lnSpc>
                <a:spcPct val="100000"/>
              </a:lnSpc>
              <a:spcBef>
                <a:spcPts val="0"/>
              </a:spcBef>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Para realizar obras públicas, los servidores públicos que autoricen el proyecto ejecutivo, son los responsables de que </a:t>
            </a:r>
            <a:r>
              <a:rPr lang="es-ES" altLang="es-MX" sz="2000" dirty="0">
                <a:solidFill>
                  <a:schemeClr val="bg2">
                    <a:lumMod val="75000"/>
                  </a:schemeClr>
                </a:solidFill>
                <a:latin typeface="Arial" panose="020B0604020202020204" pitchFamily="34" charset="0"/>
                <a:ea typeface="ＭＳ Ｐゴシック" panose="020B0600070205080204" pitchFamily="34" charset="-128"/>
              </a:rPr>
              <a:t>antes de salir a contratar</a:t>
            </a:r>
            <a:r>
              <a:rPr lang="es-ES" altLang="es-MX" sz="2000" dirty="0">
                <a:solidFill>
                  <a:schemeClr val="bg1"/>
                </a:solidFill>
                <a:latin typeface="Arial" panose="020B0604020202020204" pitchFamily="34" charset="0"/>
                <a:ea typeface="ＭＳ Ｐゴシック" panose="020B0600070205080204" pitchFamily="34" charset="-128"/>
              </a:rPr>
              <a:t>, se cuenten </a:t>
            </a:r>
            <a:r>
              <a:rPr lang="es-ES" altLang="es-MX" sz="2000" dirty="0">
                <a:solidFill>
                  <a:schemeClr val="accent5">
                    <a:lumMod val="75000"/>
                  </a:schemeClr>
                </a:solidFill>
                <a:latin typeface="Arial" panose="020B0604020202020204" pitchFamily="34" charset="0"/>
                <a:ea typeface="ＭＳ Ｐゴシック" panose="020B0600070205080204" pitchFamily="34" charset="-128"/>
              </a:rPr>
              <a:t>total</a:t>
            </a:r>
            <a:r>
              <a:rPr lang="es-ES" altLang="es-MX" sz="2000" dirty="0">
                <a:solidFill>
                  <a:schemeClr val="bg1"/>
                </a:solidFill>
                <a:latin typeface="Arial" panose="020B0604020202020204" pitchFamily="34" charset="0"/>
                <a:ea typeface="ＭＳ Ｐゴシック" panose="020B0600070205080204" pitchFamily="34" charset="-128"/>
              </a:rPr>
              <a:t>				  </a:t>
            </a:r>
            <a:r>
              <a:rPr lang="es-ES" altLang="es-MX" sz="2000" dirty="0">
                <a:solidFill>
                  <a:schemeClr val="accent5">
                    <a:lumMod val="75000"/>
                  </a:schemeClr>
                </a:solidFill>
                <a:latin typeface="Arial" panose="020B0604020202020204" pitchFamily="34" charset="0"/>
                <a:ea typeface="ＭＳ Ｐゴシック" panose="020B0600070205080204" pitchFamily="34" charset="-128"/>
              </a:rPr>
              <a:t>mente concluidos </a:t>
            </a:r>
            <a:r>
              <a:rPr lang="es-ES" altLang="es-MX" sz="2000" dirty="0">
                <a:solidFill>
                  <a:schemeClr val="bg1"/>
                </a:solidFill>
                <a:latin typeface="Arial" panose="020B0604020202020204" pitchFamily="34" charset="0"/>
                <a:ea typeface="ＭＳ Ｐゴシック" panose="020B0600070205080204" pitchFamily="34" charset="-128"/>
              </a:rPr>
              <a:t>los aspectos relativos con:</a:t>
            </a:r>
          </a:p>
          <a:p>
            <a:pPr marL="0" indent="0" algn="just">
              <a:lnSpc>
                <a:spcPct val="100000"/>
              </a:lnSpc>
              <a:spcBef>
                <a:spcPts val="0"/>
              </a:spcBef>
              <a:buNone/>
            </a:pPr>
            <a:endParaRPr lang="es-ES"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				  Los estudios y proyectos,</a:t>
            </a: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				  Especificaciones de construcción,</a:t>
            </a: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				  Normas de calidad, y </a:t>
            </a: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				  El programa de ejecución.</a:t>
            </a:r>
          </a:p>
          <a:p>
            <a:pPr marL="0" indent="0" algn="just">
              <a:lnSpc>
                <a:spcPct val="100000"/>
              </a:lnSpc>
              <a:spcBef>
                <a:spcPts val="0"/>
              </a:spcBef>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				  Ahora bien, en el caso de </a:t>
            </a:r>
            <a:r>
              <a:rPr lang="es-ES" altLang="es-MX" sz="2000" dirty="0">
                <a:solidFill>
                  <a:schemeClr val="accent1">
                    <a:lumMod val="75000"/>
                  </a:schemeClr>
                </a:solidFill>
                <a:latin typeface="Arial" panose="020B0604020202020204" pitchFamily="34" charset="0"/>
                <a:ea typeface="ＭＳ Ｐゴシック" panose="020B0600070205080204" pitchFamily="34" charset="-128"/>
              </a:rPr>
              <a:t>obras públicas de gran complejidad</a:t>
            </a:r>
            <a:r>
              <a:rPr lang="es-ES" altLang="es-MX" sz="2000" dirty="0">
                <a:solidFill>
                  <a:schemeClr val="bg1"/>
                </a:solidFill>
                <a:latin typeface="Arial" panose="020B0604020202020204" pitchFamily="34" charset="0"/>
                <a:ea typeface="ＭＳ Ｐゴシック" panose="020B0600070205080204" pitchFamily="34" charset="-128"/>
              </a:rPr>
              <a:t>, se debe tener un avance en su desarrollo, que permita a los licitantes preparar una proposición solvente y ejecutar los trabajos hasta su conclusión en forma ininterrumpida, en concordancia con el programa de ejecución convenido. </a:t>
            </a:r>
          </a:p>
          <a:p>
            <a:pPr marL="0" indent="0" algn="just">
              <a:lnSpc>
                <a:spcPct val="100000"/>
              </a:lnSpc>
              <a:spcBef>
                <a:spcPts val="0"/>
              </a:spcBef>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accent6">
                    <a:lumMod val="50000"/>
                  </a:schemeClr>
                </a:solidFill>
                <a:latin typeface="Arial" panose="020B0604020202020204" pitchFamily="34" charset="0"/>
                <a:ea typeface="ＭＳ Ｐゴシック" panose="020B0600070205080204" pitchFamily="34" charset="-128"/>
              </a:rPr>
              <a:t>Se exceptúa de esta obligación</a:t>
            </a:r>
            <a:r>
              <a:rPr lang="es-ES" altLang="es-MX" sz="2000" dirty="0">
                <a:solidFill>
                  <a:schemeClr val="bg1"/>
                </a:solidFill>
                <a:latin typeface="Arial" panose="020B0604020202020204" pitchFamily="34" charset="0"/>
                <a:ea typeface="ＭＳ Ｐゴシック" panose="020B0600070205080204" pitchFamily="34" charset="-128"/>
              </a:rPr>
              <a:t>, las excepciones a la licitación fundadas en las frac-</a:t>
            </a: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buNone/>
            </a:pPr>
            <a:endParaRPr lang="es-MX" dirty="0"/>
          </a:p>
        </p:txBody>
      </p:sp>
      <p:pic>
        <p:nvPicPr>
          <p:cNvPr id="2050" name="Picture 2" descr="Impactos climáticos en la energía hidroeléctrica latinoamericana – pv  magazine Mexico">
            <a:extLst>
              <a:ext uri="{FF2B5EF4-FFF2-40B4-BE49-F238E27FC236}">
                <a16:creationId xmlns:a16="http://schemas.microsoft.com/office/drawing/2014/main" id="{C920F43B-C680-4499-7F1B-2A6C2DDB3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54" y="3239435"/>
            <a:ext cx="3696930" cy="168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01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par>
                          <p:cTn id="10" fill="hold">
                            <p:stCondLst>
                              <p:cond delay="1000"/>
                            </p:stCondLst>
                            <p:childTnLst>
                              <p:par>
                                <p:cTn id="11" presetID="30" presetClass="entr" presetSubtype="0" fill="hold" nodeType="after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800" decel="100000"/>
                                        <p:tgtEl>
                                          <p:spTgt spid="11">
                                            <p:txEl>
                                              <p:pRg st="2" end="2"/>
                                            </p:txEl>
                                          </p:spTgt>
                                        </p:tgtEl>
                                      </p:cBhvr>
                                    </p:animEffect>
                                    <p:anim calcmode="lin" valueType="num">
                                      <p:cBhvr>
                                        <p:cTn id="14"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barn(inVertical)">
                                      <p:cBhvr>
                                        <p:cTn id="23" dur="1000"/>
                                        <p:tgtEl>
                                          <p:spTgt spid="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blinds(horizontal)">
                                      <p:cBhvr>
                                        <p:cTn id="28" dur="1250"/>
                                        <p:tgtEl>
                                          <p:spTgt spid="2050"/>
                                        </p:tgtEl>
                                      </p:cBhvr>
                                    </p:animEffect>
                                  </p:childTnLst>
                                </p:cTn>
                              </p:par>
                            </p:childTnLst>
                          </p:cTn>
                        </p:par>
                        <p:par>
                          <p:cTn id="29" fill="hold">
                            <p:stCondLst>
                              <p:cond delay="1250"/>
                            </p:stCondLst>
                            <p:childTnLst>
                              <p:par>
                                <p:cTn id="30" presetID="56" presetClass="entr" presetSubtype="0" fill="hold" nodeType="afterEffect">
                                  <p:stCondLst>
                                    <p:cond delay="0"/>
                                  </p:stCondLst>
                                  <p:iterate type="lt">
                                    <p:tmPct val="10000"/>
                                  </p:iterate>
                                  <p:childTnLst>
                                    <p:set>
                                      <p:cBhvr>
                                        <p:cTn id="31" dur="1" fill="hold">
                                          <p:stCondLst>
                                            <p:cond delay="0"/>
                                          </p:stCondLst>
                                        </p:cTn>
                                        <p:tgtEl>
                                          <p:spTgt spid="11">
                                            <p:txEl>
                                              <p:pRg st="6" end="6"/>
                                            </p:txEl>
                                          </p:spTgt>
                                        </p:tgtEl>
                                        <p:attrNameLst>
                                          <p:attrName>style.visibility</p:attrName>
                                        </p:attrNameLst>
                                      </p:cBhvr>
                                      <p:to>
                                        <p:strVal val="visible"/>
                                      </p:to>
                                    </p:set>
                                    <p:anim by="(-#ppt_w*2)" calcmode="lin" valueType="num">
                                      <p:cBhvr rctx="PPT">
                                        <p:cTn id="32" dur="125" autoRev="1" fill="hold">
                                          <p:stCondLst>
                                            <p:cond delay="0"/>
                                          </p:stCondLst>
                                        </p:cTn>
                                        <p:tgtEl>
                                          <p:spTgt spid="11">
                                            <p:txEl>
                                              <p:pRg st="6" end="6"/>
                                            </p:txEl>
                                          </p:spTgt>
                                        </p:tgtEl>
                                        <p:attrNameLst>
                                          <p:attrName>ppt_w</p:attrName>
                                        </p:attrNameLst>
                                      </p:cBhvr>
                                    </p:anim>
                                    <p:anim by="(#ppt_w*0.50)" calcmode="lin" valueType="num">
                                      <p:cBhvr>
                                        <p:cTn id="33" dur="125" decel="50000" autoRev="1" fill="hold">
                                          <p:stCondLst>
                                            <p:cond delay="0"/>
                                          </p:stCondLst>
                                        </p:cTn>
                                        <p:tgtEl>
                                          <p:spTgt spid="11">
                                            <p:txEl>
                                              <p:pRg st="6" end="6"/>
                                            </p:txEl>
                                          </p:spTgt>
                                        </p:tgtEl>
                                        <p:attrNameLst>
                                          <p:attrName>ppt_x</p:attrName>
                                        </p:attrNameLst>
                                      </p:cBhvr>
                                    </p:anim>
                                    <p:anim from="(-#ppt_h/2)" to="(#ppt_y)" calcmode="lin" valueType="num">
                                      <p:cBhvr>
                                        <p:cTn id="34" dur="250" fill="hold">
                                          <p:stCondLst>
                                            <p:cond delay="0"/>
                                          </p:stCondLst>
                                        </p:cTn>
                                        <p:tgtEl>
                                          <p:spTgt spid="11">
                                            <p:txEl>
                                              <p:pRg st="6" end="6"/>
                                            </p:txEl>
                                          </p:spTgt>
                                        </p:tgtEl>
                                        <p:attrNameLst>
                                          <p:attrName>ppt_y</p:attrName>
                                        </p:attrNameLst>
                                      </p:cBhvr>
                                    </p:anim>
                                    <p:animRot by="21600000">
                                      <p:cBhvr>
                                        <p:cTn id="35" dur="250" fill="hold">
                                          <p:stCondLst>
                                            <p:cond delay="0"/>
                                          </p:stCondLst>
                                        </p:cTn>
                                        <p:tgtEl>
                                          <p:spTgt spid="11">
                                            <p:txEl>
                                              <p:pRg st="6" end="6"/>
                                            </p:txEl>
                                          </p:spTgt>
                                        </p:tgtEl>
                                        <p:attrNameLst>
                                          <p:attrName>r</p:attrName>
                                        </p:attrNameLst>
                                      </p:cBhvr>
                                    </p:animRot>
                                  </p:childTnLst>
                                </p:cTn>
                              </p:par>
                            </p:childTnLst>
                          </p:cTn>
                        </p:par>
                        <p:par>
                          <p:cTn id="36" fill="hold">
                            <p:stCondLst>
                              <p:cond delay="2025"/>
                            </p:stCondLst>
                            <p:childTnLst>
                              <p:par>
                                <p:cTn id="37" presetID="56" presetClass="entr" presetSubtype="0" fill="hold" nodeType="afterEffect">
                                  <p:stCondLst>
                                    <p:cond delay="0"/>
                                  </p:stCondLst>
                                  <p:iterate type="lt">
                                    <p:tmPct val="10000"/>
                                  </p:iterate>
                                  <p:childTnLst>
                                    <p:set>
                                      <p:cBhvr>
                                        <p:cTn id="38" dur="1" fill="hold">
                                          <p:stCondLst>
                                            <p:cond delay="0"/>
                                          </p:stCondLst>
                                        </p:cTn>
                                        <p:tgtEl>
                                          <p:spTgt spid="11">
                                            <p:txEl>
                                              <p:pRg st="7" end="7"/>
                                            </p:txEl>
                                          </p:spTgt>
                                        </p:tgtEl>
                                        <p:attrNameLst>
                                          <p:attrName>style.visibility</p:attrName>
                                        </p:attrNameLst>
                                      </p:cBhvr>
                                      <p:to>
                                        <p:strVal val="visible"/>
                                      </p:to>
                                    </p:set>
                                    <p:anim by="(-#ppt_w*2)" calcmode="lin" valueType="num">
                                      <p:cBhvr rctx="PPT">
                                        <p:cTn id="39" dur="125" autoRev="1" fill="hold">
                                          <p:stCondLst>
                                            <p:cond delay="0"/>
                                          </p:stCondLst>
                                        </p:cTn>
                                        <p:tgtEl>
                                          <p:spTgt spid="11">
                                            <p:txEl>
                                              <p:pRg st="7" end="7"/>
                                            </p:txEl>
                                          </p:spTgt>
                                        </p:tgtEl>
                                        <p:attrNameLst>
                                          <p:attrName>ppt_w</p:attrName>
                                        </p:attrNameLst>
                                      </p:cBhvr>
                                    </p:anim>
                                    <p:anim by="(#ppt_w*0.50)" calcmode="lin" valueType="num">
                                      <p:cBhvr>
                                        <p:cTn id="40" dur="125" decel="50000" autoRev="1" fill="hold">
                                          <p:stCondLst>
                                            <p:cond delay="0"/>
                                          </p:stCondLst>
                                        </p:cTn>
                                        <p:tgtEl>
                                          <p:spTgt spid="11">
                                            <p:txEl>
                                              <p:pRg st="7" end="7"/>
                                            </p:txEl>
                                          </p:spTgt>
                                        </p:tgtEl>
                                        <p:attrNameLst>
                                          <p:attrName>ppt_x</p:attrName>
                                        </p:attrNameLst>
                                      </p:cBhvr>
                                    </p:anim>
                                    <p:anim from="(-#ppt_h/2)" to="(#ppt_y)" calcmode="lin" valueType="num">
                                      <p:cBhvr>
                                        <p:cTn id="41" dur="250" fill="hold">
                                          <p:stCondLst>
                                            <p:cond delay="0"/>
                                          </p:stCondLst>
                                        </p:cTn>
                                        <p:tgtEl>
                                          <p:spTgt spid="11">
                                            <p:txEl>
                                              <p:pRg st="7" end="7"/>
                                            </p:txEl>
                                          </p:spTgt>
                                        </p:tgtEl>
                                        <p:attrNameLst>
                                          <p:attrName>ppt_y</p:attrName>
                                        </p:attrNameLst>
                                      </p:cBhvr>
                                    </p:anim>
                                    <p:animRot by="21600000">
                                      <p:cBhvr>
                                        <p:cTn id="42" dur="250" fill="hold">
                                          <p:stCondLst>
                                            <p:cond delay="0"/>
                                          </p:stCondLst>
                                        </p:cTn>
                                        <p:tgtEl>
                                          <p:spTgt spid="11">
                                            <p:txEl>
                                              <p:pRg st="7" end="7"/>
                                            </p:txEl>
                                          </p:spTgt>
                                        </p:tgtEl>
                                        <p:attrNameLst>
                                          <p:attrName>r</p:attrName>
                                        </p:attrNameLst>
                                      </p:cBhvr>
                                    </p:animRot>
                                  </p:childTnLst>
                                </p:cTn>
                              </p:par>
                            </p:childTnLst>
                          </p:cTn>
                        </p:par>
                        <p:par>
                          <p:cTn id="43" fill="hold">
                            <p:stCondLst>
                              <p:cond delay="3025"/>
                            </p:stCondLst>
                            <p:childTnLst>
                              <p:par>
                                <p:cTn id="44" presetID="56" presetClass="entr" presetSubtype="0" fill="hold" nodeType="afterEffect">
                                  <p:stCondLst>
                                    <p:cond delay="0"/>
                                  </p:stCondLst>
                                  <p:iterate type="lt">
                                    <p:tmPct val="10000"/>
                                  </p:iterate>
                                  <p:childTnLst>
                                    <p:set>
                                      <p:cBhvr>
                                        <p:cTn id="45" dur="1" fill="hold">
                                          <p:stCondLst>
                                            <p:cond delay="0"/>
                                          </p:stCondLst>
                                        </p:cTn>
                                        <p:tgtEl>
                                          <p:spTgt spid="11">
                                            <p:txEl>
                                              <p:pRg st="8" end="8"/>
                                            </p:txEl>
                                          </p:spTgt>
                                        </p:tgtEl>
                                        <p:attrNameLst>
                                          <p:attrName>style.visibility</p:attrName>
                                        </p:attrNameLst>
                                      </p:cBhvr>
                                      <p:to>
                                        <p:strVal val="visible"/>
                                      </p:to>
                                    </p:set>
                                    <p:anim by="(-#ppt_w*2)" calcmode="lin" valueType="num">
                                      <p:cBhvr rctx="PPT">
                                        <p:cTn id="46" dur="125" autoRev="1" fill="hold">
                                          <p:stCondLst>
                                            <p:cond delay="0"/>
                                          </p:stCondLst>
                                        </p:cTn>
                                        <p:tgtEl>
                                          <p:spTgt spid="11">
                                            <p:txEl>
                                              <p:pRg st="8" end="8"/>
                                            </p:txEl>
                                          </p:spTgt>
                                        </p:tgtEl>
                                        <p:attrNameLst>
                                          <p:attrName>ppt_w</p:attrName>
                                        </p:attrNameLst>
                                      </p:cBhvr>
                                    </p:anim>
                                    <p:anim by="(#ppt_w*0.50)" calcmode="lin" valueType="num">
                                      <p:cBhvr>
                                        <p:cTn id="47" dur="125" decel="50000" autoRev="1" fill="hold">
                                          <p:stCondLst>
                                            <p:cond delay="0"/>
                                          </p:stCondLst>
                                        </p:cTn>
                                        <p:tgtEl>
                                          <p:spTgt spid="11">
                                            <p:txEl>
                                              <p:pRg st="8" end="8"/>
                                            </p:txEl>
                                          </p:spTgt>
                                        </p:tgtEl>
                                        <p:attrNameLst>
                                          <p:attrName>ppt_x</p:attrName>
                                        </p:attrNameLst>
                                      </p:cBhvr>
                                    </p:anim>
                                    <p:anim from="(-#ppt_h/2)" to="(#ppt_y)" calcmode="lin" valueType="num">
                                      <p:cBhvr>
                                        <p:cTn id="48" dur="250" fill="hold">
                                          <p:stCondLst>
                                            <p:cond delay="0"/>
                                          </p:stCondLst>
                                        </p:cTn>
                                        <p:tgtEl>
                                          <p:spTgt spid="11">
                                            <p:txEl>
                                              <p:pRg st="8" end="8"/>
                                            </p:txEl>
                                          </p:spTgt>
                                        </p:tgtEl>
                                        <p:attrNameLst>
                                          <p:attrName>ppt_y</p:attrName>
                                        </p:attrNameLst>
                                      </p:cBhvr>
                                    </p:anim>
                                    <p:animRot by="21600000">
                                      <p:cBhvr>
                                        <p:cTn id="49" dur="250" fill="hold">
                                          <p:stCondLst>
                                            <p:cond delay="0"/>
                                          </p:stCondLst>
                                        </p:cTn>
                                        <p:tgtEl>
                                          <p:spTgt spid="11">
                                            <p:txEl>
                                              <p:pRg st="8" end="8"/>
                                            </p:txEl>
                                          </p:spTgt>
                                        </p:tgtEl>
                                        <p:attrNameLst>
                                          <p:attrName>r</p:attrName>
                                        </p:attrNameLst>
                                      </p:cBhvr>
                                    </p:animRot>
                                  </p:childTnLst>
                                </p:cTn>
                              </p:par>
                            </p:childTnLst>
                          </p:cTn>
                        </p:par>
                        <p:par>
                          <p:cTn id="50" fill="hold">
                            <p:stCondLst>
                              <p:cond delay="3675"/>
                            </p:stCondLst>
                            <p:childTnLst>
                              <p:par>
                                <p:cTn id="51" presetID="56" presetClass="entr" presetSubtype="0" fill="hold" nodeType="afterEffect">
                                  <p:stCondLst>
                                    <p:cond delay="0"/>
                                  </p:stCondLst>
                                  <p:iterate type="lt">
                                    <p:tmPct val="10000"/>
                                  </p:iterate>
                                  <p:childTnLst>
                                    <p:set>
                                      <p:cBhvr>
                                        <p:cTn id="52" dur="1" fill="hold">
                                          <p:stCondLst>
                                            <p:cond delay="0"/>
                                          </p:stCondLst>
                                        </p:cTn>
                                        <p:tgtEl>
                                          <p:spTgt spid="11">
                                            <p:txEl>
                                              <p:pRg st="9" end="9"/>
                                            </p:txEl>
                                          </p:spTgt>
                                        </p:tgtEl>
                                        <p:attrNameLst>
                                          <p:attrName>style.visibility</p:attrName>
                                        </p:attrNameLst>
                                      </p:cBhvr>
                                      <p:to>
                                        <p:strVal val="visible"/>
                                      </p:to>
                                    </p:set>
                                    <p:anim by="(-#ppt_w*2)" calcmode="lin" valueType="num">
                                      <p:cBhvr rctx="PPT">
                                        <p:cTn id="53" dur="125" autoRev="1" fill="hold">
                                          <p:stCondLst>
                                            <p:cond delay="0"/>
                                          </p:stCondLst>
                                        </p:cTn>
                                        <p:tgtEl>
                                          <p:spTgt spid="11">
                                            <p:txEl>
                                              <p:pRg st="9" end="9"/>
                                            </p:txEl>
                                          </p:spTgt>
                                        </p:tgtEl>
                                        <p:attrNameLst>
                                          <p:attrName>ppt_w</p:attrName>
                                        </p:attrNameLst>
                                      </p:cBhvr>
                                    </p:anim>
                                    <p:anim by="(#ppt_w*0.50)" calcmode="lin" valueType="num">
                                      <p:cBhvr>
                                        <p:cTn id="54" dur="125" decel="50000" autoRev="1" fill="hold">
                                          <p:stCondLst>
                                            <p:cond delay="0"/>
                                          </p:stCondLst>
                                        </p:cTn>
                                        <p:tgtEl>
                                          <p:spTgt spid="11">
                                            <p:txEl>
                                              <p:pRg st="9" end="9"/>
                                            </p:txEl>
                                          </p:spTgt>
                                        </p:tgtEl>
                                        <p:attrNameLst>
                                          <p:attrName>ppt_x</p:attrName>
                                        </p:attrNameLst>
                                      </p:cBhvr>
                                    </p:anim>
                                    <p:anim from="(-#ppt_h/2)" to="(#ppt_y)" calcmode="lin" valueType="num">
                                      <p:cBhvr>
                                        <p:cTn id="55" dur="250" fill="hold">
                                          <p:stCondLst>
                                            <p:cond delay="0"/>
                                          </p:stCondLst>
                                        </p:cTn>
                                        <p:tgtEl>
                                          <p:spTgt spid="11">
                                            <p:txEl>
                                              <p:pRg st="9" end="9"/>
                                            </p:txEl>
                                          </p:spTgt>
                                        </p:tgtEl>
                                        <p:attrNameLst>
                                          <p:attrName>ppt_y</p:attrName>
                                        </p:attrNameLst>
                                      </p:cBhvr>
                                    </p:anim>
                                    <p:animRot by="21600000">
                                      <p:cBhvr>
                                        <p:cTn id="56" dur="250" fill="hold">
                                          <p:stCondLst>
                                            <p:cond delay="0"/>
                                          </p:stCondLst>
                                        </p:cTn>
                                        <p:tgtEl>
                                          <p:spTgt spid="11">
                                            <p:txEl>
                                              <p:pRg st="9" end="9"/>
                                            </p:txEl>
                                          </p:spTgt>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nodeType="clickEffect">
                                  <p:stCondLst>
                                    <p:cond delay="0"/>
                                  </p:stCondLst>
                                  <p:childTnLst>
                                    <p:set>
                                      <p:cBhvr>
                                        <p:cTn id="60" dur="1" fill="hold">
                                          <p:stCondLst>
                                            <p:cond delay="0"/>
                                          </p:stCondLst>
                                        </p:cTn>
                                        <p:tgtEl>
                                          <p:spTgt spid="11">
                                            <p:txEl>
                                              <p:pRg st="11" end="11"/>
                                            </p:txEl>
                                          </p:spTgt>
                                        </p:tgtEl>
                                        <p:attrNameLst>
                                          <p:attrName>style.visibility</p:attrName>
                                        </p:attrNameLst>
                                      </p:cBhvr>
                                      <p:to>
                                        <p:strVal val="visible"/>
                                      </p:to>
                                    </p:set>
                                    <p:anim calcmode="lin" valueType="num">
                                      <p:cBhvr>
                                        <p:cTn id="61" dur="1000" fill="hold"/>
                                        <p:tgtEl>
                                          <p:spTgt spid="11">
                                            <p:txEl>
                                              <p:pRg st="11" end="11"/>
                                            </p:txEl>
                                          </p:spTgt>
                                        </p:tgtEl>
                                        <p:attrNameLst>
                                          <p:attrName>ppt_w</p:attrName>
                                        </p:attrNameLst>
                                      </p:cBhvr>
                                      <p:tavLst>
                                        <p:tav tm="0">
                                          <p:val>
                                            <p:fltVal val="0"/>
                                          </p:val>
                                        </p:tav>
                                        <p:tav tm="100000">
                                          <p:val>
                                            <p:strVal val="#ppt_w"/>
                                          </p:val>
                                        </p:tav>
                                      </p:tavLst>
                                    </p:anim>
                                    <p:anim calcmode="lin" valueType="num">
                                      <p:cBhvr>
                                        <p:cTn id="62" dur="1000" fill="hold"/>
                                        <p:tgtEl>
                                          <p:spTgt spid="11">
                                            <p:txEl>
                                              <p:pRg st="11" end="11"/>
                                            </p:txEl>
                                          </p:spTgt>
                                        </p:tgtEl>
                                        <p:attrNameLst>
                                          <p:attrName>ppt_h</p:attrName>
                                        </p:attrNameLst>
                                      </p:cBhvr>
                                      <p:tavLst>
                                        <p:tav tm="0">
                                          <p:val>
                                            <p:fltVal val="0"/>
                                          </p:val>
                                        </p:tav>
                                        <p:tav tm="100000">
                                          <p:val>
                                            <p:strVal val="#ppt_h"/>
                                          </p:val>
                                        </p:tav>
                                      </p:tavLst>
                                    </p:anim>
                                    <p:anim calcmode="lin" valueType="num">
                                      <p:cBhvr>
                                        <p:cTn id="63" dur="1000" fill="hold"/>
                                        <p:tgtEl>
                                          <p:spTgt spid="11">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1">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1">
                                            <p:txEl>
                                              <p:pRg st="13" end="13"/>
                                            </p:txEl>
                                          </p:spTgt>
                                        </p:tgtEl>
                                        <p:attrNameLst>
                                          <p:attrName>style.visibility</p:attrName>
                                        </p:attrNameLst>
                                      </p:cBhvr>
                                      <p:to>
                                        <p:strVal val="visible"/>
                                      </p:to>
                                    </p:set>
                                    <p:animEffect transition="in" filter="fade">
                                      <p:cBhvr>
                                        <p:cTn id="69" dur="1000"/>
                                        <p:tgtEl>
                                          <p:spTgt spid="11">
                                            <p:txEl>
                                              <p:pRg st="13" end="13"/>
                                            </p:txEl>
                                          </p:spTgt>
                                        </p:tgtEl>
                                      </p:cBhvr>
                                    </p:animEffect>
                                    <p:anim calcmode="lin" valueType="num">
                                      <p:cBhvr>
                                        <p:cTn id="70" dur="1000" fill="hold"/>
                                        <p:tgtEl>
                                          <p:spTgt spid="11">
                                            <p:txEl>
                                              <p:pRg st="13" end="13"/>
                                            </p:txEl>
                                          </p:spTgt>
                                        </p:tgtEl>
                                        <p:attrNameLst>
                                          <p:attrName>ppt_x</p:attrName>
                                        </p:attrNameLst>
                                      </p:cBhvr>
                                      <p:tavLst>
                                        <p:tav tm="0">
                                          <p:val>
                                            <p:strVal val="#ppt_x"/>
                                          </p:val>
                                        </p:tav>
                                        <p:tav tm="100000">
                                          <p:val>
                                            <p:strVal val="#ppt_x"/>
                                          </p:val>
                                        </p:tav>
                                      </p:tavLst>
                                    </p:anim>
                                    <p:anim calcmode="lin" valueType="num">
                                      <p:cBhvr>
                                        <p:cTn id="71" dur="1000" fill="hold"/>
                                        <p:tgtEl>
                                          <p:spTgt spid="11">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117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a:bodyPr>
          <a:lstStyle/>
          <a:p>
            <a:pPr marL="0" indent="0" algn="just">
              <a:lnSpc>
                <a:spcPct val="100000"/>
              </a:lnSpc>
              <a:spcBef>
                <a:spcPts val="0"/>
              </a:spcBef>
              <a:buNone/>
            </a:pPr>
            <a:r>
              <a:rPr lang="es-ES" altLang="es-MX" sz="2000" dirty="0" err="1">
                <a:solidFill>
                  <a:schemeClr val="bg1"/>
                </a:solidFill>
                <a:latin typeface="Arial" panose="020B0604020202020204" pitchFamily="34" charset="0"/>
                <a:ea typeface="ＭＳ Ｐゴシック" panose="020B0600070205080204" pitchFamily="34" charset="-128"/>
              </a:rPr>
              <a:t>ciones</a:t>
            </a:r>
            <a:r>
              <a:rPr lang="es-ES" altLang="es-MX" sz="2000" dirty="0">
                <a:solidFill>
                  <a:schemeClr val="bg1"/>
                </a:solidFill>
                <a:latin typeface="Arial" panose="020B0604020202020204" pitchFamily="34" charset="0"/>
                <a:ea typeface="ＭＳ Ｐゴシック" panose="020B0600070205080204" pitchFamily="34" charset="-128"/>
              </a:rPr>
              <a:t> II, V </a:t>
            </a:r>
            <a:r>
              <a:rPr lang="es-ES" altLang="es-MX" sz="1600" dirty="0">
                <a:solidFill>
                  <a:schemeClr val="bg1"/>
                </a:solidFill>
                <a:latin typeface="Arial" panose="020B0604020202020204" pitchFamily="34" charset="0"/>
                <a:ea typeface="ＭＳ Ｐゴシック" panose="020B0600070205080204" pitchFamily="34" charset="-128"/>
              </a:rPr>
              <a:t>(casos fortuito o fuerza mayor) </a:t>
            </a:r>
            <a:r>
              <a:rPr lang="es-ES" altLang="es-MX" sz="2000" dirty="0">
                <a:solidFill>
                  <a:schemeClr val="bg1"/>
                </a:solidFill>
                <a:latin typeface="Arial" panose="020B0604020202020204" pitchFamily="34" charset="0"/>
                <a:ea typeface="ＭＳ Ｐゴシック" panose="020B0600070205080204" pitchFamily="34" charset="-128"/>
              </a:rPr>
              <a:t>y VIII </a:t>
            </a:r>
            <a:r>
              <a:rPr lang="es-ES" altLang="es-MX" sz="1600" dirty="0">
                <a:solidFill>
                  <a:schemeClr val="bg1"/>
                </a:solidFill>
                <a:latin typeface="Arial" panose="020B0604020202020204" pitchFamily="34" charset="0"/>
                <a:ea typeface="ＭＳ Ｐゴシック" panose="020B0600070205080204" pitchFamily="34" charset="-128"/>
              </a:rPr>
              <a:t>(para los trabajos de restauración, reparación y demolición de inmuebles, cuando no sea posible precisar su alcance, establecer el catálogo de conceptos, cantidades de trabajo, determinar las especificaciones correspondientes o elaborar el programa de ejecución)</a:t>
            </a:r>
            <a:r>
              <a:rPr lang="es-ES" altLang="es-MX" sz="2000" dirty="0">
                <a:solidFill>
                  <a:schemeClr val="bg1"/>
                </a:solidFill>
                <a:latin typeface="Arial" panose="020B0604020202020204" pitchFamily="34" charset="0"/>
                <a:ea typeface="ＭＳ Ｐゴシック" panose="020B0600070205080204" pitchFamily="34" charset="-128"/>
              </a:rPr>
              <a:t> del artículo 42 de esta LOPSRM </a:t>
            </a:r>
            <a:r>
              <a:rPr lang="es-ES" altLang="es-MX" sz="1600" dirty="0">
                <a:solidFill>
                  <a:schemeClr val="bg1"/>
                </a:solidFill>
                <a:latin typeface="Arial" panose="020B0604020202020204" pitchFamily="34" charset="0"/>
                <a:ea typeface="ＭＳ Ｐゴシック" panose="020B0600070205080204" pitchFamily="34" charset="-128"/>
              </a:rPr>
              <a:t>(art. 24 últ. y penúlt. pfos)</a:t>
            </a:r>
            <a:r>
              <a:rPr lang="es-ES" altLang="es-MX" sz="2000" dirty="0">
                <a:solidFill>
                  <a:schemeClr val="bg1"/>
                </a:solidFill>
                <a:latin typeface="Arial" panose="020B0604020202020204" pitchFamily="34" charset="0"/>
                <a:ea typeface="ＭＳ Ｐゴシック" panose="020B0600070205080204" pitchFamily="34" charset="-128"/>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Aunado a lo anterior, en todos los casos, se deben considerar los </a:t>
            </a:r>
            <a:r>
              <a:rPr lang="es-ES" altLang="es-MX" sz="2000" dirty="0">
                <a:solidFill>
                  <a:schemeClr val="accent3">
                    <a:lumMod val="50000"/>
                  </a:schemeClr>
                </a:solidFill>
                <a:latin typeface="Arial" panose="020B0604020202020204" pitchFamily="34" charset="0"/>
                <a:ea typeface="ＭＳ Ｐゴシック" panose="020B0600070205080204" pitchFamily="34" charset="-128"/>
              </a:rPr>
              <a:t>efectos sobre el medio ambiente </a:t>
            </a:r>
            <a:r>
              <a:rPr lang="es-ES" altLang="es-MX" sz="2000" dirty="0">
                <a:solidFill>
                  <a:schemeClr val="bg1"/>
                </a:solidFill>
                <a:latin typeface="Arial" panose="020B0604020202020204" pitchFamily="34" charset="0"/>
                <a:ea typeface="ＭＳ Ｐゴシック" panose="020B0600070205080204" pitchFamily="34" charset="-128"/>
              </a:rPr>
              <a:t>que pueda  causar  la ejecución de  las obras </a:t>
            </a:r>
            <a:r>
              <a:rPr lang="es-ES" altLang="es-MX" sz="2000" dirty="0" err="1">
                <a:solidFill>
                  <a:schemeClr val="bg1"/>
                </a:solidFill>
                <a:latin typeface="Arial" panose="020B0604020202020204" pitchFamily="34" charset="0"/>
                <a:ea typeface="ＭＳ Ｐゴシック" panose="020B0600070205080204" pitchFamily="34" charset="-128"/>
              </a:rPr>
              <a:t>públi</a:t>
            </a:r>
            <a:r>
              <a:rPr lang="es-ES" altLang="es-MX" sz="2000" dirty="0">
                <a:solidFill>
                  <a:schemeClr val="bg1"/>
                </a:solidFill>
                <a:latin typeface="Arial" panose="020B0604020202020204" pitchFamily="34" charset="0"/>
                <a:ea typeface="ＭＳ Ｐゴシック" panose="020B0600070205080204" pitchFamily="34" charset="-128"/>
              </a:rPr>
              <a:t>-       .                       cas  con  sustento  en  la  evaluación de impacto  ambiental  prevista por la 	             Ley General del Equilibrio Ecológico y la Protección al Ambiente. </a:t>
            </a:r>
          </a:p>
          <a:p>
            <a:pPr marL="0" indent="0" algn="just">
              <a:lnSpc>
                <a:spcPct val="100000"/>
              </a:lnSpc>
              <a:spcBef>
                <a:spcPts val="0"/>
              </a:spcBef>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accent4">
                    <a:lumMod val="75000"/>
                  </a:schemeClr>
                </a:solidFill>
                <a:latin typeface="Arial" panose="020B0604020202020204" pitchFamily="34" charset="0"/>
                <a:ea typeface="ＭＳ Ｐゴシック" panose="020B0600070205080204" pitchFamily="34" charset="-128"/>
              </a:rPr>
              <a:t>Los proyectos deberán incluir  </a:t>
            </a:r>
            <a:r>
              <a:rPr lang="es-ES" altLang="es-MX" sz="2000" dirty="0">
                <a:solidFill>
                  <a:schemeClr val="bg1"/>
                </a:solidFill>
                <a:latin typeface="Arial" panose="020B0604020202020204" pitchFamily="34" charset="0"/>
                <a:ea typeface="ＭＳ Ｐゴシック" panose="020B0600070205080204" pitchFamily="34" charset="-128"/>
              </a:rPr>
              <a:t>las obras necesarias para  que se preserven	    o restituyan en  forma  equivalente las condiciones ambientales cuando es-	 tas  pudieren  deteriorarse  y  se dará  la intervención que corresponda a la	                 SEMARNAT, y a  las dependencias y entidades que tengan atribuciones en	            la materia </a:t>
            </a:r>
            <a:r>
              <a:rPr lang="es-ES" altLang="es-MX" sz="1600" dirty="0">
                <a:solidFill>
                  <a:schemeClr val="bg1"/>
                </a:solidFill>
                <a:latin typeface="Arial" panose="020B0604020202020204" pitchFamily="34" charset="0"/>
                <a:ea typeface="ＭＳ Ｐゴシック" panose="020B0600070205080204" pitchFamily="34" charset="-128"/>
              </a:rPr>
              <a:t>(art. 20 LOPSRM)</a:t>
            </a:r>
            <a:r>
              <a:rPr lang="es-ES" altLang="es-MX" sz="2000" dirty="0">
                <a:solidFill>
                  <a:schemeClr val="bg1"/>
                </a:solidFill>
                <a:latin typeface="Arial" panose="020B0604020202020204" pitchFamily="34" charset="0"/>
                <a:ea typeface="ＭＳ Ｐゴシック" panose="020B0600070205080204" pitchFamily="34" charset="-128"/>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Cuando por las condiciones especiales de las obras públicas o de los servicios se requiera la </a:t>
            </a:r>
            <a:r>
              <a:rPr lang="es-ES" altLang="es-MX" sz="2000" dirty="0">
                <a:solidFill>
                  <a:srgbClr val="674446"/>
                </a:solidFill>
                <a:latin typeface="Arial" panose="020B0604020202020204" pitchFamily="34" charset="0"/>
                <a:ea typeface="ＭＳ Ｐゴシック" panose="020B0600070205080204" pitchFamily="34" charset="-128"/>
              </a:rPr>
              <a:t>intervención de dos o más entes públicos en una obra</a:t>
            </a:r>
            <a:r>
              <a:rPr lang="es-ES" altLang="es-MX" sz="2000" dirty="0">
                <a:solidFill>
                  <a:schemeClr val="bg1"/>
                </a:solidFill>
                <a:latin typeface="Arial" panose="020B0604020202020204" pitchFamily="34" charset="0"/>
                <a:ea typeface="ＭＳ Ｐゴシック" panose="020B0600070205080204" pitchFamily="34" charset="-128"/>
              </a:rPr>
              <a:t>, cada una será responsable de la ejecución de la parte de los trabajos que le corresponda, sin perjuicio de la responsabilidad que, en razón de sus respectivas atribuciones, tenga la encargada de la planeación y programación del conjunto </a:t>
            </a:r>
            <a:r>
              <a:rPr lang="es-ES" altLang="es-MX" sz="1600" dirty="0">
                <a:solidFill>
                  <a:schemeClr val="bg1"/>
                </a:solidFill>
                <a:latin typeface="Arial" panose="020B0604020202020204" pitchFamily="34" charset="0"/>
                <a:ea typeface="ＭＳ Ｐゴシック" panose="020B0600070205080204" pitchFamily="34" charset="-128"/>
              </a:rPr>
              <a:t>(art. 14 LOPSRM)</a:t>
            </a:r>
            <a:r>
              <a:rPr lang="es-ES" altLang="es-MX" sz="2000" dirty="0">
                <a:solidFill>
                  <a:schemeClr val="bg1"/>
                </a:solidFill>
                <a:latin typeface="Arial" panose="020B0604020202020204" pitchFamily="34" charset="0"/>
                <a:ea typeface="ＭＳ Ｐゴシック" panose="020B0600070205080204" pitchFamily="34" charset="-128"/>
              </a:rPr>
              <a:t>.</a:t>
            </a: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buNone/>
            </a:pPr>
            <a:endParaRPr lang="es-MX" dirty="0"/>
          </a:p>
        </p:txBody>
      </p:sp>
      <p:pic>
        <p:nvPicPr>
          <p:cNvPr id="1026" name="Picture 2" descr="Devastación por Tren Maya - Diario de Chiapas">
            <a:extLst>
              <a:ext uri="{FF2B5EF4-FFF2-40B4-BE49-F238E27FC236}">
                <a16:creationId xmlns:a16="http://schemas.microsoft.com/office/drawing/2014/main" id="{CD46C1DE-476B-A0F9-4076-7F0342E1B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435" y="2175388"/>
            <a:ext cx="2694039" cy="250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15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strips(downLeft)">
                                      <p:cBhvr>
                                        <p:cTn id="14" dur="1000"/>
                                        <p:tgtEl>
                                          <p:spTgt spid="11">
                                            <p:txEl>
                                              <p:pRg st="2" end="2"/>
                                            </p:txEl>
                                          </p:spTgt>
                                        </p:tgtEl>
                                      </p:cBhvr>
                                    </p:animEffect>
                                  </p:childTnLst>
                                </p:cTn>
                              </p:par>
                            </p:childTnLst>
                          </p:cTn>
                        </p:par>
                        <p:par>
                          <p:cTn id="15" fill="hold">
                            <p:stCondLst>
                              <p:cond delay="1000"/>
                            </p:stCondLst>
                            <p:childTnLst>
                              <p:par>
                                <p:cTn id="16" presetID="5" presetClass="entr" presetSubtype="1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checkerboard(across)">
                                      <p:cBhvr>
                                        <p:cTn id="18" dur="1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in)">
                                      <p:cBhvr>
                                        <p:cTn id="23" dur="2000"/>
                                        <p:tgtEl>
                                          <p:spTgt spid="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 calcmode="lin" valueType="num">
                                      <p:cBhvr>
                                        <p:cTn id="28"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29" dur="1000" fill="hold"/>
                                        <p:tgtEl>
                                          <p:spTgt spid="11">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118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eaLnBrk="1" hangingPunct="1">
              <a:lnSpc>
                <a:spcPct val="100000"/>
              </a:lnSpc>
              <a:spcBef>
                <a:spcPts val="0"/>
              </a:spcBef>
              <a:buFont typeface="Wingdings" panose="05000000000000000000" pitchFamily="2" charset="2"/>
              <a:buNone/>
              <a:defRPr/>
            </a:pPr>
            <a:r>
              <a:rPr lang="es-MX" altLang="es-MX" sz="2000" dirty="0">
                <a:solidFill>
                  <a:srgbClr val="292934"/>
                </a:solidFill>
                <a:latin typeface="Arial" panose="020B0604020202020204" pitchFamily="34" charset="0"/>
                <a:cs typeface="Arial" panose="020B0604020202020204" pitchFamily="34" charset="0"/>
              </a:rPr>
              <a:t>Cuando por las condiciones especiales de las obras públicas o de los servicios se requiera la </a:t>
            </a:r>
            <a:r>
              <a:rPr lang="es-MX" altLang="es-MX" sz="2000" dirty="0">
                <a:solidFill>
                  <a:schemeClr val="accent6"/>
                </a:solidFill>
                <a:latin typeface="Arial" panose="020B0604020202020204" pitchFamily="34" charset="0"/>
                <a:cs typeface="Arial" panose="020B0604020202020204" pitchFamily="34" charset="0"/>
              </a:rPr>
              <a:t>intervención de dos o más entes públicos en una obra</a:t>
            </a:r>
            <a:r>
              <a:rPr lang="es-MX" altLang="es-MX" sz="2000" dirty="0">
                <a:solidFill>
                  <a:srgbClr val="292934"/>
                </a:solidFill>
                <a:latin typeface="Arial" panose="020B0604020202020204" pitchFamily="34" charset="0"/>
                <a:cs typeface="Arial" panose="020B0604020202020204" pitchFamily="34" charset="0"/>
              </a:rPr>
              <a:t>, cada una será responsable de la ejecución de la parte de los trabajos que le corresponda, sin perjuicio de la responsabilidad que, en razón de sus respectivas atribuciones, tenga la encargada de la planeación y programación del conjunto</a:t>
            </a:r>
            <a:r>
              <a:rPr lang="es-MX" altLang="es-MX" sz="1800" dirty="0">
                <a:solidFill>
                  <a:srgbClr val="292934"/>
                </a:solidFill>
                <a:latin typeface="Arial" panose="020B0604020202020204" pitchFamily="34" charset="0"/>
                <a:cs typeface="Arial" panose="020B0604020202020204" pitchFamily="34" charset="0"/>
              </a:rPr>
              <a:t> </a:t>
            </a:r>
            <a:r>
              <a:rPr lang="es-MX" altLang="es-MX" sz="1600" dirty="0">
                <a:solidFill>
                  <a:srgbClr val="292934"/>
                </a:solidFill>
                <a:latin typeface="Arial" panose="020B0604020202020204" pitchFamily="34" charset="0"/>
                <a:cs typeface="Arial" panose="020B0604020202020204" pitchFamily="34" charset="0"/>
              </a:rPr>
              <a:t>(art. 14 LOPSRM)</a:t>
            </a:r>
            <a:r>
              <a:rPr lang="es-MX" altLang="es-MX" sz="2000" dirty="0">
                <a:solidFill>
                  <a:srgbClr val="292934"/>
                </a:solidFill>
                <a:latin typeface="Arial" panose="020B0604020202020204" pitchFamily="34" charset="0"/>
                <a:cs typeface="Arial" panose="020B0604020202020204" pitchFamily="34" charset="0"/>
              </a:rPr>
              <a:t>.</a:t>
            </a:r>
          </a:p>
          <a:p>
            <a:pPr marL="0" indent="0" algn="just" eaLnBrk="1" hangingPunct="1">
              <a:lnSpc>
                <a:spcPct val="100000"/>
              </a:lnSpc>
              <a:spcBef>
                <a:spcPts val="0"/>
              </a:spcBef>
              <a:buNone/>
              <a:defRPr/>
            </a:pPr>
            <a:endParaRPr lang="es-MX" altLang="es-MX" sz="1000" dirty="0">
              <a:solidFill>
                <a:srgbClr val="292934"/>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r>
              <a:rPr lang="es-MX" altLang="es-MX" sz="2000" dirty="0">
                <a:solidFill>
                  <a:srgbClr val="292934"/>
                </a:solidFill>
                <a:latin typeface="Arial" panose="020B0604020202020204" pitchFamily="34" charset="0"/>
                <a:cs typeface="Arial" panose="020B0604020202020204" pitchFamily="34" charset="0"/>
              </a:rPr>
              <a:t>Cuando la ejecución de la obra pública o el servicio, </a:t>
            </a:r>
            <a:r>
              <a:rPr lang="es-MX" altLang="es-MX" sz="2000" b="1" dirty="0">
                <a:solidFill>
                  <a:srgbClr val="7030A0"/>
                </a:solidFill>
                <a:latin typeface="Arial" panose="020B0604020202020204" pitchFamily="34" charset="0"/>
                <a:cs typeface="Arial" panose="020B0604020202020204" pitchFamily="34" charset="0"/>
              </a:rPr>
              <a:t>rebase un ejercicio presupuestal</a:t>
            </a:r>
            <a:r>
              <a:rPr lang="es-MX" altLang="es-MX" sz="2000" dirty="0">
                <a:solidFill>
                  <a:srgbClr val="292934"/>
                </a:solidFill>
                <a:latin typeface="Arial" panose="020B0604020202020204" pitchFamily="34" charset="0"/>
                <a:cs typeface="Arial" panose="020B0604020202020204" pitchFamily="34" charset="0"/>
              </a:rPr>
              <a:t>, se deberá determinar tanto el presupuesto total, como el relativo a los ejercicios de que se trate; se debe considerar los costos vigentes, y tomar en cuenta los ajustes de costos y convenios que aseguren la continuidad de los trabajos </a:t>
            </a:r>
            <a:r>
              <a:rPr lang="es-MX" altLang="es-MX" sz="1600" dirty="0">
                <a:solidFill>
                  <a:srgbClr val="292934"/>
                </a:solidFill>
                <a:latin typeface="Arial" panose="020B0604020202020204" pitchFamily="34" charset="0"/>
                <a:cs typeface="Arial" panose="020B0604020202020204" pitchFamily="34" charset="0"/>
              </a:rPr>
              <a:t>(arts. 23 1er. pfo. LOPSRM y 34 fracc. II RLOPSRM)</a:t>
            </a:r>
            <a:r>
              <a:rPr lang="es-MX" altLang="es-MX" sz="2000" dirty="0">
                <a:solidFill>
                  <a:srgbClr val="292934"/>
                </a:solidFill>
                <a:latin typeface="Arial" panose="020B0604020202020204" pitchFamily="34" charset="0"/>
                <a:cs typeface="Arial" panose="020B0604020202020204" pitchFamily="34" charset="0"/>
              </a:rPr>
              <a:t>.</a:t>
            </a:r>
          </a:p>
          <a:p>
            <a:pPr marL="0" indent="0" algn="just" eaLnBrk="1" hangingPunct="1">
              <a:lnSpc>
                <a:spcPct val="100000"/>
              </a:lnSpc>
              <a:spcBef>
                <a:spcPts val="0"/>
              </a:spcBef>
              <a:buNone/>
              <a:defRPr/>
            </a:pPr>
            <a:endParaRPr lang="es-MX" altLang="es-MX" sz="1000" dirty="0">
              <a:solidFill>
                <a:srgbClr val="292934"/>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r>
              <a:rPr lang="es-MX" altLang="es-MX" sz="2000" dirty="0">
                <a:solidFill>
                  <a:srgbClr val="292934"/>
                </a:solidFill>
                <a:latin typeface="Arial" panose="020B0604020202020204" pitchFamily="34" charset="0"/>
                <a:cs typeface="Arial" panose="020B0604020202020204" pitchFamily="34" charset="0"/>
              </a:rPr>
              <a:t>El </a:t>
            </a:r>
            <a:r>
              <a:rPr lang="es-MX" altLang="es-MX" sz="2000" dirty="0">
                <a:solidFill>
                  <a:srgbClr val="0070C0"/>
                </a:solidFill>
                <a:latin typeface="Arial" panose="020B0604020202020204" pitchFamily="34" charset="0"/>
                <a:cs typeface="Arial" panose="020B0604020202020204" pitchFamily="34" charset="0"/>
              </a:rPr>
              <a:t>presupuesto actualizado </a:t>
            </a:r>
            <a:r>
              <a:rPr lang="es-MX" altLang="es-MX" sz="2000" dirty="0">
                <a:solidFill>
                  <a:srgbClr val="292934"/>
                </a:solidFill>
                <a:latin typeface="Arial" panose="020B0604020202020204" pitchFamily="34" charset="0"/>
                <a:cs typeface="Arial" panose="020B0604020202020204" pitchFamily="34" charset="0"/>
              </a:rPr>
              <a:t>será la base para solicitar la asignación de cada ejercicio presupuestal subsecuente </a:t>
            </a:r>
            <a:r>
              <a:rPr lang="es-MX" altLang="es-MX" sz="1600" dirty="0">
                <a:solidFill>
                  <a:srgbClr val="292934"/>
                </a:solidFill>
                <a:latin typeface="Arial" panose="020B0604020202020204" pitchFamily="34" charset="0"/>
                <a:cs typeface="Arial" panose="020B0604020202020204" pitchFamily="34" charset="0"/>
              </a:rPr>
              <a:t>(art. 23 2º pfo. LOPSRM)</a:t>
            </a:r>
            <a:r>
              <a:rPr lang="es-MX" altLang="es-MX" sz="2000" dirty="0">
                <a:solidFill>
                  <a:srgbClr val="292934"/>
                </a:solidFill>
                <a:latin typeface="Arial" panose="020B0604020202020204" pitchFamily="34" charset="0"/>
                <a:cs typeface="Arial" panose="020B0604020202020204" pitchFamily="34" charset="0"/>
              </a:rPr>
              <a:t>.</a:t>
            </a:r>
          </a:p>
          <a:p>
            <a:pPr marL="0" indent="0" algn="just" eaLnBrk="1" hangingPunct="1">
              <a:lnSpc>
                <a:spcPct val="100000"/>
              </a:lnSpc>
              <a:spcBef>
                <a:spcPts val="0"/>
              </a:spcBef>
              <a:buNone/>
              <a:defRPr/>
            </a:pPr>
            <a:endParaRPr lang="es-MX" altLang="es-MX" sz="1000" dirty="0">
              <a:solidFill>
                <a:srgbClr val="292934"/>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r>
              <a:rPr lang="es-MX" altLang="es-MX" sz="2000" dirty="0">
                <a:solidFill>
                  <a:srgbClr val="292934"/>
                </a:solidFill>
                <a:latin typeface="Arial" panose="020B0604020202020204" pitchFamily="34" charset="0"/>
                <a:cs typeface="Arial" panose="020B0604020202020204" pitchFamily="34" charset="0"/>
              </a:rPr>
              <a:t>		          En el </a:t>
            </a:r>
            <a:r>
              <a:rPr lang="es-MX" altLang="es-MX" sz="2000" dirty="0">
                <a:solidFill>
                  <a:schemeClr val="bg2">
                    <a:lumMod val="75000"/>
                  </a:schemeClr>
                </a:solidFill>
                <a:latin typeface="Arial" panose="020B0604020202020204" pitchFamily="34" charset="0"/>
                <a:cs typeface="Arial" panose="020B0604020202020204" pitchFamily="34" charset="0"/>
              </a:rPr>
              <a:t>programa anual de obras públicas y de servicios</a:t>
            </a:r>
            <a:r>
              <a:rPr lang="es-MX" altLang="es-MX" sz="2000" dirty="0">
                <a:solidFill>
                  <a:srgbClr val="292934"/>
                </a:solidFill>
                <a:latin typeface="Arial" panose="020B0604020202020204" pitchFamily="34" charset="0"/>
                <a:cs typeface="Arial" panose="020B0604020202020204" pitchFamily="34" charset="0"/>
              </a:rPr>
              <a:t>, entre 		          otros datos debe contener, en relación a la </a:t>
            </a:r>
            <a:r>
              <a:rPr lang="es-MX" altLang="es-MX" sz="2000" dirty="0">
                <a:solidFill>
                  <a:schemeClr val="accent3">
                    <a:lumMod val="75000"/>
                  </a:schemeClr>
                </a:solidFill>
                <a:latin typeface="Arial" panose="020B0604020202020204" pitchFamily="34" charset="0"/>
                <a:cs typeface="Arial" panose="020B0604020202020204" pitchFamily="34" charset="0"/>
              </a:rPr>
              <a:t>ejecución de la 		          obra</a:t>
            </a:r>
            <a:r>
              <a:rPr lang="es-MX" altLang="es-MX" sz="2000" dirty="0">
                <a:solidFill>
                  <a:srgbClr val="292934"/>
                </a:solidFill>
                <a:latin typeface="Arial" panose="020B0604020202020204" pitchFamily="34" charset="0"/>
                <a:cs typeface="Arial" panose="020B0604020202020204" pitchFamily="34" charset="0"/>
              </a:rPr>
              <a:t> </a:t>
            </a:r>
            <a:r>
              <a:rPr lang="es-MX" altLang="es-MX" sz="1600" dirty="0">
                <a:solidFill>
                  <a:srgbClr val="292934"/>
                </a:solidFill>
                <a:latin typeface="Arial" panose="020B0604020202020204" pitchFamily="34" charset="0"/>
                <a:cs typeface="Arial" panose="020B0604020202020204" pitchFamily="34" charset="0"/>
              </a:rPr>
              <a:t>(art. 21 LOPSRM)</a:t>
            </a:r>
            <a:r>
              <a:rPr lang="es-MX" altLang="es-MX" sz="2000" dirty="0">
                <a:solidFill>
                  <a:srgbClr val="292934"/>
                </a:solidFill>
                <a:latin typeface="Arial" panose="020B0604020202020204" pitchFamily="34" charset="0"/>
                <a:cs typeface="Arial" panose="020B0604020202020204" pitchFamily="34" charset="0"/>
              </a:rPr>
              <a:t>: </a:t>
            </a:r>
          </a:p>
          <a:p>
            <a:pPr marL="0" indent="0" algn="just" eaLnBrk="1" hangingPunct="1">
              <a:lnSpc>
                <a:spcPct val="100000"/>
              </a:lnSpc>
              <a:spcBef>
                <a:spcPts val="0"/>
              </a:spcBef>
              <a:buNone/>
              <a:defRPr/>
            </a:pPr>
            <a:r>
              <a:rPr lang="es-MX" altLang="es-MX" sz="500" dirty="0">
                <a:solidFill>
                  <a:srgbClr val="292934"/>
                </a:solidFill>
                <a:latin typeface="Arial" panose="020B0604020202020204" pitchFamily="34" charset="0"/>
                <a:cs typeface="Arial" panose="020B0604020202020204" pitchFamily="34" charset="0"/>
              </a:rPr>
              <a:t>		          </a:t>
            </a:r>
          </a:p>
          <a:p>
            <a:pPr marL="0" indent="0" algn="just">
              <a:lnSpc>
                <a:spcPct val="100000"/>
              </a:lnSpc>
              <a:spcBef>
                <a:spcPts val="0"/>
              </a:spcBef>
              <a:buNone/>
              <a:defRPr/>
            </a:pPr>
            <a:r>
              <a:rPr lang="es-MX" altLang="es-MX" sz="2000" dirty="0">
                <a:solidFill>
                  <a:srgbClr val="292934"/>
                </a:solidFill>
                <a:latin typeface="Arial" panose="020B0604020202020204" pitchFamily="34" charset="0"/>
                <a:cs typeface="Arial" panose="020B0604020202020204" pitchFamily="34" charset="0"/>
              </a:rPr>
              <a:t>		          La </a:t>
            </a:r>
            <a:r>
              <a:rPr lang="es-MX" altLang="es-MX" sz="2000" dirty="0">
                <a:solidFill>
                  <a:srgbClr val="9D9142"/>
                </a:solidFill>
                <a:latin typeface="Arial" panose="020B0604020202020204" pitchFamily="34" charset="0"/>
                <a:cs typeface="Arial" panose="020B0604020202020204" pitchFamily="34" charset="0"/>
              </a:rPr>
              <a:t>calendarización física y financiera </a:t>
            </a:r>
            <a:r>
              <a:rPr lang="es-MX" altLang="es-MX" sz="2000" dirty="0">
                <a:solidFill>
                  <a:srgbClr val="292934"/>
                </a:solidFill>
                <a:latin typeface="Arial" panose="020B0604020202020204" pitchFamily="34" charset="0"/>
                <a:cs typeface="Arial" panose="020B0604020202020204" pitchFamily="34" charset="0"/>
              </a:rPr>
              <a:t>de los recursos necesa-		          rios para realizar los estudios y proyectos, la ejecución de los</a:t>
            </a:r>
          </a:p>
          <a:p>
            <a:pPr marL="0" indent="0" algn="just">
              <a:lnSpc>
                <a:spcPct val="100000"/>
              </a:lnSpc>
              <a:spcBef>
                <a:spcPts val="0"/>
              </a:spcBef>
              <a:buNone/>
            </a:pPr>
            <a:endParaRPr lang="es-ES" altLang="es-MX" sz="2000" dirty="0">
              <a:solidFill>
                <a:schemeClr val="bg1"/>
              </a:solidFill>
              <a:latin typeface="Arial" panose="020B0604020202020204" pitchFamily="34" charset="0"/>
              <a:ea typeface="ＭＳ Ｐゴシック" panose="020B0600070205080204" pitchFamily="34" charset="-128"/>
            </a:endParaRPr>
          </a:p>
          <a:p>
            <a:pPr marL="0" algn="just" eaLnBrk="1" hangingPunct="1">
              <a:buFont typeface="Wingdings" pitchFamily="2" charset="2"/>
              <a:buNone/>
            </a:pPr>
            <a:endParaRPr lang="es-ES"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buNone/>
            </a:pPr>
            <a:endParaRPr lang="es-MX" dirty="0"/>
          </a:p>
        </p:txBody>
      </p:sp>
      <p:pic>
        <p:nvPicPr>
          <p:cNvPr id="3074" name="Picture 2" descr="Proceso de contratación de las obras públicas en el distrito federal. - ppt  video online descargar">
            <a:extLst>
              <a:ext uri="{FF2B5EF4-FFF2-40B4-BE49-F238E27FC236}">
                <a16:creationId xmlns:a16="http://schemas.microsoft.com/office/drawing/2014/main" id="{D05A70EC-FFDA-B2DB-E4CF-E99459D99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53" y="4768059"/>
            <a:ext cx="2507188" cy="1880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0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edge">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p:cTn id="19"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 calcmode="lin" valueType="num">
                                      <p:cBhvr additive="base">
                                        <p:cTn id="27" dur="1000"/>
                                        <p:tgtEl>
                                          <p:spTgt spid="3074"/>
                                        </p:tgtEl>
                                        <p:attrNameLst>
                                          <p:attrName>ppt_y</p:attrName>
                                        </p:attrNameLst>
                                      </p:cBhvr>
                                      <p:tavLst>
                                        <p:tav tm="0">
                                          <p:val>
                                            <p:strVal val="#ppt_y+#ppt_h*1.125000"/>
                                          </p:val>
                                        </p:tav>
                                        <p:tav tm="100000">
                                          <p:val>
                                            <p:strVal val="#ppt_y"/>
                                          </p:val>
                                        </p:tav>
                                      </p:tavLst>
                                    </p:anim>
                                    <p:animEffect transition="in" filter="wipe(up)">
                                      <p:cBhvr>
                                        <p:cTn id="28" dur="1000"/>
                                        <p:tgtEl>
                                          <p:spTgt spid="3074"/>
                                        </p:tgtEl>
                                      </p:cBhvr>
                                    </p:animEffect>
                                  </p:childTnLst>
                                </p:cTn>
                              </p:par>
                              <p:par>
                                <p:cTn id="29" presetID="25" presetClass="entr" presetSubtype="0" fill="hold" nodeType="with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34"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xEl>
                                              <p:pRg st="8" end="8"/>
                                            </p:txEl>
                                          </p:spTgt>
                                        </p:tgtEl>
                                        <p:attrNameLst>
                                          <p:attrName>style.visibility</p:attrName>
                                        </p:attrNameLst>
                                      </p:cBhvr>
                                      <p:to>
                                        <p:strVal val="visible"/>
                                      </p:to>
                                    </p:set>
                                    <p:animEffect transition="in" filter="fade">
                                      <p:cBhvr>
                                        <p:cTn id="43" dur="1000"/>
                                        <p:tgtEl>
                                          <p:spTgt spid="11">
                                            <p:txEl>
                                              <p:pRg st="8" end="8"/>
                                            </p:txEl>
                                          </p:spTgt>
                                        </p:tgtEl>
                                      </p:cBhvr>
                                    </p:animEffect>
                                    <p:anim calcmode="lin" valueType="num">
                                      <p:cBhvr>
                                        <p:cTn id="44"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115986"/>
          </a:xfrm>
        </p:spPr>
        <p:txBody>
          <a:bodyPr>
            <a:normAutofit lnSpcReduction="10000"/>
          </a:bodyPr>
          <a:lstStyle/>
          <a:p>
            <a:pPr marL="0" algn="just" eaLnBrk="1" hangingPunct="1">
              <a:lnSpc>
                <a:spcPct val="100000"/>
              </a:lnSpc>
              <a:spcBef>
                <a:spcPts val="400"/>
              </a:spcBef>
              <a:buFont typeface="Wingdings" panose="05000000000000000000" pitchFamily="2" charset="2"/>
              <a:buNone/>
            </a:pPr>
            <a:r>
              <a:rPr lang="es-MX" altLang="es-MX" sz="2000" b="1" dirty="0">
                <a:solidFill>
                  <a:schemeClr val="bg1"/>
                </a:solidFill>
                <a:latin typeface="Arial" panose="020B0604020202020204" pitchFamily="34" charset="0"/>
                <a:cs typeface="Arial" panose="020B0604020202020204" pitchFamily="34" charset="0"/>
              </a:rPr>
              <a:t>Cuarto párrafo:</a:t>
            </a:r>
          </a:p>
          <a:p>
            <a:pPr marL="0" algn="just" eaLnBrk="1" hangingPunct="1">
              <a:lnSpc>
                <a:spcPct val="100000"/>
              </a:lnSpc>
              <a:spcBef>
                <a:spcPts val="400"/>
              </a:spcBef>
              <a:buFont typeface="Wingdings" panose="05000000000000000000" pitchFamily="2" charset="2"/>
              <a:buNone/>
            </a:pPr>
            <a:r>
              <a:rPr lang="es-MX" altLang="es-MX" sz="2000" i="1" dirty="0">
                <a:solidFill>
                  <a:schemeClr val="bg1"/>
                </a:solidFill>
                <a:latin typeface="Arial" panose="020B0604020202020204" pitchFamily="34" charset="0"/>
                <a:cs typeface="Arial" panose="020B0604020202020204" pitchFamily="34" charset="0"/>
              </a:rPr>
              <a:t>Cuando </a:t>
            </a:r>
            <a:r>
              <a:rPr lang="es-MX" altLang="es-MX" sz="2000" i="1" dirty="0">
                <a:solidFill>
                  <a:srgbClr val="CC9C02"/>
                </a:solidFill>
                <a:latin typeface="Arial" panose="020B0604020202020204" pitchFamily="34" charset="0"/>
                <a:cs typeface="Arial" panose="020B0604020202020204" pitchFamily="34" charset="0"/>
              </a:rPr>
              <a:t>las licitaciones </a:t>
            </a:r>
            <a:r>
              <a:rPr lang="es-MX" altLang="es-MX" sz="2000" i="1" dirty="0">
                <a:solidFill>
                  <a:schemeClr val="bg1"/>
                </a:solidFill>
                <a:latin typeface="Arial" panose="020B0604020202020204" pitchFamily="34" charset="0"/>
                <a:cs typeface="Arial" panose="020B0604020202020204" pitchFamily="34" charset="0"/>
              </a:rPr>
              <a:t>… </a:t>
            </a:r>
            <a:r>
              <a:rPr lang="es-MX" altLang="es-MX" sz="2000" i="1" dirty="0">
                <a:solidFill>
                  <a:srgbClr val="C00000"/>
                </a:solidFill>
                <a:latin typeface="Arial" panose="020B0604020202020204" pitchFamily="34" charset="0"/>
                <a:cs typeface="Arial" panose="020B0604020202020204" pitchFamily="34" charset="0"/>
              </a:rPr>
              <a:t>no sean idóneas </a:t>
            </a:r>
            <a:r>
              <a:rPr lang="es-MX" altLang="es-MX" sz="2000" i="1" dirty="0">
                <a:solidFill>
                  <a:schemeClr val="bg1"/>
                </a:solidFill>
                <a:latin typeface="Arial" panose="020B0604020202020204" pitchFamily="34" charset="0"/>
                <a:cs typeface="Arial" panose="020B0604020202020204" pitchFamily="34" charset="0"/>
              </a:rPr>
              <a:t>para asegurar dichas condiciones, </a:t>
            </a:r>
            <a:r>
              <a:rPr lang="es-MX" altLang="es-MX" sz="2000" i="1" dirty="0">
                <a:solidFill>
                  <a:schemeClr val="bg2">
                    <a:lumMod val="60000"/>
                    <a:lumOff val="40000"/>
                  </a:schemeClr>
                </a:solidFill>
                <a:latin typeface="Arial" panose="020B0604020202020204" pitchFamily="34" charset="0"/>
                <a:cs typeface="Arial" panose="020B0604020202020204" pitchFamily="34" charset="0"/>
              </a:rPr>
              <a:t>las</a:t>
            </a:r>
            <a:r>
              <a:rPr lang="es-MX" altLang="es-MX" sz="2000" i="1" dirty="0">
                <a:solidFill>
                  <a:schemeClr val="accent6">
                    <a:lumMod val="50000"/>
                  </a:schemeClr>
                </a:solidFill>
                <a:latin typeface="Arial" panose="020B0604020202020204" pitchFamily="34" charset="0"/>
                <a:cs typeface="Arial" panose="020B0604020202020204" pitchFamily="34" charset="0"/>
              </a:rPr>
              <a:t> </a:t>
            </a:r>
            <a:r>
              <a:rPr lang="es-MX" altLang="es-MX" sz="2000" i="1" dirty="0">
                <a:solidFill>
                  <a:schemeClr val="bg2">
                    <a:lumMod val="60000"/>
                    <a:lumOff val="40000"/>
                  </a:schemeClr>
                </a:solidFill>
                <a:latin typeface="Arial" panose="020B0604020202020204" pitchFamily="34" charset="0"/>
                <a:cs typeface="Arial" panose="020B0604020202020204" pitchFamily="34" charset="0"/>
              </a:rPr>
              <a:t>leyes establecerán las bases</a:t>
            </a:r>
            <a:r>
              <a:rPr lang="es-MX" altLang="es-MX" sz="2000" i="1" dirty="0">
                <a:solidFill>
                  <a:schemeClr val="bg1"/>
                </a:solidFill>
                <a:latin typeface="Arial" panose="020B0604020202020204" pitchFamily="34" charset="0"/>
                <a:cs typeface="Arial" panose="020B0604020202020204" pitchFamily="34" charset="0"/>
              </a:rPr>
              <a:t>, procedimientos, reglas, requisitos y demás elementos para acreditar la </a:t>
            </a:r>
            <a:r>
              <a:rPr lang="es-MX" altLang="es-MX" sz="2000" b="1" i="1" dirty="0">
                <a:solidFill>
                  <a:srgbClr val="41A779"/>
                </a:solidFill>
                <a:latin typeface="Arial" panose="020B0604020202020204" pitchFamily="34" charset="0"/>
                <a:cs typeface="Arial" panose="020B0604020202020204" pitchFamily="34" charset="0"/>
              </a:rPr>
              <a:t>economía</a:t>
            </a:r>
            <a:r>
              <a:rPr lang="es-MX" altLang="es-MX" sz="2000" b="1" i="1" dirty="0">
                <a:solidFill>
                  <a:schemeClr val="bg1"/>
                </a:solidFill>
                <a:latin typeface="Arial" panose="020B0604020202020204" pitchFamily="34" charset="0"/>
                <a:cs typeface="Arial" panose="020B0604020202020204" pitchFamily="34" charset="0"/>
              </a:rPr>
              <a:t>,</a:t>
            </a:r>
            <a:r>
              <a:rPr lang="es-MX" altLang="es-MX" sz="2000" b="1" i="1" dirty="0">
                <a:solidFill>
                  <a:srgbClr val="41A779"/>
                </a:solidFill>
                <a:latin typeface="Arial" panose="020B0604020202020204" pitchFamily="34" charset="0"/>
                <a:cs typeface="Arial" panose="020B0604020202020204" pitchFamily="34" charset="0"/>
              </a:rPr>
              <a:t> eficacia</a:t>
            </a:r>
            <a:r>
              <a:rPr lang="es-MX" altLang="es-MX" sz="2000" b="1" i="1" dirty="0">
                <a:solidFill>
                  <a:schemeClr val="bg1"/>
                </a:solidFill>
                <a:latin typeface="Arial" panose="020B0604020202020204" pitchFamily="34" charset="0"/>
                <a:cs typeface="Arial" panose="020B0604020202020204" pitchFamily="34" charset="0"/>
              </a:rPr>
              <a:t>,</a:t>
            </a:r>
            <a:r>
              <a:rPr lang="es-MX" altLang="es-MX" sz="2000" b="1" i="1" dirty="0">
                <a:solidFill>
                  <a:srgbClr val="41A779"/>
                </a:solidFill>
                <a:latin typeface="Arial" panose="020B0604020202020204" pitchFamily="34" charset="0"/>
                <a:cs typeface="Arial" panose="020B0604020202020204" pitchFamily="34" charset="0"/>
              </a:rPr>
              <a:t> eficiencia</a:t>
            </a:r>
            <a:r>
              <a:rPr lang="es-MX" altLang="es-MX" sz="2000" b="1" i="1" dirty="0">
                <a:solidFill>
                  <a:schemeClr val="bg1"/>
                </a:solidFill>
                <a:latin typeface="Arial" panose="020B0604020202020204" pitchFamily="34" charset="0"/>
                <a:cs typeface="Arial" panose="020B0604020202020204" pitchFamily="34" charset="0"/>
              </a:rPr>
              <a:t>,</a:t>
            </a:r>
            <a:r>
              <a:rPr lang="es-MX" altLang="es-MX" sz="2000" i="1" dirty="0">
                <a:latin typeface="Arial" panose="020B0604020202020204" pitchFamily="34" charset="0"/>
                <a:cs typeface="Arial" panose="020B0604020202020204" pitchFamily="34" charset="0"/>
              </a:rPr>
              <a:t> </a:t>
            </a:r>
            <a:r>
              <a:rPr lang="es-MX" altLang="es-MX" sz="2000" b="1" i="1" dirty="0">
                <a:solidFill>
                  <a:srgbClr val="3333CC"/>
                </a:solidFill>
                <a:latin typeface="Arial" panose="020B0604020202020204" pitchFamily="34" charset="0"/>
                <a:cs typeface="Arial" panose="020B0604020202020204" pitchFamily="34" charset="0"/>
              </a:rPr>
              <a:t>imparcialidad</a:t>
            </a:r>
            <a:r>
              <a:rPr lang="es-MX" altLang="es-MX" sz="2000" i="1" dirty="0">
                <a:latin typeface="Arial" panose="020B0604020202020204" pitchFamily="34" charset="0"/>
                <a:cs typeface="Arial" panose="020B0604020202020204" pitchFamily="34" charset="0"/>
              </a:rPr>
              <a:t> </a:t>
            </a:r>
            <a:r>
              <a:rPr lang="es-MX" altLang="es-MX" sz="2000" i="1" dirty="0">
                <a:solidFill>
                  <a:srgbClr val="000000"/>
                </a:solidFill>
                <a:latin typeface="Arial" panose="020B0604020202020204" pitchFamily="34" charset="0"/>
                <a:cs typeface="Arial" panose="020B0604020202020204" pitchFamily="34" charset="0"/>
              </a:rPr>
              <a:t>y </a:t>
            </a:r>
            <a:r>
              <a:rPr lang="es-MX" altLang="es-MX" sz="2000" b="1" i="1" dirty="0">
                <a:solidFill>
                  <a:srgbClr val="41A779"/>
                </a:solidFill>
                <a:latin typeface="Arial" panose="020B0604020202020204" pitchFamily="34" charset="0"/>
                <a:cs typeface="Arial" panose="020B0604020202020204" pitchFamily="34" charset="0"/>
              </a:rPr>
              <a:t>honradez</a:t>
            </a:r>
            <a:r>
              <a:rPr lang="es-MX" altLang="es-MX" sz="2000" i="1" dirty="0">
                <a:latin typeface="Arial" panose="020B0604020202020204" pitchFamily="34" charset="0"/>
                <a:cs typeface="Arial" panose="020B0604020202020204" pitchFamily="34" charset="0"/>
              </a:rPr>
              <a:t> </a:t>
            </a:r>
            <a:r>
              <a:rPr lang="es-MX" altLang="es-MX" sz="2000" i="1" dirty="0">
                <a:solidFill>
                  <a:schemeClr val="bg1"/>
                </a:solidFill>
                <a:latin typeface="Arial" panose="020B0604020202020204" pitchFamily="34" charset="0"/>
                <a:cs typeface="Arial" panose="020B0604020202020204" pitchFamily="34" charset="0"/>
              </a:rPr>
              <a:t>que aseguren las mejores condiciones para el Estado</a:t>
            </a:r>
            <a:r>
              <a:rPr lang="es-MX" altLang="es-MX" sz="2000" dirty="0">
                <a:solidFill>
                  <a:schemeClr val="bg1"/>
                </a:solidFill>
                <a:latin typeface="Arial" panose="020B0604020202020204" pitchFamily="34" charset="0"/>
                <a:cs typeface="Arial" panose="020B0604020202020204" pitchFamily="34" charset="0"/>
              </a:rPr>
              <a:t>.</a:t>
            </a:r>
          </a:p>
          <a:p>
            <a:pPr marL="0" indent="0" algn="just" eaLnBrk="1" hangingPunct="1">
              <a:lnSpc>
                <a:spcPct val="100000"/>
              </a:lnSpc>
              <a:spcBef>
                <a:spcPts val="400"/>
              </a:spcBef>
              <a:buNone/>
            </a:pPr>
            <a:endParaRPr lang="es-MX" altLang="es-MX" sz="1000" dirty="0">
              <a:latin typeface="Arial" panose="020B0604020202020204" pitchFamily="34" charset="0"/>
              <a:cs typeface="Arial" panose="020B0604020202020204" pitchFamily="34" charset="0"/>
            </a:endParaRPr>
          </a:p>
          <a:p>
            <a:pPr marL="0" indent="0" algn="just" eaLnBrk="1" hangingPunct="1">
              <a:lnSpc>
                <a:spcPct val="100000"/>
              </a:lnSpc>
              <a:spcBef>
                <a:spcPts val="400"/>
              </a:spcBef>
              <a:buNone/>
            </a:pPr>
            <a:r>
              <a:rPr lang="es-MX" altLang="es-MX" sz="2000" dirty="0">
                <a:solidFill>
                  <a:schemeClr val="bg1"/>
                </a:solidFill>
                <a:latin typeface="Arial" panose="020B0604020202020204" pitchFamily="34" charset="0"/>
                <a:cs typeface="Arial" panose="020B0604020202020204" pitchFamily="34" charset="0"/>
              </a:rPr>
              <a:t>Por lo tanto, cuando de acuerdo a lo establecido en la LAASSP o la LOPSRM, la licitación no sea idónea para contratar, se deben llevar a cabo los procedimientos de </a:t>
            </a:r>
            <a:r>
              <a:rPr lang="es-MX" altLang="es-MX" sz="2000" b="1" i="1" dirty="0">
                <a:solidFill>
                  <a:srgbClr val="FF6600"/>
                </a:solidFill>
                <a:latin typeface="Arial" panose="020B0604020202020204" pitchFamily="34" charset="0"/>
                <a:cs typeface="Arial" panose="020B0604020202020204" pitchFamily="34" charset="0"/>
              </a:rPr>
              <a:t>excepción</a:t>
            </a:r>
            <a:r>
              <a:rPr lang="es-MX" altLang="es-MX" sz="2000" dirty="0">
                <a:solidFill>
                  <a:schemeClr val="bg1"/>
                </a:solidFill>
                <a:latin typeface="Arial" panose="020B0604020202020204" pitchFamily="34" charset="0"/>
                <a:cs typeface="Arial" panose="020B0604020202020204" pitchFamily="34" charset="0"/>
              </a:rPr>
              <a:t>, los cuales también deben cumplir con seis principios constitucionales.</a:t>
            </a:r>
          </a:p>
          <a:p>
            <a:pPr marL="0" indent="0" algn="just" eaLnBrk="1" hangingPunct="1">
              <a:lnSpc>
                <a:spcPct val="100000"/>
              </a:lnSpc>
              <a:spcBef>
                <a:spcPts val="400"/>
              </a:spcBef>
              <a:buNone/>
            </a:pPr>
            <a:endParaRPr lang="es-MX" altLang="es-MX" sz="1000" dirty="0">
              <a:latin typeface="Arial" panose="020B0604020202020204" pitchFamily="34" charset="0"/>
              <a:cs typeface="Arial" panose="020B0604020202020204" pitchFamily="34" charset="0"/>
            </a:endParaRPr>
          </a:p>
          <a:p>
            <a:pPr marL="0" indent="0" algn="just" eaLnBrk="1" hangingPunct="1">
              <a:lnSpc>
                <a:spcPct val="100000"/>
              </a:lnSpc>
              <a:spcBef>
                <a:spcPts val="400"/>
              </a:spcBef>
              <a:buNone/>
            </a:pPr>
            <a:r>
              <a:rPr lang="es-MX" altLang="es-MX" sz="2000" b="1" dirty="0">
                <a:solidFill>
                  <a:schemeClr val="bg1"/>
                </a:solidFill>
                <a:latin typeface="Arial" panose="020B0604020202020204" pitchFamily="34" charset="0"/>
                <a:cs typeface="Arial" panose="020B0604020202020204" pitchFamily="34" charset="0"/>
              </a:rPr>
              <a:t>Quinto párrafo:</a:t>
            </a:r>
          </a:p>
          <a:p>
            <a:pPr marL="0" indent="0" algn="just">
              <a:lnSpc>
                <a:spcPct val="100000"/>
              </a:lnSpc>
              <a:spcBef>
                <a:spcPts val="400"/>
              </a:spcBef>
              <a:buNone/>
            </a:pPr>
            <a:r>
              <a:rPr lang="es-MX" altLang="ja-JP" sz="2000" i="1" dirty="0">
                <a:solidFill>
                  <a:schemeClr val="bg1"/>
                </a:solidFill>
                <a:latin typeface="Arial" panose="020B0604020202020204" pitchFamily="34" charset="0"/>
                <a:cs typeface="Arial" panose="020B0604020202020204" pitchFamily="34" charset="0"/>
              </a:rPr>
              <a:t>El </a:t>
            </a:r>
            <a:r>
              <a:rPr lang="es-MX" altLang="ja-JP" sz="2000" b="1" i="1" dirty="0">
                <a:solidFill>
                  <a:srgbClr val="B36A99"/>
                </a:solidFill>
                <a:latin typeface="Arial" panose="020B0604020202020204" pitchFamily="34" charset="0"/>
                <a:cs typeface="Arial" panose="020B0604020202020204" pitchFamily="34" charset="0"/>
              </a:rPr>
              <a:t>manejo de recursos económicos federales </a:t>
            </a:r>
            <a:r>
              <a:rPr lang="es-MX" altLang="ja-JP" sz="2000" i="1" dirty="0">
                <a:solidFill>
                  <a:srgbClr val="C4836B"/>
                </a:solidFill>
                <a:latin typeface="Arial" panose="020B0604020202020204" pitchFamily="34" charset="0"/>
                <a:cs typeface="Arial" panose="020B0604020202020204" pitchFamily="34" charset="0"/>
              </a:rPr>
              <a:t>por parte de las entidades federativas, los municipios y las demarcaciones territoriales </a:t>
            </a:r>
            <a:r>
              <a:rPr lang="es-MX" altLang="ja-JP" sz="2000" i="1" dirty="0">
                <a:solidFill>
                  <a:schemeClr val="bg1"/>
                </a:solidFill>
                <a:latin typeface="Arial" panose="020B0604020202020204" pitchFamily="34" charset="0"/>
                <a:cs typeface="Arial" panose="020B0604020202020204" pitchFamily="34" charset="0"/>
              </a:rPr>
              <a:t>de la Ciudad de México, se sujetará a las bases de este artículo y a las leyes reglamentarias. </a:t>
            </a:r>
            <a:r>
              <a:rPr lang="es-MX" altLang="ja-JP" sz="2000" i="1" dirty="0">
                <a:solidFill>
                  <a:srgbClr val="002060"/>
                </a:solidFill>
                <a:latin typeface="Arial" panose="020B0604020202020204" pitchFamily="34" charset="0"/>
                <a:cs typeface="Arial" panose="020B0604020202020204" pitchFamily="34" charset="0"/>
              </a:rPr>
              <a:t>La evaluación </a:t>
            </a:r>
            <a:r>
              <a:rPr lang="es-MX" altLang="ja-JP" sz="2000" i="1" dirty="0">
                <a:solidFill>
                  <a:schemeClr val="bg1"/>
                </a:solidFill>
                <a:latin typeface="Arial" panose="020B0604020202020204" pitchFamily="34" charset="0"/>
                <a:cs typeface="Arial" panose="020B0604020202020204" pitchFamily="34" charset="0"/>
              </a:rPr>
              <a:t>sobre el ejercicio de dichos recursos </a:t>
            </a:r>
            <a:r>
              <a:rPr lang="es-MX" altLang="ja-JP" sz="2000" i="1" dirty="0">
                <a:solidFill>
                  <a:srgbClr val="7030A0"/>
                </a:solidFill>
                <a:latin typeface="Arial" panose="020B0604020202020204" pitchFamily="34" charset="0"/>
                <a:cs typeface="Arial" panose="020B0604020202020204" pitchFamily="34" charset="0"/>
              </a:rPr>
              <a:t>se realizará por las instancias técnicas de las entidades federativas</a:t>
            </a:r>
            <a:r>
              <a:rPr lang="es-MX" altLang="ja-JP" sz="2000" i="1" dirty="0">
                <a:solidFill>
                  <a:schemeClr val="bg1"/>
                </a:solidFill>
                <a:latin typeface="Arial" panose="020B0604020202020204" pitchFamily="34" charset="0"/>
                <a:cs typeface="Arial" panose="020B0604020202020204" pitchFamily="34" charset="0"/>
              </a:rPr>
              <a:t> a que se refiere el párrafo segundo de este artículo.</a:t>
            </a:r>
          </a:p>
          <a:p>
            <a:pPr marL="0" indent="0" algn="just">
              <a:lnSpc>
                <a:spcPct val="100000"/>
              </a:lnSpc>
              <a:spcBef>
                <a:spcPts val="400"/>
              </a:spcBef>
              <a:buNone/>
            </a:pPr>
            <a:endParaRPr lang="es-MX" altLang="ja-JP" sz="1000" i="1"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pPr>
            <a:r>
              <a:rPr lang="es-MX" altLang="ja-JP" sz="2000" dirty="0">
                <a:solidFill>
                  <a:schemeClr val="bg1"/>
                </a:solidFill>
                <a:latin typeface="Arial" panose="020B0604020202020204" pitchFamily="34" charset="0"/>
                <a:cs typeface="Arial" panose="020B0604020202020204" pitchFamily="34" charset="0"/>
              </a:rPr>
              <a:t>O sea, los recursos federales asignados a las entidades federativas, deben ser fiscalizados  por  las instancias  técnicas de  las propias  entidades, de  acuerdo a lo</a:t>
            </a:r>
            <a:endParaRPr 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562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800" decel="100000"/>
                                        <p:tgtEl>
                                          <p:spTgt spid="11">
                                            <p:txEl>
                                              <p:pRg st="0" end="0"/>
                                            </p:txEl>
                                          </p:spTgt>
                                        </p:tgtEl>
                                      </p:cBhvr>
                                    </p:animEffect>
                                    <p:anim calcmode="lin" valueType="num">
                                      <p:cBhvr>
                                        <p:cTn id="8" dur="8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p:cTn id="17" dur="1000" fill="hold"/>
                                        <p:tgtEl>
                                          <p:spTgt spid="11">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11">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1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fade">
                                      <p:cBhvr>
                                        <p:cTn id="24" dur="500"/>
                                        <p:tgtEl>
                                          <p:spTgt spid="11">
                                            <p:txEl>
                                              <p:pRg st="3" end="3"/>
                                            </p:txEl>
                                          </p:spTgt>
                                        </p:tgtEl>
                                      </p:cBhvr>
                                    </p:animEffect>
                                    <p:anim calcmode="lin" valueType="num">
                                      <p:cBhvr>
                                        <p:cTn id="25" dur="500" fill="hold"/>
                                        <p:tgtEl>
                                          <p:spTgt spid="11">
                                            <p:txEl>
                                              <p:pRg st="3" end="3"/>
                                            </p:txEl>
                                          </p:spTgt>
                                        </p:tgtEl>
                                        <p:attrNameLst>
                                          <p:attrName>ppt_w</p:attrName>
                                        </p:attrNameLst>
                                      </p:cBhvr>
                                      <p:tavLst>
                                        <p:tav tm="0" fmla="#ppt_w*sin(2.5*pi*$)">
                                          <p:val>
                                            <p:fltVal val="0"/>
                                          </p:val>
                                        </p:tav>
                                        <p:tav tm="100000">
                                          <p:val>
                                            <p:fltVal val="1"/>
                                          </p:val>
                                        </p:tav>
                                      </p:tavLst>
                                    </p:anim>
                                    <p:anim calcmode="lin" valueType="num">
                                      <p:cBhvr>
                                        <p:cTn id="26" dur="500" fill="hold"/>
                                        <p:tgtEl>
                                          <p:spTgt spid="1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fade">
                                      <p:cBhvr>
                                        <p:cTn id="31" dur="800" decel="100000"/>
                                        <p:tgtEl>
                                          <p:spTgt spid="11">
                                            <p:txEl>
                                              <p:pRg st="5" end="5"/>
                                            </p:txEl>
                                          </p:spTgt>
                                        </p:tgtEl>
                                      </p:cBhvr>
                                    </p:animEffect>
                                    <p:anim calcmode="lin" valueType="num">
                                      <p:cBhvr>
                                        <p:cTn id="32" dur="800" decel="100000" fill="hold"/>
                                        <p:tgtEl>
                                          <p:spTgt spid="11">
                                            <p:txEl>
                                              <p:pRg st="5" end="5"/>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11">
                                            <p:txEl>
                                              <p:pRg st="5" end="5"/>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11">
                                            <p:txEl>
                                              <p:pRg st="5" end="5"/>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1">
                                            <p:txEl>
                                              <p:pRg st="5" end="5"/>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1">
                                            <p:txEl>
                                              <p:pRg st="5" end="5"/>
                                            </p:txEl>
                                          </p:spTgt>
                                        </p:tgtEl>
                                        <p:attrNameLst>
                                          <p:attrName>ppt_y</p:attrName>
                                        </p:attrNameLst>
                                      </p:cBhvr>
                                      <p:tavLst>
                                        <p:tav tm="0">
                                          <p:val>
                                            <p:strVal val="#ppt_y+0.1"/>
                                          </p:val>
                                        </p:tav>
                                        <p:tav tm="100000">
                                          <p:val>
                                            <p:strVal val="#ppt_y"/>
                                          </p:val>
                                        </p:tav>
                                      </p:tavLst>
                                    </p:anim>
                                  </p:childTnLst>
                                </p:cTn>
                              </p:par>
                            </p:childTnLst>
                          </p:cTn>
                        </p:par>
                        <p:par>
                          <p:cTn id="37" fill="hold">
                            <p:stCondLst>
                              <p:cond delay="1000"/>
                            </p:stCondLst>
                            <p:childTnLst>
                              <p:par>
                                <p:cTn id="38" presetID="3" presetClass="entr" presetSubtype="10" fill="hold" nodeType="afterEffect">
                                  <p:stCondLst>
                                    <p:cond delay="0"/>
                                  </p:stCondLst>
                                  <p:childTnLst>
                                    <p:set>
                                      <p:cBhvr>
                                        <p:cTn id="39" dur="1" fill="hold">
                                          <p:stCondLst>
                                            <p:cond delay="0"/>
                                          </p:stCondLst>
                                        </p:cTn>
                                        <p:tgtEl>
                                          <p:spTgt spid="11">
                                            <p:txEl>
                                              <p:pRg st="6" end="6"/>
                                            </p:txEl>
                                          </p:spTgt>
                                        </p:tgtEl>
                                        <p:attrNameLst>
                                          <p:attrName>style.visibility</p:attrName>
                                        </p:attrNameLst>
                                      </p:cBhvr>
                                      <p:to>
                                        <p:strVal val="visible"/>
                                      </p:to>
                                    </p:set>
                                    <p:animEffect transition="in" filter="blinds(horizontal)">
                                      <p:cBhvr>
                                        <p:cTn id="40" dur="1250"/>
                                        <p:tgtEl>
                                          <p:spTgt spid="11">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animEffect transition="in" filter="fade">
                                      <p:cBhvr>
                                        <p:cTn id="45" dur="1000"/>
                                        <p:tgtEl>
                                          <p:spTgt spid="11">
                                            <p:txEl>
                                              <p:pRg st="8" end="8"/>
                                            </p:txEl>
                                          </p:spTgt>
                                        </p:tgtEl>
                                      </p:cBhvr>
                                    </p:animEffect>
                                    <p:anim calcmode="lin" valueType="num">
                                      <p:cBhvr>
                                        <p:cTn id="46"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1">
                                            <p:txEl>
                                              <p:pRg st="8" end="8"/>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1">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119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eaLnBrk="1" hangingPunct="1">
              <a:lnSpc>
                <a:spcPct val="100000"/>
              </a:lnSpc>
              <a:spcBef>
                <a:spcPts val="0"/>
              </a:spcBef>
              <a:buFont typeface="Wingdings" panose="05000000000000000000" pitchFamily="2" charset="2"/>
              <a:buNone/>
              <a:defRPr/>
            </a:pPr>
            <a:r>
              <a:rPr lang="es-MX" altLang="es-MX" sz="2000" dirty="0">
                <a:solidFill>
                  <a:srgbClr val="292934"/>
                </a:solidFill>
                <a:latin typeface="Arial" panose="020B0604020202020204" pitchFamily="34" charset="0"/>
                <a:cs typeface="Arial" panose="020B0604020202020204" pitchFamily="34" charset="0"/>
              </a:rPr>
              <a:t>trabajos, así como los gastos de operación </a:t>
            </a:r>
            <a:r>
              <a:rPr lang="es-MX" altLang="es-MX" sz="1600" dirty="0">
                <a:solidFill>
                  <a:srgbClr val="292934"/>
                </a:solidFill>
                <a:latin typeface="Arial" panose="020B0604020202020204" pitchFamily="34" charset="0"/>
                <a:cs typeface="Arial" panose="020B0604020202020204" pitchFamily="34" charset="0"/>
              </a:rPr>
              <a:t>(fracc. VIII y art. 16 1er. pfo. RLOPSRM)</a:t>
            </a:r>
            <a:r>
              <a:rPr lang="es-MX" altLang="es-MX" sz="2000" dirty="0">
                <a:solidFill>
                  <a:srgbClr val="292934"/>
                </a:solidFill>
                <a:latin typeface="Arial" panose="020B0604020202020204" pitchFamily="34" charset="0"/>
                <a:cs typeface="Arial" panose="020B0604020202020204" pitchFamily="34" charset="0"/>
              </a:rPr>
              <a:t>; </a:t>
            </a:r>
          </a:p>
          <a:p>
            <a:pPr marL="0" indent="0" algn="just">
              <a:lnSpc>
                <a:spcPct val="100000"/>
              </a:lnSpc>
              <a:spcBef>
                <a:spcPts val="0"/>
              </a:spcBef>
              <a:buNone/>
              <a:defRPr/>
            </a:pPr>
            <a:endParaRPr lang="es-MX" altLang="es-MX" sz="1000" dirty="0">
              <a:solidFill>
                <a:srgbClr val="292934"/>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rgbClr val="292934"/>
                </a:solidFill>
                <a:latin typeface="Arial" panose="020B0604020202020204" pitchFamily="34" charset="0"/>
                <a:cs typeface="Arial" panose="020B0604020202020204" pitchFamily="34" charset="0"/>
              </a:rPr>
              <a:t>Las </a:t>
            </a:r>
            <a:r>
              <a:rPr lang="es-MX" altLang="es-MX" sz="2000" dirty="0">
                <a:solidFill>
                  <a:schemeClr val="bg2">
                    <a:lumMod val="40000"/>
                    <a:lumOff val="60000"/>
                  </a:schemeClr>
                </a:solidFill>
                <a:latin typeface="Arial" panose="020B0604020202020204" pitchFamily="34" charset="0"/>
                <a:cs typeface="Arial" panose="020B0604020202020204" pitchFamily="34" charset="0"/>
              </a:rPr>
              <a:t>unidades responsables de su ejecución</a:t>
            </a:r>
            <a:r>
              <a:rPr lang="es-MX" altLang="es-MX" sz="2000" dirty="0">
                <a:solidFill>
                  <a:srgbClr val="292934"/>
                </a:solidFill>
                <a:latin typeface="Arial" panose="020B0604020202020204" pitchFamily="34" charset="0"/>
                <a:cs typeface="Arial" panose="020B0604020202020204" pitchFamily="34" charset="0"/>
              </a:rPr>
              <a:t>, así como las </a:t>
            </a:r>
            <a:r>
              <a:rPr lang="es-MX" altLang="es-MX" sz="2000" dirty="0">
                <a:solidFill>
                  <a:schemeClr val="accent1">
                    <a:lumMod val="75000"/>
                  </a:schemeClr>
                </a:solidFill>
                <a:latin typeface="Arial" panose="020B0604020202020204" pitchFamily="34" charset="0"/>
                <a:cs typeface="Arial" panose="020B0604020202020204" pitchFamily="34" charset="0"/>
              </a:rPr>
              <a:t>fechas previstas </a:t>
            </a:r>
            <a:r>
              <a:rPr lang="es-MX" altLang="es-MX" sz="2000" dirty="0">
                <a:solidFill>
                  <a:srgbClr val="292934"/>
                </a:solidFill>
                <a:latin typeface="Arial" panose="020B0604020202020204" pitchFamily="34" charset="0"/>
                <a:cs typeface="Arial" panose="020B0604020202020204" pitchFamily="34" charset="0"/>
              </a:rPr>
              <a:t>de iniciar y terminar los trabajos </a:t>
            </a:r>
            <a:r>
              <a:rPr lang="es-MX" altLang="es-MX" sz="1600" dirty="0">
                <a:solidFill>
                  <a:srgbClr val="292934"/>
                </a:solidFill>
                <a:latin typeface="Arial" panose="020B0604020202020204" pitchFamily="34" charset="0"/>
                <a:cs typeface="Arial" panose="020B0604020202020204" pitchFamily="34" charset="0"/>
              </a:rPr>
              <a:t>(fracc. IX)</a:t>
            </a:r>
            <a:r>
              <a:rPr lang="es-MX" altLang="es-MX" sz="2000" dirty="0">
                <a:solidFill>
                  <a:srgbClr val="292934"/>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altLang="es-MX" sz="1000" dirty="0">
              <a:solidFill>
                <a:srgbClr val="292934"/>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rgbClr val="292934"/>
                </a:solidFill>
                <a:latin typeface="Arial" panose="020B0604020202020204" pitchFamily="34" charset="0"/>
                <a:cs typeface="Arial" panose="020B0604020202020204" pitchFamily="34" charset="0"/>
              </a:rPr>
              <a:t>La ejecución, que deberá incluir el </a:t>
            </a:r>
            <a:r>
              <a:rPr lang="es-MX" altLang="es-MX" sz="2000" dirty="0">
                <a:solidFill>
                  <a:srgbClr val="00B050"/>
                </a:solidFill>
                <a:latin typeface="Arial" panose="020B0604020202020204" pitchFamily="34" charset="0"/>
                <a:cs typeface="Arial" panose="020B0604020202020204" pitchFamily="34" charset="0"/>
              </a:rPr>
              <a:t>costo estimado </a:t>
            </a:r>
            <a:r>
              <a:rPr lang="es-MX" altLang="es-MX" sz="2000" dirty="0">
                <a:solidFill>
                  <a:srgbClr val="292934"/>
                </a:solidFill>
                <a:latin typeface="Arial" panose="020B0604020202020204" pitchFamily="34" charset="0"/>
                <a:cs typeface="Arial" panose="020B0604020202020204" pitchFamily="34" charset="0"/>
              </a:rPr>
              <a:t>de las obras públicas y servicios que se realicen por contrato y, en caso de realizarse por administración directa, los costos de los recursos necesarios; las condiciones de </a:t>
            </a:r>
            <a:r>
              <a:rPr lang="es-MX" altLang="es-MX" sz="2000" dirty="0">
                <a:solidFill>
                  <a:schemeClr val="bg2">
                    <a:lumMod val="75000"/>
                  </a:schemeClr>
                </a:solidFill>
                <a:latin typeface="Arial" panose="020B0604020202020204" pitchFamily="34" charset="0"/>
                <a:cs typeface="Arial" panose="020B0604020202020204" pitchFamily="34" charset="0"/>
              </a:rPr>
              <a:t>suministro</a:t>
            </a:r>
            <a:r>
              <a:rPr lang="es-MX" altLang="es-MX" sz="2000" dirty="0">
                <a:solidFill>
                  <a:srgbClr val="292934"/>
                </a:solidFill>
                <a:latin typeface="Arial" panose="020B0604020202020204" pitchFamily="34" charset="0"/>
                <a:cs typeface="Arial" panose="020B0604020202020204" pitchFamily="34" charset="0"/>
              </a:rPr>
              <a:t> de materiales, de maquinaria, de equipos o de cualquier otro accesorio relacionado con los trabajos; los cargos para pruebas y funcionamiento, así como los indirectos de los trabajos; </a:t>
            </a:r>
            <a:r>
              <a:rPr lang="es-MX" altLang="es-MX" sz="1600" dirty="0">
                <a:solidFill>
                  <a:srgbClr val="292934"/>
                </a:solidFill>
                <a:latin typeface="Arial" panose="020B0604020202020204" pitchFamily="34" charset="0"/>
                <a:cs typeface="Arial" panose="020B0604020202020204" pitchFamily="34" charset="0"/>
              </a:rPr>
              <a:t>(fracc. XII)</a:t>
            </a:r>
            <a:endParaRPr lang="es-MX" altLang="es-MX" sz="2000" dirty="0">
              <a:solidFill>
                <a:srgbClr val="292934"/>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altLang="es-MX" sz="1000" dirty="0">
              <a:solidFill>
                <a:srgbClr val="292934"/>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rgbClr val="292934"/>
                </a:solidFill>
                <a:latin typeface="Arial" panose="020B0604020202020204" pitchFamily="34" charset="0"/>
                <a:cs typeface="Arial" panose="020B0604020202020204" pitchFamily="34" charset="0"/>
              </a:rPr>
              <a:t>Ya </a:t>
            </a:r>
            <a:r>
              <a:rPr lang="es-MX" altLang="es-MX" sz="2000" b="1" dirty="0">
                <a:solidFill>
                  <a:schemeClr val="bg1"/>
                </a:solidFill>
                <a:latin typeface="Arial" panose="020B0604020202020204" pitchFamily="34" charset="0"/>
                <a:cs typeface="Arial" panose="020B0604020202020204" pitchFamily="34" charset="0"/>
              </a:rPr>
              <a:t>en la convocatoria y por ende en el modelo de contrato</a:t>
            </a:r>
            <a:r>
              <a:rPr lang="es-MX" altLang="es-MX" sz="2000" dirty="0">
                <a:solidFill>
                  <a:srgbClr val="292934"/>
                </a:solidFill>
                <a:latin typeface="Arial" panose="020B0604020202020204" pitchFamily="34" charset="0"/>
                <a:cs typeface="Arial" panose="020B0604020202020204" pitchFamily="34" charset="0"/>
              </a:rPr>
              <a:t>, se debe especificar, en relación a la </a:t>
            </a:r>
            <a:r>
              <a:rPr lang="es-MX" altLang="es-MX" sz="2000" dirty="0">
                <a:solidFill>
                  <a:schemeClr val="accent3">
                    <a:lumMod val="75000"/>
                  </a:schemeClr>
                </a:solidFill>
                <a:latin typeface="Arial" panose="020B0604020202020204" pitchFamily="34" charset="0"/>
                <a:cs typeface="Arial" panose="020B0604020202020204" pitchFamily="34" charset="0"/>
              </a:rPr>
              <a:t>ejecución de los trabajos </a:t>
            </a:r>
            <a:r>
              <a:rPr lang="es-MX" altLang="es-MX" sz="1600" dirty="0">
                <a:solidFill>
                  <a:srgbClr val="292934"/>
                </a:solidFill>
                <a:latin typeface="Arial" panose="020B0604020202020204" pitchFamily="34" charset="0"/>
                <a:cs typeface="Arial" panose="020B0604020202020204" pitchFamily="34" charset="0"/>
              </a:rPr>
              <a:t>(art. 31 LOPSRM)</a:t>
            </a:r>
            <a:r>
              <a:rPr lang="es-MX" altLang="es-MX" sz="2000" dirty="0">
                <a:solidFill>
                  <a:srgbClr val="292934"/>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altLang="es-MX" sz="500" dirty="0">
              <a:solidFill>
                <a:srgbClr val="292934"/>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b="1" dirty="0">
                <a:solidFill>
                  <a:srgbClr val="002060"/>
                </a:solidFill>
                <a:latin typeface="Arial" panose="020B0604020202020204" pitchFamily="34" charset="0"/>
                <a:cs typeface="Arial" panose="020B0604020202020204" pitchFamily="34" charset="0"/>
              </a:rPr>
              <a:t>I. </a:t>
            </a:r>
            <a:r>
              <a:rPr lang="es-MX" altLang="es-MX" sz="2000" dirty="0">
                <a:solidFill>
                  <a:srgbClr val="0070C0"/>
                </a:solidFill>
                <a:latin typeface="Arial" panose="020B0604020202020204" pitchFamily="34" charset="0"/>
                <a:cs typeface="Arial" panose="020B0604020202020204" pitchFamily="34" charset="0"/>
              </a:rPr>
              <a:t>Plazo de ejecución </a:t>
            </a:r>
            <a:r>
              <a:rPr lang="es-MX" altLang="es-MX" sz="2000" dirty="0">
                <a:solidFill>
                  <a:srgbClr val="292934"/>
                </a:solidFill>
                <a:latin typeface="Arial" panose="020B0604020202020204" pitchFamily="34" charset="0"/>
                <a:cs typeface="Arial" panose="020B0604020202020204" pitchFamily="34" charset="0"/>
              </a:rPr>
              <a:t>de los trabajos determinado </a:t>
            </a:r>
            <a:r>
              <a:rPr lang="es-MX" altLang="es-MX" sz="2000" dirty="0">
                <a:solidFill>
                  <a:srgbClr val="0070C0"/>
                </a:solidFill>
                <a:latin typeface="Arial" panose="020B0604020202020204" pitchFamily="34" charset="0"/>
                <a:cs typeface="Arial" panose="020B0604020202020204" pitchFamily="34" charset="0"/>
              </a:rPr>
              <a:t>en días naturales</a:t>
            </a:r>
            <a:r>
              <a:rPr lang="es-MX" altLang="es-MX" sz="2000" dirty="0">
                <a:solidFill>
                  <a:srgbClr val="292934"/>
                </a:solidFill>
                <a:latin typeface="Arial" panose="020B0604020202020204" pitchFamily="34" charset="0"/>
                <a:cs typeface="Arial" panose="020B0604020202020204" pitchFamily="34" charset="0"/>
              </a:rPr>
              <a:t>, indicando la fecha estimada de inicio de los mismos; </a:t>
            </a:r>
            <a:r>
              <a:rPr lang="es-MX" altLang="es-MX" sz="1600" dirty="0">
                <a:solidFill>
                  <a:srgbClr val="292934"/>
                </a:solidFill>
                <a:latin typeface="Arial" panose="020B0604020202020204" pitchFamily="34" charset="0"/>
                <a:cs typeface="Arial" panose="020B0604020202020204" pitchFamily="34" charset="0"/>
              </a:rPr>
              <a:t>(fracc.V y arts. 46 fracc. VII LOPSRM y 23 últ. pfo. RLOPSRM)</a:t>
            </a:r>
            <a:endParaRPr lang="es-MX" altLang="es-MX" sz="2000" dirty="0">
              <a:solidFill>
                <a:srgbClr val="292934"/>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altLang="es-MX" sz="500" dirty="0">
              <a:solidFill>
                <a:srgbClr val="292934"/>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b="1" dirty="0">
                <a:solidFill>
                  <a:srgbClr val="292934"/>
                </a:solidFill>
                <a:latin typeface="Arial" panose="020B0604020202020204" pitchFamily="34" charset="0"/>
                <a:cs typeface="Arial" panose="020B0604020202020204" pitchFamily="34" charset="0"/>
              </a:rPr>
              <a:t>II. </a:t>
            </a:r>
            <a:r>
              <a:rPr lang="es-MX" altLang="es-MX" sz="2000" dirty="0">
                <a:solidFill>
                  <a:srgbClr val="292934"/>
                </a:solidFill>
                <a:latin typeface="Arial" panose="020B0604020202020204" pitchFamily="34" charset="0"/>
                <a:cs typeface="Arial" panose="020B0604020202020204" pitchFamily="34" charset="0"/>
              </a:rPr>
              <a:t>La </a:t>
            </a:r>
            <a:r>
              <a:rPr lang="es-MX" altLang="es-MX" sz="2000" dirty="0">
                <a:solidFill>
                  <a:schemeClr val="accent5">
                    <a:lumMod val="75000"/>
                  </a:schemeClr>
                </a:solidFill>
                <a:latin typeface="Arial" panose="020B0604020202020204" pitchFamily="34" charset="0"/>
                <a:cs typeface="Arial" panose="020B0604020202020204" pitchFamily="34" charset="0"/>
              </a:rPr>
              <a:t>descripción general de la obra </a:t>
            </a:r>
            <a:r>
              <a:rPr lang="es-MX" altLang="es-MX" sz="2000" dirty="0">
                <a:solidFill>
                  <a:srgbClr val="292934"/>
                </a:solidFill>
                <a:latin typeface="Arial" panose="020B0604020202020204" pitchFamily="34" charset="0"/>
                <a:cs typeface="Arial" panose="020B0604020202020204" pitchFamily="34" charset="0"/>
              </a:rPr>
              <a:t>o del servicio y el </a:t>
            </a:r>
            <a:r>
              <a:rPr lang="es-MX" altLang="es-MX" sz="2000" dirty="0">
                <a:solidFill>
                  <a:srgbClr val="674446"/>
                </a:solidFill>
                <a:latin typeface="Arial" panose="020B0604020202020204" pitchFamily="34" charset="0"/>
                <a:cs typeface="Arial" panose="020B0604020202020204" pitchFamily="34" charset="0"/>
              </a:rPr>
              <a:t>lugar</a:t>
            </a:r>
            <a:r>
              <a:rPr lang="es-MX" altLang="es-MX" sz="2000" dirty="0">
                <a:solidFill>
                  <a:schemeClr val="bg2">
                    <a:lumMod val="75000"/>
                  </a:schemeClr>
                </a:solidFill>
                <a:latin typeface="Arial" panose="020B0604020202020204" pitchFamily="34" charset="0"/>
                <a:cs typeface="Arial" panose="020B0604020202020204" pitchFamily="34" charset="0"/>
              </a:rPr>
              <a:t> </a:t>
            </a:r>
            <a:r>
              <a:rPr lang="es-MX" altLang="es-MX" sz="2000" dirty="0">
                <a:solidFill>
                  <a:srgbClr val="292934"/>
                </a:solidFill>
                <a:latin typeface="Arial" panose="020B0604020202020204" pitchFamily="34" charset="0"/>
                <a:cs typeface="Arial" panose="020B0604020202020204" pitchFamily="34" charset="0"/>
              </a:rPr>
              <a:t>en donde se llevarán a cabo los trabajos </a:t>
            </a:r>
            <a:r>
              <a:rPr lang="es-MX" altLang="es-MX" sz="1600" dirty="0">
                <a:solidFill>
                  <a:srgbClr val="292934"/>
                </a:solidFill>
                <a:latin typeface="Arial" panose="020B0604020202020204" pitchFamily="34" charset="0"/>
                <a:cs typeface="Arial" panose="020B0604020202020204" pitchFamily="34" charset="0"/>
              </a:rPr>
              <a:t>(fracc. III)</a:t>
            </a:r>
            <a:r>
              <a:rPr lang="es-MX" altLang="es-MX" sz="2000" dirty="0">
                <a:solidFill>
                  <a:srgbClr val="292934"/>
                </a:solidFill>
                <a:latin typeface="Arial" panose="020B0604020202020204" pitchFamily="34" charset="0"/>
                <a:cs typeface="Arial" panose="020B0604020202020204" pitchFamily="34" charset="0"/>
              </a:rPr>
              <a:t>;</a:t>
            </a:r>
            <a:endParaRPr lang="es-MX" altLang="es-MX" sz="2000" dirty="0">
              <a:solidFill>
                <a:schemeClr val="bg1"/>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1370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217">
                                          <p:stCondLst>
                                            <p:cond delay="0"/>
                                          </p:stCondLst>
                                        </p:cTn>
                                        <p:tgtEl>
                                          <p:spTgt spid="11">
                                            <p:txEl>
                                              <p:pRg st="0" end="0"/>
                                            </p:txEl>
                                          </p:spTgt>
                                        </p:tgtEl>
                                      </p:cBhvr>
                                    </p:animEffect>
                                    <p:anim calcmode="lin" valueType="num">
                                      <p:cBhvr>
                                        <p:cTn id="8" dur="683"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124" tmFilter="0, 0; 0.125,0.2665; 0.25,0.4; 0.375,0.465; 0.5,0.5;  0.625,0.535; 0.75,0.6; 0.875,0.7335; 1,1">
                                          <p:stCondLst>
                                            <p:cond delay="497"/>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0">
                                          <p:stCondLst>
                                            <p:cond delay="244"/>
                                          </p:stCondLst>
                                        </p:cTn>
                                        <p:tgtEl>
                                          <p:spTgt spid="11">
                                            <p:txEl>
                                              <p:pRg st="0" end="0"/>
                                            </p:txEl>
                                          </p:spTgt>
                                        </p:tgtEl>
                                      </p:cBhvr>
                                      <p:to x="100000" y="60000"/>
                                    </p:animScale>
                                    <p:animScale>
                                      <p:cBhvr>
                                        <p:cTn id="14" dur="62" decel="50000">
                                          <p:stCondLst>
                                            <p:cond delay="254"/>
                                          </p:stCondLst>
                                        </p:cTn>
                                        <p:tgtEl>
                                          <p:spTgt spid="11">
                                            <p:txEl>
                                              <p:pRg st="0" end="0"/>
                                            </p:txEl>
                                          </p:spTgt>
                                        </p:tgtEl>
                                      </p:cBhvr>
                                      <p:to x="100000" y="100000"/>
                                    </p:animScale>
                                    <p:animScale>
                                      <p:cBhvr>
                                        <p:cTn id="15" dur="10">
                                          <p:stCondLst>
                                            <p:cond delay="492"/>
                                          </p:stCondLst>
                                        </p:cTn>
                                        <p:tgtEl>
                                          <p:spTgt spid="11">
                                            <p:txEl>
                                              <p:pRg st="0" end="0"/>
                                            </p:txEl>
                                          </p:spTgt>
                                        </p:tgtEl>
                                      </p:cBhvr>
                                      <p:to x="100000" y="80000"/>
                                    </p:animScale>
                                    <p:animScale>
                                      <p:cBhvr>
                                        <p:cTn id="16" dur="62" decel="50000">
                                          <p:stCondLst>
                                            <p:cond delay="502"/>
                                          </p:stCondLst>
                                        </p:cTn>
                                        <p:tgtEl>
                                          <p:spTgt spid="11">
                                            <p:txEl>
                                              <p:pRg st="0" end="0"/>
                                            </p:txEl>
                                          </p:spTgt>
                                        </p:tgtEl>
                                      </p:cBhvr>
                                      <p:to x="100000" y="100000"/>
                                    </p:animScale>
                                    <p:animScale>
                                      <p:cBhvr>
                                        <p:cTn id="17" dur="10">
                                          <p:stCondLst>
                                            <p:cond delay="616"/>
                                          </p:stCondLst>
                                        </p:cTn>
                                        <p:tgtEl>
                                          <p:spTgt spid="11">
                                            <p:txEl>
                                              <p:pRg st="0" end="0"/>
                                            </p:txEl>
                                          </p:spTgt>
                                        </p:tgtEl>
                                      </p:cBhvr>
                                      <p:to x="100000" y="90000"/>
                                    </p:animScale>
                                    <p:animScale>
                                      <p:cBhvr>
                                        <p:cTn id="18" dur="62" decel="50000">
                                          <p:stCondLst>
                                            <p:cond delay="625"/>
                                          </p:stCondLst>
                                        </p:cTn>
                                        <p:tgtEl>
                                          <p:spTgt spid="11">
                                            <p:txEl>
                                              <p:pRg st="0" end="0"/>
                                            </p:txEl>
                                          </p:spTgt>
                                        </p:tgtEl>
                                      </p:cBhvr>
                                      <p:to x="100000" y="100000"/>
                                    </p:animScale>
                                    <p:animScale>
                                      <p:cBhvr>
                                        <p:cTn id="19" dur="10">
                                          <p:stCondLst>
                                            <p:cond delay="678"/>
                                          </p:stCondLst>
                                        </p:cTn>
                                        <p:tgtEl>
                                          <p:spTgt spid="11">
                                            <p:txEl>
                                              <p:pRg st="0" end="0"/>
                                            </p:txEl>
                                          </p:spTgt>
                                        </p:tgtEl>
                                      </p:cBhvr>
                                      <p:to x="100000" y="95000"/>
                                    </p:animScale>
                                    <p:animScale>
                                      <p:cBhvr>
                                        <p:cTn id="20" dur="62" decel="50000">
                                          <p:stCondLst>
                                            <p:cond delay="688"/>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p:cTn id="2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circle(in)">
                                      <p:cBhvr>
                                        <p:cTn id="33" dur="1250"/>
                                        <p:tgtEl>
                                          <p:spTgt spid="1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1">
                                            <p:txEl>
                                              <p:pRg st="6" end="6"/>
                                            </p:txEl>
                                          </p:spTgt>
                                        </p:tgtEl>
                                        <p:attrNameLst>
                                          <p:attrName>style.visibility</p:attrName>
                                        </p:attrNameLst>
                                      </p:cBhvr>
                                      <p:to>
                                        <p:strVal val="visible"/>
                                      </p:to>
                                    </p:set>
                                    <p:anim calcmode="lin" valueType="num">
                                      <p:cBhvr>
                                        <p:cTn id="38"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9"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40" dur="1000" fill="hold"/>
                                        <p:tgtEl>
                                          <p:spTgt spid="11">
                                            <p:txEl>
                                              <p:pRg st="6" end="6"/>
                                            </p:txEl>
                                          </p:spTgt>
                                        </p:tgtEl>
                                        <p:attrNameLst>
                                          <p:attrName>style.rotation</p:attrName>
                                        </p:attrNameLst>
                                      </p:cBhvr>
                                      <p:tavLst>
                                        <p:tav tm="0">
                                          <p:val>
                                            <p:fltVal val="360"/>
                                          </p:val>
                                        </p:tav>
                                        <p:tav tm="100000">
                                          <p:val>
                                            <p:fltVal val="0"/>
                                          </p:val>
                                        </p:tav>
                                      </p:tavLst>
                                    </p:anim>
                                    <p:animEffect transition="in" filter="fade">
                                      <p:cBhvr>
                                        <p:cTn id="41" dur="1000"/>
                                        <p:tgtEl>
                                          <p:spTgt spid="11">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11">
                                            <p:txEl>
                                              <p:pRg st="8" end="8"/>
                                            </p:txEl>
                                          </p:spTgt>
                                        </p:tgtEl>
                                        <p:attrNameLst>
                                          <p:attrName>style.visibility</p:attrName>
                                        </p:attrNameLst>
                                      </p:cBhvr>
                                      <p:to>
                                        <p:strVal val="visible"/>
                                      </p:to>
                                    </p:set>
                                    <p:anim calcmode="lin" valueType="num">
                                      <p:cBhvr additive="base">
                                        <p:cTn id="46" dur="1000"/>
                                        <p:tgtEl>
                                          <p:spTgt spid="11">
                                            <p:txEl>
                                              <p:pRg st="8" end="8"/>
                                            </p:txEl>
                                          </p:spTgt>
                                        </p:tgtEl>
                                        <p:attrNameLst>
                                          <p:attrName>ppt_y</p:attrName>
                                        </p:attrNameLst>
                                      </p:cBhvr>
                                      <p:tavLst>
                                        <p:tav tm="0">
                                          <p:val>
                                            <p:strVal val="#ppt_y+#ppt_h*1.125000"/>
                                          </p:val>
                                        </p:tav>
                                        <p:tav tm="100000">
                                          <p:val>
                                            <p:strVal val="#ppt_y"/>
                                          </p:val>
                                        </p:tav>
                                      </p:tavLst>
                                    </p:anim>
                                    <p:animEffect transition="in" filter="wipe(up)">
                                      <p:cBhvr>
                                        <p:cTn id="47" dur="1000"/>
                                        <p:tgtEl>
                                          <p:spTgt spid="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11">
                                            <p:txEl>
                                              <p:pRg st="10" end="10"/>
                                            </p:txEl>
                                          </p:spTgt>
                                        </p:tgtEl>
                                        <p:attrNameLst>
                                          <p:attrName>style.visibility</p:attrName>
                                        </p:attrNameLst>
                                      </p:cBhvr>
                                      <p:to>
                                        <p:strVal val="visible"/>
                                      </p:to>
                                    </p:set>
                                    <p:anim calcmode="lin" valueType="num">
                                      <p:cBhvr additive="base">
                                        <p:cTn id="52" dur="1000"/>
                                        <p:tgtEl>
                                          <p:spTgt spid="11">
                                            <p:txEl>
                                              <p:pRg st="10" end="10"/>
                                            </p:txEl>
                                          </p:spTgt>
                                        </p:tgtEl>
                                        <p:attrNameLst>
                                          <p:attrName>ppt_y</p:attrName>
                                        </p:attrNameLst>
                                      </p:cBhvr>
                                      <p:tavLst>
                                        <p:tav tm="0">
                                          <p:val>
                                            <p:strVal val="#ppt_y+#ppt_h*1.125000"/>
                                          </p:val>
                                        </p:tav>
                                        <p:tav tm="100000">
                                          <p:val>
                                            <p:strVal val="#ppt_y"/>
                                          </p:val>
                                        </p:tav>
                                      </p:tavLst>
                                    </p:anim>
                                    <p:animEffect transition="in" filter="wipe(up)">
                                      <p:cBhvr>
                                        <p:cTn id="53" dur="10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120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eaLnBrk="1" hangingPunct="1">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III. </a:t>
            </a:r>
            <a:r>
              <a:rPr lang="es-MX" altLang="es-MX" sz="2000" dirty="0">
                <a:solidFill>
                  <a:schemeClr val="bg1"/>
                </a:solidFill>
                <a:latin typeface="Arial" panose="020B0604020202020204" pitchFamily="34" charset="0"/>
                <a:cs typeface="Arial" panose="020B0604020202020204" pitchFamily="34" charset="0"/>
              </a:rPr>
              <a:t>Las </a:t>
            </a:r>
            <a:r>
              <a:rPr lang="es-MX" altLang="es-MX" sz="2000" dirty="0">
                <a:solidFill>
                  <a:schemeClr val="accent6">
                    <a:lumMod val="75000"/>
                  </a:schemeClr>
                </a:solidFill>
                <a:latin typeface="Arial" panose="020B0604020202020204" pitchFamily="34" charset="0"/>
                <a:cs typeface="Arial" panose="020B0604020202020204" pitchFamily="34" charset="0"/>
              </a:rPr>
              <a:t>sanciones económicas </a:t>
            </a:r>
            <a:r>
              <a:rPr lang="es-MX" altLang="es-MX" sz="2000" dirty="0">
                <a:solidFill>
                  <a:schemeClr val="bg1"/>
                </a:solidFill>
                <a:latin typeface="Arial" panose="020B0604020202020204" pitchFamily="34" charset="0"/>
                <a:cs typeface="Arial" panose="020B0604020202020204" pitchFamily="34" charset="0"/>
              </a:rPr>
              <a:t>a aplicar como son las penas convencionales, retenciones y deducciones </a:t>
            </a:r>
            <a:r>
              <a:rPr lang="es-MX" altLang="es-MX" sz="1600" dirty="0">
                <a:solidFill>
                  <a:schemeClr val="bg1"/>
                </a:solidFill>
                <a:latin typeface="Arial" panose="020B0604020202020204" pitchFamily="34" charset="0"/>
                <a:cs typeface="Arial" panose="020B0604020202020204" pitchFamily="34" charset="0"/>
              </a:rPr>
              <a:t>(art. 46 Bis. LOPSRM)</a:t>
            </a:r>
            <a:r>
              <a:rPr lang="es-MX" altLang="es-MX" sz="2000" dirty="0">
                <a:solidFill>
                  <a:schemeClr val="bg1"/>
                </a:solidFill>
                <a:latin typeface="Arial" panose="020B0604020202020204" pitchFamily="34" charset="0"/>
                <a:cs typeface="Arial" panose="020B0604020202020204" pitchFamily="34" charset="0"/>
              </a:rPr>
              <a:t>;</a:t>
            </a:r>
            <a:endParaRPr lang="es-MX" altLang="es-MX" sz="16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IV. </a:t>
            </a:r>
            <a:r>
              <a:rPr lang="es-MX" altLang="es-MX" sz="2000" dirty="0">
                <a:solidFill>
                  <a:schemeClr val="bg1"/>
                </a:solidFill>
                <a:latin typeface="Arial" panose="020B0604020202020204" pitchFamily="34" charset="0"/>
                <a:cs typeface="Arial" panose="020B0604020202020204" pitchFamily="34" charset="0"/>
              </a:rPr>
              <a:t>Señalar el </a:t>
            </a:r>
            <a:r>
              <a:rPr lang="es-MX" altLang="es-MX" sz="2000" dirty="0">
                <a:solidFill>
                  <a:srgbClr val="BE965D"/>
                </a:solidFill>
                <a:latin typeface="Arial" panose="020B0604020202020204" pitchFamily="34" charset="0"/>
                <a:cs typeface="Arial" panose="020B0604020202020204" pitchFamily="34" charset="0"/>
              </a:rPr>
              <a:t>porcentaje de contenido nacional </a:t>
            </a:r>
            <a:r>
              <a:rPr lang="es-MX" altLang="es-MX" sz="2000" dirty="0">
                <a:solidFill>
                  <a:schemeClr val="bg1"/>
                </a:solidFill>
                <a:latin typeface="Arial" panose="020B0604020202020204" pitchFamily="34" charset="0"/>
                <a:cs typeface="Arial" panose="020B0604020202020204" pitchFamily="34" charset="0"/>
              </a:rPr>
              <a:t>del valor de la obra que deberán cumplir los licitantes en materiales, maquinaria y equipo de instalación permanente, que serían utilizados en la ejecución de los trabajos; </a:t>
            </a:r>
            <a:r>
              <a:rPr lang="es-MX" altLang="es-MX" sz="1600" dirty="0">
                <a:solidFill>
                  <a:schemeClr val="bg1"/>
                </a:solidFill>
                <a:latin typeface="Arial" panose="020B0604020202020204" pitchFamily="34" charset="0"/>
                <a:cs typeface="Arial" panose="020B0604020202020204" pitchFamily="34" charset="0"/>
              </a:rPr>
              <a:t>(fracc. XX y art. 19 1er. pfo. RLOPSRM)</a:t>
            </a:r>
          </a:p>
          <a:p>
            <a:pPr marL="0" indent="0" algn="just" eaLnBrk="1" hangingPunct="1">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V. </a:t>
            </a:r>
            <a:r>
              <a:rPr lang="es-MX" altLang="es-MX" sz="2000" dirty="0">
                <a:solidFill>
                  <a:schemeClr val="bg1"/>
                </a:solidFill>
                <a:latin typeface="Arial" panose="020B0604020202020204" pitchFamily="34" charset="0"/>
                <a:cs typeface="Arial" panose="020B0604020202020204" pitchFamily="34" charset="0"/>
              </a:rPr>
              <a:t>Indicar que sólo el adjudicado puede ejecutar los trabajos; pero podrá </a:t>
            </a:r>
            <a:r>
              <a:rPr lang="es-MX" altLang="es-MX" sz="2000" dirty="0">
                <a:solidFill>
                  <a:schemeClr val="accent4">
                    <a:lumMod val="75000"/>
                  </a:schemeClr>
                </a:solidFill>
                <a:latin typeface="Arial" panose="020B0604020202020204" pitchFamily="34" charset="0"/>
                <a:cs typeface="Arial" panose="020B0604020202020204" pitchFamily="34" charset="0"/>
              </a:rPr>
              <a:t>subcontratar </a:t>
            </a:r>
            <a:r>
              <a:rPr lang="es-MX" altLang="es-MX" sz="2000" dirty="0">
                <a:solidFill>
                  <a:schemeClr val="bg1"/>
                </a:solidFill>
                <a:latin typeface="Arial" panose="020B0604020202020204" pitchFamily="34" charset="0"/>
                <a:cs typeface="Arial" panose="020B0604020202020204" pitchFamily="34" charset="0"/>
              </a:rPr>
              <a:t>la o las partes del contrato que esten señaladas específicamente en la convocatoria </a:t>
            </a:r>
            <a:r>
              <a:rPr lang="es-MX" altLang="es-MX" sz="1600" dirty="0">
                <a:solidFill>
                  <a:schemeClr val="bg1"/>
                </a:solidFill>
                <a:latin typeface="Arial" panose="020B0604020202020204" pitchFamily="34" charset="0"/>
                <a:cs typeface="Arial" panose="020B0604020202020204" pitchFamily="34" charset="0"/>
              </a:rPr>
              <a:t>(fracc. XXII y arts. 44 fracc. V y 83 RLOPSRM)</a:t>
            </a:r>
            <a:r>
              <a:rPr lang="es-MX" altLang="es-MX" sz="2000" dirty="0">
                <a:solidFill>
                  <a:schemeClr val="bg1"/>
                </a:solidFill>
                <a:latin typeface="Arial" panose="020B0604020202020204" pitchFamily="34" charset="0"/>
                <a:cs typeface="Arial" panose="020B0604020202020204" pitchFamily="34" charset="0"/>
              </a:rPr>
              <a:t>, y </a:t>
            </a:r>
          </a:p>
          <a:p>
            <a:pPr marL="0" indent="0" algn="just" eaLnBrk="1" hangingPunct="1">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VI. </a:t>
            </a:r>
            <a:r>
              <a:rPr lang="es-MX" altLang="es-MX" sz="2000" dirty="0">
                <a:solidFill>
                  <a:schemeClr val="bg1"/>
                </a:solidFill>
                <a:latin typeface="Arial" panose="020B0604020202020204" pitchFamily="34" charset="0"/>
                <a:cs typeface="Arial" panose="020B0604020202020204" pitchFamily="34" charset="0"/>
              </a:rPr>
              <a:t>Términos en que el contratista, en su caso, </a:t>
            </a:r>
            <a:r>
              <a:rPr lang="es-MX" altLang="es-MX" sz="2000" dirty="0">
                <a:solidFill>
                  <a:schemeClr val="accent5">
                    <a:lumMod val="75000"/>
                  </a:schemeClr>
                </a:solidFill>
                <a:latin typeface="Arial" panose="020B0604020202020204" pitchFamily="34" charset="0"/>
                <a:cs typeface="Arial" panose="020B0604020202020204" pitchFamily="34" charset="0"/>
              </a:rPr>
              <a:t>reintegrará el recurso </a:t>
            </a:r>
            <a:r>
              <a:rPr lang="es-MX" altLang="es-MX" sz="2000" dirty="0">
                <a:solidFill>
                  <a:schemeClr val="bg1"/>
                </a:solidFill>
                <a:latin typeface="Arial" panose="020B0604020202020204" pitchFamily="34" charset="0"/>
                <a:cs typeface="Arial" panose="020B0604020202020204" pitchFamily="34" charset="0"/>
              </a:rPr>
              <a:t>que hubiere recibido en exceso por la contratación o durante la ejecución de los trabajos; </a:t>
            </a:r>
            <a:r>
              <a:rPr lang="es-MX" altLang="es-MX" sz="1600" dirty="0">
                <a:solidFill>
                  <a:schemeClr val="bg1"/>
                </a:solidFill>
                <a:latin typeface="Arial" panose="020B0604020202020204" pitchFamily="34" charset="0"/>
                <a:cs typeface="Arial" panose="020B0604020202020204" pitchFamily="34" charset="0"/>
              </a:rPr>
              <a:t>(art. 46 fracc. XII LOPSRM)</a:t>
            </a:r>
            <a:endParaRPr lang="es-MX" altLang="es-MX" sz="20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Una vez </a:t>
            </a:r>
            <a:r>
              <a:rPr lang="es-MX" altLang="es-MX" sz="2000" b="1" dirty="0">
                <a:solidFill>
                  <a:schemeClr val="bg1"/>
                </a:solidFill>
                <a:latin typeface="Arial" panose="020B0604020202020204" pitchFamily="34" charset="0"/>
                <a:cs typeface="Arial" panose="020B0604020202020204" pitchFamily="34" charset="0"/>
              </a:rPr>
              <a:t>adjudicado el correspondiente contrato</a:t>
            </a:r>
            <a:r>
              <a:rPr lang="es-MX" altLang="es-MX" sz="2000" dirty="0">
                <a:solidFill>
                  <a:schemeClr val="bg1"/>
                </a:solidFill>
                <a:latin typeface="Arial" panose="020B0604020202020204" pitchFamily="34" charset="0"/>
                <a:cs typeface="Arial" panose="020B0604020202020204" pitchFamily="34" charset="0"/>
              </a:rPr>
              <a:t>, la </a:t>
            </a:r>
            <a:r>
              <a:rPr lang="es-MX" altLang="es-MX" sz="2000" dirty="0">
                <a:solidFill>
                  <a:schemeClr val="accent3">
                    <a:lumMod val="75000"/>
                  </a:schemeClr>
                </a:solidFill>
                <a:latin typeface="Arial" panose="020B0604020202020204" pitchFamily="34" charset="0"/>
                <a:cs typeface="Arial" panose="020B0604020202020204" pitchFamily="34" charset="0"/>
              </a:rPr>
              <a:t>ejecución de la obra </a:t>
            </a:r>
            <a:r>
              <a:rPr lang="es-MX" altLang="es-MX" sz="2000" dirty="0">
                <a:solidFill>
                  <a:schemeClr val="bg1"/>
                </a:solidFill>
                <a:latin typeface="Arial" panose="020B0604020202020204" pitchFamily="34" charset="0"/>
                <a:cs typeface="Arial" panose="020B0604020202020204" pitchFamily="34" charset="0"/>
              </a:rPr>
              <a:t>o servicio:</a:t>
            </a:r>
          </a:p>
          <a:p>
            <a:pPr marL="0" indent="0" algn="just">
              <a:lnSpc>
                <a:spcPct val="100000"/>
              </a:lnSpc>
              <a:spcBef>
                <a:spcPts val="0"/>
              </a:spcBef>
              <a:buNone/>
              <a:defRPr/>
            </a:pPr>
            <a:endParaRPr lang="es-MX"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I. </a:t>
            </a:r>
            <a:r>
              <a:rPr lang="es-MX" altLang="es-MX" sz="2000" dirty="0">
                <a:solidFill>
                  <a:schemeClr val="accent6">
                    <a:lumMod val="50000"/>
                  </a:schemeClr>
                </a:solidFill>
                <a:latin typeface="Arial" panose="020B0604020202020204" pitchFamily="34" charset="0"/>
                <a:cs typeface="Arial" panose="020B0604020202020204" pitchFamily="34" charset="0"/>
              </a:rPr>
              <a:t>Sólo puede iniciarse</a:t>
            </a:r>
            <a:r>
              <a:rPr lang="es-MX" altLang="es-MX" sz="2000" dirty="0">
                <a:solidFill>
                  <a:schemeClr val="bg1"/>
                </a:solidFill>
                <a:latin typeface="Arial" panose="020B0604020202020204" pitchFamily="34" charset="0"/>
                <a:cs typeface="Arial" panose="020B0604020202020204" pitchFamily="34" charset="0"/>
              </a:rPr>
              <a:t>, ya sea por administración directa o por contrato, </a:t>
            </a:r>
            <a:r>
              <a:rPr lang="es-MX" altLang="es-MX" sz="2000" dirty="0">
                <a:solidFill>
                  <a:schemeClr val="accent6">
                    <a:lumMod val="50000"/>
                  </a:schemeClr>
                </a:solidFill>
                <a:latin typeface="Arial" panose="020B0604020202020204" pitchFamily="34" charset="0"/>
                <a:cs typeface="Arial" panose="020B0604020202020204" pitchFamily="34" charset="0"/>
              </a:rPr>
              <a:t>cuando </a:t>
            </a:r>
            <a:r>
              <a:rPr lang="es-MX" altLang="es-MX" sz="2000" b="1" dirty="0">
                <a:solidFill>
                  <a:schemeClr val="bg1"/>
                </a:solidFill>
                <a:latin typeface="Arial" panose="020B0604020202020204" pitchFamily="34" charset="0"/>
                <a:cs typeface="Arial" panose="020B0604020202020204" pitchFamily="34" charset="0"/>
              </a:rPr>
              <a:t>para la obra </a:t>
            </a:r>
            <a:r>
              <a:rPr lang="es-MX" altLang="es-MX" sz="2000" dirty="0">
                <a:solidFill>
                  <a:schemeClr val="bg1"/>
                </a:solidFill>
                <a:latin typeface="Arial" panose="020B0604020202020204" pitchFamily="34" charset="0"/>
                <a:cs typeface="Arial" panose="020B0604020202020204" pitchFamily="34" charset="0"/>
              </a:rPr>
              <a:t> </a:t>
            </a:r>
            <a:r>
              <a:rPr lang="es-MX" altLang="es-MX" sz="1600" dirty="0">
                <a:solidFill>
                  <a:schemeClr val="bg1"/>
                </a:solidFill>
                <a:latin typeface="Arial" panose="020B0604020202020204" pitchFamily="34" charset="0"/>
                <a:cs typeface="Arial" panose="020B0604020202020204" pitchFamily="34" charset="0"/>
              </a:rPr>
              <a:t>(art. 24 RLOPSRM)</a:t>
            </a:r>
            <a:r>
              <a:rPr lang="es-MX" altLang="es-MX" sz="2000" dirty="0">
                <a:solidFill>
                  <a:schemeClr val="bg1"/>
                </a:solidFill>
                <a:latin typeface="Arial" panose="020B0604020202020204" pitchFamily="34" charset="0"/>
                <a:cs typeface="Arial" panose="020B0604020202020204" pitchFamily="34" charset="0"/>
              </a:rPr>
              <a:t>:</a:t>
            </a:r>
            <a:endParaRPr lang="es-MX" altLang="es-MX" sz="16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a)</a:t>
            </a:r>
            <a:r>
              <a:rPr lang="es-MX" altLang="es-MX" sz="2000" b="1" dirty="0">
                <a:solidFill>
                  <a:schemeClr val="bg1"/>
                </a:solidFill>
                <a:latin typeface="Arial" panose="020B0604020202020204" pitchFamily="34" charset="0"/>
                <a:cs typeface="Arial" panose="020B0604020202020204" pitchFamily="34" charset="0"/>
              </a:rPr>
              <a:t> </a:t>
            </a:r>
            <a:r>
              <a:rPr lang="es-MX" altLang="es-MX" sz="2000" dirty="0">
                <a:solidFill>
                  <a:schemeClr val="bg1"/>
                </a:solidFill>
                <a:latin typeface="Arial" panose="020B0604020202020204" pitchFamily="34" charset="0"/>
                <a:cs typeface="Arial" panose="020B0604020202020204" pitchFamily="34" charset="0"/>
              </a:rPr>
              <a:t>Se cuente con los </a:t>
            </a:r>
            <a:r>
              <a:rPr lang="es-MX" altLang="es-MX" sz="2000" dirty="0">
                <a:solidFill>
                  <a:srgbClr val="0070C0"/>
                </a:solidFill>
                <a:latin typeface="Arial" panose="020B0604020202020204" pitchFamily="34" charset="0"/>
                <a:cs typeface="Arial" panose="020B0604020202020204" pitchFamily="34" charset="0"/>
              </a:rPr>
              <a:t>estudios y proyectos </a:t>
            </a:r>
            <a:r>
              <a:rPr lang="es-MX" altLang="es-MX" sz="2000" dirty="0">
                <a:solidFill>
                  <a:schemeClr val="bg1"/>
                </a:solidFill>
                <a:latin typeface="Arial" panose="020B0604020202020204" pitchFamily="34" charset="0"/>
                <a:cs typeface="Arial" panose="020B0604020202020204" pitchFamily="34" charset="0"/>
              </a:rPr>
              <a:t>de arquitectura e ingeniería; </a:t>
            </a:r>
            <a:endParaRPr lang="es-MX" altLang="es-MX" sz="2000" dirty="0">
              <a:solidFill>
                <a:srgbClr val="292934"/>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ES" altLang="es-MX" sz="2000" dirty="0">
              <a:solidFill>
                <a:schemeClr val="bg1"/>
              </a:solidFill>
              <a:latin typeface="Arial" panose="020B0604020202020204" pitchFamily="34" charset="0"/>
              <a:ea typeface="ＭＳ Ｐゴシック" panose="020B0600070205080204" pitchFamily="34" charset="-128"/>
            </a:endParaRPr>
          </a:p>
          <a:p>
            <a:pPr marL="0" algn="just" eaLnBrk="1" hangingPunct="1">
              <a:buFont typeface="Wingdings" pitchFamily="2" charset="2"/>
              <a:buNone/>
            </a:pPr>
            <a:endParaRPr lang="es-ES"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buNone/>
            </a:pPr>
            <a:endParaRPr lang="es-MX" dirty="0"/>
          </a:p>
        </p:txBody>
      </p:sp>
    </p:spTree>
    <p:extLst>
      <p:ext uri="{BB962C8B-B14F-4D97-AF65-F5344CB8AC3E}">
        <p14:creationId xmlns:p14="http://schemas.microsoft.com/office/powerpoint/2010/main" val="280675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8" dur="1000"/>
                                        <p:tgtEl>
                                          <p:spTgt spid="1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10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14" dur="100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1000"/>
                                        <p:tgtEl>
                                          <p:spTgt spid="11">
                                            <p:txEl>
                                              <p:pRg st="4" end="4"/>
                                            </p:txEl>
                                          </p:spTgt>
                                        </p:tgtEl>
                                        <p:attrNameLst>
                                          <p:attrName>ppt_y</p:attrName>
                                        </p:attrNameLst>
                                      </p:cBhvr>
                                      <p:tavLst>
                                        <p:tav tm="0">
                                          <p:val>
                                            <p:strVal val="#ppt_y+#ppt_h*1.125000"/>
                                          </p:val>
                                        </p:tav>
                                        <p:tav tm="100000">
                                          <p:val>
                                            <p:strVal val="#ppt_y"/>
                                          </p:val>
                                        </p:tav>
                                      </p:tavLst>
                                    </p:anim>
                                    <p:animEffect transition="in" filter="wipe(up)">
                                      <p:cBhvr>
                                        <p:cTn id="20" dur="1000"/>
                                        <p:tgtEl>
                                          <p:spTgt spid="1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1000"/>
                                        <p:tgtEl>
                                          <p:spTgt spid="11">
                                            <p:txEl>
                                              <p:pRg st="6" end="6"/>
                                            </p:txEl>
                                          </p:spTgt>
                                        </p:tgtEl>
                                        <p:attrNameLst>
                                          <p:attrName>ppt_y</p:attrName>
                                        </p:attrNameLst>
                                      </p:cBhvr>
                                      <p:tavLst>
                                        <p:tav tm="0">
                                          <p:val>
                                            <p:strVal val="#ppt_y+#ppt_h*1.125000"/>
                                          </p:val>
                                        </p:tav>
                                        <p:tav tm="100000">
                                          <p:val>
                                            <p:strVal val="#ppt_y"/>
                                          </p:val>
                                        </p:tav>
                                      </p:tavLst>
                                    </p:anim>
                                    <p:animEffect transition="in" filter="wipe(up)">
                                      <p:cBhvr>
                                        <p:cTn id="26" dur="1000"/>
                                        <p:tgtEl>
                                          <p:spTgt spid="11">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Effect transition="in" filter="barn(inVertical)">
                                      <p:cBhvr>
                                        <p:cTn id="31" dur="1000"/>
                                        <p:tgtEl>
                                          <p:spTgt spid="11">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
                                            <p:txEl>
                                              <p:pRg st="10" end="10"/>
                                            </p:txEl>
                                          </p:spTgt>
                                        </p:tgtEl>
                                        <p:attrNameLst>
                                          <p:attrName>style.visibility</p:attrName>
                                        </p:attrNameLst>
                                      </p:cBhvr>
                                      <p:to>
                                        <p:strVal val="visible"/>
                                      </p:to>
                                    </p:set>
                                    <p:animEffect transition="in" filter="barn(inVertical)">
                                      <p:cBhvr>
                                        <p:cTn id="36" dur="1000"/>
                                        <p:tgtEl>
                                          <p:spTgt spid="11">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1">
                                            <p:txEl>
                                              <p:pRg st="12" end="12"/>
                                            </p:txEl>
                                          </p:spTgt>
                                        </p:tgtEl>
                                        <p:attrNameLst>
                                          <p:attrName>style.visibility</p:attrName>
                                        </p:attrNameLst>
                                      </p:cBhvr>
                                      <p:to>
                                        <p:strVal val="visible"/>
                                      </p:to>
                                    </p:set>
                                    <p:anim calcmode="lin" valueType="num">
                                      <p:cBhvr>
                                        <p:cTn id="41" dur="1000" fill="hold"/>
                                        <p:tgtEl>
                                          <p:spTgt spid="11">
                                            <p:txEl>
                                              <p:pRg st="12" end="12"/>
                                            </p:txEl>
                                          </p:spTgt>
                                        </p:tgtEl>
                                        <p:attrNameLst>
                                          <p:attrName>ppt_w</p:attrName>
                                        </p:attrNameLst>
                                      </p:cBhvr>
                                      <p:tavLst>
                                        <p:tav tm="0">
                                          <p:val>
                                            <p:fltVal val="0"/>
                                          </p:val>
                                        </p:tav>
                                        <p:tav tm="100000">
                                          <p:val>
                                            <p:strVal val="#ppt_w"/>
                                          </p:val>
                                        </p:tav>
                                      </p:tavLst>
                                    </p:anim>
                                    <p:anim calcmode="lin" valueType="num">
                                      <p:cBhvr>
                                        <p:cTn id="42" dur="1000" fill="hold"/>
                                        <p:tgtEl>
                                          <p:spTgt spid="11">
                                            <p:txEl>
                                              <p:pRg st="12" end="12"/>
                                            </p:txEl>
                                          </p:spTgt>
                                        </p:tgtEl>
                                        <p:attrNameLst>
                                          <p:attrName>ppt_h</p:attrName>
                                        </p:attrNameLst>
                                      </p:cBhvr>
                                      <p:tavLst>
                                        <p:tav tm="0">
                                          <p:val>
                                            <p:fltVal val="0"/>
                                          </p:val>
                                        </p:tav>
                                        <p:tav tm="100000">
                                          <p:val>
                                            <p:strVal val="#ppt_h"/>
                                          </p:val>
                                        </p:tav>
                                      </p:tavLst>
                                    </p:anim>
                                    <p:anim calcmode="lin" valueType="num">
                                      <p:cBhvr>
                                        <p:cTn id="43" dur="1000" fill="hold"/>
                                        <p:tgtEl>
                                          <p:spTgt spid="11">
                                            <p:txEl>
                                              <p:pRg st="12" end="12"/>
                                            </p:txEl>
                                          </p:spTgt>
                                        </p:tgtEl>
                                        <p:attrNameLst>
                                          <p:attrName>style.rotation</p:attrName>
                                        </p:attrNameLst>
                                      </p:cBhvr>
                                      <p:tavLst>
                                        <p:tav tm="0">
                                          <p:val>
                                            <p:fltVal val="90"/>
                                          </p:val>
                                        </p:tav>
                                        <p:tav tm="100000">
                                          <p:val>
                                            <p:fltVal val="0"/>
                                          </p:val>
                                        </p:tav>
                                      </p:tavLst>
                                    </p:anim>
                                    <p:animEffect transition="in" filter="fade">
                                      <p:cBhvr>
                                        <p:cTn id="44" dur="10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121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b) Las </a:t>
            </a:r>
            <a:r>
              <a:rPr lang="es-MX" altLang="es-MX" sz="2000" dirty="0">
                <a:solidFill>
                  <a:schemeClr val="accent5">
                    <a:lumMod val="75000"/>
                  </a:schemeClr>
                </a:solidFill>
                <a:latin typeface="Arial" panose="020B0604020202020204" pitchFamily="34" charset="0"/>
                <a:cs typeface="Arial" panose="020B0604020202020204" pitchFamily="34" charset="0"/>
              </a:rPr>
              <a:t>especificaciones </a:t>
            </a:r>
            <a:r>
              <a:rPr lang="es-MX" altLang="es-MX" sz="2000" dirty="0">
                <a:solidFill>
                  <a:schemeClr val="bg1"/>
                </a:solidFill>
                <a:latin typeface="Arial" panose="020B0604020202020204" pitchFamily="34" charset="0"/>
                <a:cs typeface="Arial" panose="020B0604020202020204" pitchFamily="34" charset="0"/>
              </a:rPr>
              <a:t>técnicas generales y particulares;</a:t>
            </a: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c) Las </a:t>
            </a:r>
            <a:r>
              <a:rPr lang="es-MX" altLang="es-MX" sz="2000" dirty="0">
                <a:solidFill>
                  <a:schemeClr val="bg2">
                    <a:lumMod val="60000"/>
                    <a:lumOff val="40000"/>
                  </a:schemeClr>
                </a:solidFill>
                <a:latin typeface="Arial" panose="020B0604020202020204" pitchFamily="34" charset="0"/>
                <a:cs typeface="Arial" panose="020B0604020202020204" pitchFamily="34" charset="0"/>
              </a:rPr>
              <a:t>normas</a:t>
            </a:r>
            <a:r>
              <a:rPr lang="es-MX" altLang="es-MX" sz="2000" dirty="0">
                <a:solidFill>
                  <a:schemeClr val="bg1"/>
                </a:solidFill>
                <a:latin typeface="Arial" panose="020B0604020202020204" pitchFamily="34" charset="0"/>
                <a:cs typeface="Arial" panose="020B0604020202020204" pitchFamily="34" charset="0"/>
              </a:rPr>
              <a:t> de calidad a exigir; </a:t>
            </a: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d) El </a:t>
            </a:r>
            <a:r>
              <a:rPr lang="es-MX" altLang="es-MX" sz="2000" dirty="0">
                <a:solidFill>
                  <a:srgbClr val="0070C0"/>
                </a:solidFill>
                <a:latin typeface="Arial" panose="020B0604020202020204" pitchFamily="34" charset="0"/>
                <a:cs typeface="Arial" panose="020B0604020202020204" pitchFamily="34" charset="0"/>
              </a:rPr>
              <a:t>presupuesto</a:t>
            </a:r>
            <a:r>
              <a:rPr lang="es-MX" altLang="es-MX" sz="2000" dirty="0">
                <a:solidFill>
                  <a:schemeClr val="bg1"/>
                </a:solidFill>
                <a:latin typeface="Arial" panose="020B0604020202020204" pitchFamily="34" charset="0"/>
                <a:cs typeface="Arial" panose="020B0604020202020204" pitchFamily="34" charset="0"/>
              </a:rPr>
              <a:t> total o para cada ejercicio presupuestario; </a:t>
            </a: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e) El </a:t>
            </a:r>
            <a:r>
              <a:rPr lang="es-MX" altLang="es-MX" sz="2000" dirty="0">
                <a:solidFill>
                  <a:schemeClr val="accent3">
                    <a:lumMod val="75000"/>
                  </a:schemeClr>
                </a:solidFill>
                <a:latin typeface="Arial" panose="020B0604020202020204" pitchFamily="34" charset="0"/>
                <a:cs typeface="Arial" panose="020B0604020202020204" pitchFamily="34" charset="0"/>
              </a:rPr>
              <a:t>programa</a:t>
            </a:r>
            <a:r>
              <a:rPr lang="es-MX" altLang="es-MX" sz="2000" dirty="0">
                <a:solidFill>
                  <a:schemeClr val="bg1"/>
                </a:solidFill>
                <a:latin typeface="Arial" panose="020B0604020202020204" pitchFamily="34" charset="0"/>
                <a:cs typeface="Arial" panose="020B0604020202020204" pitchFamily="34" charset="0"/>
              </a:rPr>
              <a:t> de ejecución convenido, y</a:t>
            </a: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f)</a:t>
            </a:r>
            <a:r>
              <a:rPr lang="es-MX" altLang="es-MX" sz="2000" b="1" dirty="0">
                <a:solidFill>
                  <a:schemeClr val="bg1"/>
                </a:solidFill>
                <a:latin typeface="Arial" panose="020B0604020202020204" pitchFamily="34" charset="0"/>
                <a:cs typeface="Arial" panose="020B0604020202020204" pitchFamily="34" charset="0"/>
              </a:rPr>
              <a:t> </a:t>
            </a:r>
            <a:r>
              <a:rPr lang="es-MX" altLang="es-MX" sz="2000" dirty="0">
                <a:solidFill>
                  <a:schemeClr val="bg1"/>
                </a:solidFill>
                <a:latin typeface="Arial" panose="020B0604020202020204" pitchFamily="34" charset="0"/>
                <a:cs typeface="Arial" panose="020B0604020202020204" pitchFamily="34" charset="0"/>
              </a:rPr>
              <a:t>En su caso, el </a:t>
            </a:r>
            <a:r>
              <a:rPr lang="es-MX" altLang="es-MX" sz="2000" dirty="0">
                <a:solidFill>
                  <a:schemeClr val="accent1">
                    <a:lumMod val="75000"/>
                  </a:schemeClr>
                </a:solidFill>
                <a:latin typeface="Arial" panose="020B0604020202020204" pitchFamily="34" charset="0"/>
                <a:cs typeface="Arial" panose="020B0604020202020204" pitchFamily="34" charset="0"/>
              </a:rPr>
              <a:t>suministro </a:t>
            </a:r>
            <a:r>
              <a:rPr lang="es-MX" altLang="es-MX" sz="2000" dirty="0">
                <a:solidFill>
                  <a:schemeClr val="bg1"/>
                </a:solidFill>
                <a:latin typeface="Arial" panose="020B0604020202020204" pitchFamily="34" charset="0"/>
                <a:cs typeface="Arial" panose="020B0604020202020204" pitchFamily="34" charset="0"/>
              </a:rPr>
              <a:t>de materiales, mano de obra y ma-		             quinaria y equipo o de equipo de instalación permanente, proporcionados por la convocante o los contratistas. </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		Tratándose de </a:t>
            </a:r>
            <a:r>
              <a:rPr lang="es-MX" altLang="es-MX" sz="2000" b="1" dirty="0">
                <a:solidFill>
                  <a:schemeClr val="bg1"/>
                </a:solidFill>
                <a:latin typeface="Arial" panose="020B0604020202020204" pitchFamily="34" charset="0"/>
                <a:cs typeface="Arial" panose="020B0604020202020204" pitchFamily="34" charset="0"/>
              </a:rPr>
              <a:t>servicios</a:t>
            </a:r>
            <a:r>
              <a:rPr lang="es-MX" altLang="es-MX" sz="1600" dirty="0">
                <a:solidFill>
                  <a:schemeClr val="bg1"/>
                </a:solidFill>
                <a:latin typeface="Arial" panose="020B0604020202020204" pitchFamily="34" charset="0"/>
                <a:cs typeface="Arial" panose="020B0604020202020204" pitchFamily="34" charset="0"/>
              </a:rPr>
              <a:t>(art. 31 fraccs. XVII o XVIII y XIX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		a) Se deberá contar con los términos de referencia; </a:t>
            </a: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		b) Los </a:t>
            </a:r>
            <a:r>
              <a:rPr lang="es-MX" altLang="es-MX" sz="2000" dirty="0">
                <a:solidFill>
                  <a:schemeClr val="accent3">
                    <a:lumMod val="75000"/>
                  </a:schemeClr>
                </a:solidFill>
                <a:latin typeface="Arial" panose="020B0604020202020204" pitchFamily="34" charset="0"/>
                <a:cs typeface="Arial" panose="020B0604020202020204" pitchFamily="34" charset="0"/>
              </a:rPr>
              <a:t>programas</a:t>
            </a:r>
            <a:r>
              <a:rPr lang="es-MX" altLang="es-MX" sz="2000" dirty="0">
                <a:solidFill>
                  <a:schemeClr val="bg1"/>
                </a:solidFill>
                <a:latin typeface="Arial" panose="020B0604020202020204" pitchFamily="34" charset="0"/>
                <a:cs typeface="Arial" panose="020B0604020202020204" pitchFamily="34" charset="0"/>
              </a:rPr>
              <a:t> de prestación de servicios; </a:t>
            </a: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		c) La </a:t>
            </a:r>
            <a:r>
              <a:rPr lang="es-MX" altLang="es-MX" sz="2000" dirty="0">
                <a:solidFill>
                  <a:schemeClr val="bg2">
                    <a:lumMod val="75000"/>
                  </a:schemeClr>
                </a:solidFill>
                <a:latin typeface="Arial" panose="020B0604020202020204" pitchFamily="34" charset="0"/>
                <a:cs typeface="Arial" panose="020B0604020202020204" pitchFamily="34" charset="0"/>
              </a:rPr>
              <a:t>plantilla y organigrama </a:t>
            </a:r>
            <a:r>
              <a:rPr lang="es-MX" altLang="es-MX" sz="2000" dirty="0">
                <a:solidFill>
                  <a:schemeClr val="bg1"/>
                </a:solidFill>
                <a:latin typeface="Arial" panose="020B0604020202020204" pitchFamily="34" charset="0"/>
                <a:cs typeface="Arial" panose="020B0604020202020204" pitchFamily="34" charset="0"/>
              </a:rPr>
              <a:t>del personal, y </a:t>
            </a: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		d) El </a:t>
            </a:r>
            <a:r>
              <a:rPr lang="es-MX" altLang="es-MX" sz="2000" dirty="0">
                <a:solidFill>
                  <a:srgbClr val="0070C0"/>
                </a:solidFill>
                <a:latin typeface="Arial" panose="020B0604020202020204" pitchFamily="34" charset="0"/>
                <a:cs typeface="Arial" panose="020B0604020202020204" pitchFamily="34" charset="0"/>
              </a:rPr>
              <a:t>presupuesto</a:t>
            </a:r>
            <a:r>
              <a:rPr lang="es-MX" altLang="es-MX" sz="2000" dirty="0">
                <a:solidFill>
                  <a:schemeClr val="bg1"/>
                </a:solidFill>
                <a:latin typeface="Arial" panose="020B0604020202020204" pitchFamily="34" charset="0"/>
                <a:cs typeface="Arial" panose="020B0604020202020204" pitchFamily="34" charset="0"/>
              </a:rPr>
              <a:t> de los trabajos</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II. </a:t>
            </a:r>
            <a:r>
              <a:rPr lang="es-MX" altLang="es-MX" sz="2000" dirty="0">
                <a:solidFill>
                  <a:schemeClr val="bg1"/>
                </a:solidFill>
                <a:latin typeface="Arial" panose="020B0604020202020204" pitchFamily="34" charset="0"/>
                <a:cs typeface="Arial" panose="020B0604020202020204" pitchFamily="34" charset="0"/>
              </a:rPr>
              <a:t>En su caso, </a:t>
            </a:r>
            <a:r>
              <a:rPr lang="es-MX" altLang="es-MX" sz="2000" dirty="0">
                <a:solidFill>
                  <a:schemeClr val="accent6">
                    <a:lumMod val="75000"/>
                  </a:schemeClr>
                </a:solidFill>
                <a:latin typeface="Arial" panose="020B0604020202020204" pitchFamily="34" charset="0"/>
                <a:cs typeface="Arial" panose="020B0604020202020204" pitchFamily="34" charset="0"/>
              </a:rPr>
              <a:t>porcentaje de contenido nacional </a:t>
            </a:r>
            <a:r>
              <a:rPr lang="es-MX" altLang="es-MX" sz="2000" dirty="0">
                <a:solidFill>
                  <a:schemeClr val="bg1"/>
                </a:solidFill>
                <a:latin typeface="Arial" panose="020B0604020202020204" pitchFamily="34" charset="0"/>
                <a:cs typeface="Arial" panose="020B0604020202020204" pitchFamily="34" charset="0"/>
              </a:rPr>
              <a:t>del valor de la obra que deberán cumplir los licitantes en materiales, maquinaria y equipo de instalación permanente, que serían utilizados en la ejecución de los trabajos </a:t>
            </a:r>
            <a:r>
              <a:rPr lang="es-MX" altLang="es-MX" sz="1600" dirty="0">
                <a:solidFill>
                  <a:schemeClr val="bg1"/>
                </a:solidFill>
                <a:latin typeface="Arial" panose="020B0604020202020204" pitchFamily="34" charset="0"/>
                <a:cs typeface="Arial" panose="020B0604020202020204" pitchFamily="34" charset="0"/>
              </a:rPr>
              <a:t>(art. 31 fracc. XX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III. </a:t>
            </a:r>
            <a:r>
              <a:rPr lang="es-MX" altLang="es-MX" sz="2000" dirty="0">
                <a:solidFill>
                  <a:schemeClr val="bg1"/>
                </a:solidFill>
                <a:latin typeface="Arial" panose="020B0604020202020204" pitchFamily="34" charset="0"/>
                <a:cs typeface="Arial" panose="020B0604020202020204" pitchFamily="34" charset="0"/>
              </a:rPr>
              <a:t>El </a:t>
            </a:r>
            <a:r>
              <a:rPr lang="es-MX" altLang="es-MX" sz="2000" dirty="0">
                <a:solidFill>
                  <a:srgbClr val="003194"/>
                </a:solidFill>
                <a:latin typeface="Arial" panose="020B0604020202020204" pitchFamily="34" charset="0"/>
                <a:cs typeface="Arial" panose="020B0604020202020204" pitchFamily="34" charset="0"/>
              </a:rPr>
              <a:t>porcentaje mínimo de mano de obra local </a:t>
            </a:r>
            <a:r>
              <a:rPr lang="es-MX" altLang="es-MX" sz="2000" dirty="0">
                <a:solidFill>
                  <a:schemeClr val="bg1"/>
                </a:solidFill>
                <a:latin typeface="Arial" panose="020B0604020202020204" pitchFamily="34" charset="0"/>
                <a:cs typeface="Arial" panose="020B0604020202020204" pitchFamily="34" charset="0"/>
              </a:rPr>
              <a:t>que el contratista deberá incorporar en las obras o servicios a realizarse </a:t>
            </a:r>
            <a:r>
              <a:rPr lang="es-MX" altLang="es-MX" sz="1600" dirty="0">
                <a:solidFill>
                  <a:schemeClr val="bg1"/>
                </a:solidFill>
                <a:latin typeface="Arial" panose="020B0604020202020204" pitchFamily="34" charset="0"/>
                <a:cs typeface="Arial" panose="020B0604020202020204" pitchFamily="34" charset="0"/>
              </a:rPr>
              <a:t>(art. 31 fracc. XXII LOPSRM)</a:t>
            </a:r>
            <a:r>
              <a:rPr lang="es-MX" altLang="es-MX" sz="2000" dirty="0">
                <a:solidFill>
                  <a:schemeClr val="bg1"/>
                </a:solidFill>
                <a:latin typeface="Arial" panose="020B0604020202020204" pitchFamily="34" charset="0"/>
                <a:cs typeface="Arial" panose="020B0604020202020204" pitchFamily="34" charset="0"/>
              </a:rPr>
              <a:t>;</a:t>
            </a:r>
            <a:endParaRPr lang="es-MX" altLang="es-MX" sz="2000" dirty="0">
              <a:solidFill>
                <a:srgbClr val="292934"/>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altLang="es-MX" sz="2000" dirty="0">
              <a:solidFill>
                <a:srgbClr val="292934"/>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endParaRPr lang="es-MX" altLang="es-MX" sz="2000" dirty="0">
              <a:solidFill>
                <a:srgbClr val="292934"/>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ES" altLang="es-MX" sz="2000" dirty="0">
              <a:solidFill>
                <a:schemeClr val="bg1"/>
              </a:solidFill>
              <a:latin typeface="Arial" panose="020B0604020202020204" pitchFamily="34" charset="0"/>
              <a:ea typeface="ＭＳ Ｐゴシック" panose="020B0600070205080204" pitchFamily="34" charset="-128"/>
            </a:endParaRPr>
          </a:p>
          <a:p>
            <a:pPr marL="0" algn="just" eaLnBrk="1" hangingPunct="1">
              <a:buFont typeface="Wingdings" pitchFamily="2" charset="2"/>
              <a:buNone/>
            </a:pPr>
            <a:endParaRPr lang="es-ES"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buNone/>
            </a:pPr>
            <a:endParaRPr lang="es-MX" dirty="0"/>
          </a:p>
        </p:txBody>
      </p:sp>
      <p:pic>
        <p:nvPicPr>
          <p:cNvPr id="1026" name="Picture 2" descr="Aprende Lectura de Planos Arquitectónicos para Principiantes - ARQUP  Arquitectura, Diseño de Interiores y 3D">
            <a:extLst>
              <a:ext uri="{FF2B5EF4-FFF2-40B4-BE49-F238E27FC236}">
                <a16:creationId xmlns:a16="http://schemas.microsoft.com/office/drawing/2014/main" id="{5AB2A900-D0C2-7EFF-3290-196EAAC06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4812" y="343471"/>
            <a:ext cx="2405144" cy="17655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RECCIÓN GENERAL DEL LABORATORIO DE REVISIÓN DE OBRAS PROGRAMA ANUAL DE  TRABAJO 2018">
            <a:extLst>
              <a:ext uri="{FF2B5EF4-FFF2-40B4-BE49-F238E27FC236}">
                <a16:creationId xmlns:a16="http://schemas.microsoft.com/office/drawing/2014/main" id="{B6EB5543-0571-18CE-76EA-B9C982620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53" y="2899917"/>
            <a:ext cx="1696804" cy="1628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78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 calcmode="lin" valueType="num">
                                      <p:cBhvr>
                                        <p:cTn id="15"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1">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blinds(horizontal)">
                                      <p:cBhvr>
                                        <p:cTn id="21" dur="10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 calcmode="lin" valueType="num">
                                      <p:cBhvr>
                                        <p:cTn id="26"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1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 calcmode="lin" valueType="num">
                                      <p:cBhvr>
                                        <p:cTn id="34" dur="10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11">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11">
                                            <p:txEl>
                                              <p:pRg st="3" end="3"/>
                                            </p:txEl>
                                          </p:spTgt>
                                        </p:tgtEl>
                                        <p:attrNameLst>
                                          <p:attrName>style.rotation</p:attrName>
                                        </p:attrNameLst>
                                      </p:cBhvr>
                                      <p:tavLst>
                                        <p:tav tm="0">
                                          <p:val>
                                            <p:fltVal val="90"/>
                                          </p:val>
                                        </p:tav>
                                        <p:tav tm="100000">
                                          <p:val>
                                            <p:fltVal val="0"/>
                                          </p:val>
                                        </p:tav>
                                      </p:tavLst>
                                    </p:anim>
                                    <p:animEffect transition="in" filter="fade">
                                      <p:cBhvr>
                                        <p:cTn id="37" dur="10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 calcmode="lin" valueType="num">
                                      <p:cBhvr>
                                        <p:cTn id="42"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45" dur="1000"/>
                                        <p:tgtEl>
                                          <p:spTgt spid="11">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1000"/>
                                        <p:tgtEl>
                                          <p:spTgt spid="3"/>
                                        </p:tgtEl>
                                      </p:cBhvr>
                                    </p:animEffect>
                                    <p:anim calcmode="lin" valueType="num">
                                      <p:cBhvr>
                                        <p:cTn id="51" dur="1000" fill="hold"/>
                                        <p:tgtEl>
                                          <p:spTgt spid="3"/>
                                        </p:tgtEl>
                                        <p:attrNameLst>
                                          <p:attrName>ppt_x</p:attrName>
                                        </p:attrNameLst>
                                      </p:cBhvr>
                                      <p:tavLst>
                                        <p:tav tm="0">
                                          <p:val>
                                            <p:strVal val="#ppt_x"/>
                                          </p:val>
                                        </p:tav>
                                        <p:tav tm="100000">
                                          <p:val>
                                            <p:strVal val="#ppt_x"/>
                                          </p:val>
                                        </p:tav>
                                      </p:tavLst>
                                    </p:anim>
                                    <p:anim calcmode="lin" valueType="num">
                                      <p:cBhvr>
                                        <p:cTn id="52" dur="1000" fill="hold"/>
                                        <p:tgtEl>
                                          <p:spTgt spid="3"/>
                                        </p:tgtEl>
                                        <p:attrNameLst>
                                          <p:attrName>ppt_y</p:attrName>
                                        </p:attrNameLst>
                                      </p:cBhvr>
                                      <p:tavLst>
                                        <p:tav tm="0">
                                          <p:val>
                                            <p:strVal val="#ppt_y+.1"/>
                                          </p:val>
                                        </p:tav>
                                        <p:tav tm="100000">
                                          <p:val>
                                            <p:strVal val="#ppt_y"/>
                                          </p:val>
                                        </p:tav>
                                      </p:tavLst>
                                    </p:anim>
                                  </p:childTnLst>
                                </p:cTn>
                              </p:par>
                              <p:par>
                                <p:cTn id="53" presetID="41" presetClass="entr" presetSubtype="0" fill="hold" nodeType="withEffect">
                                  <p:stCondLst>
                                    <p:cond delay="0"/>
                                  </p:stCondLst>
                                  <p:iterate type="lt">
                                    <p:tmPct val="10000"/>
                                  </p:iterate>
                                  <p:childTnLst>
                                    <p:set>
                                      <p:cBhvr>
                                        <p:cTn id="54" dur="1" fill="hold">
                                          <p:stCondLst>
                                            <p:cond delay="0"/>
                                          </p:stCondLst>
                                        </p:cTn>
                                        <p:tgtEl>
                                          <p:spTgt spid="11">
                                            <p:txEl>
                                              <p:pRg st="6" end="6"/>
                                            </p:txEl>
                                          </p:spTgt>
                                        </p:tgtEl>
                                        <p:attrNameLst>
                                          <p:attrName>style.visibility</p:attrName>
                                        </p:attrNameLst>
                                      </p:cBhvr>
                                      <p:to>
                                        <p:strVal val="visible"/>
                                      </p:to>
                                    </p:set>
                                    <p:anim calcmode="lin" valueType="num">
                                      <p:cBhvr>
                                        <p:cTn id="55" dur="25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25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57" dur="25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25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50" tmFilter="0,0; .5, 1; 1, 1"/>
                                        <p:tgtEl>
                                          <p:spTgt spid="11">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1">
                                            <p:txEl>
                                              <p:pRg st="8" end="8"/>
                                            </p:txEl>
                                          </p:spTgt>
                                        </p:tgtEl>
                                        <p:attrNameLst>
                                          <p:attrName>style.visibility</p:attrName>
                                        </p:attrNameLst>
                                      </p:cBhvr>
                                      <p:to>
                                        <p:strVal val="visible"/>
                                      </p:to>
                                    </p:set>
                                    <p:anim calcmode="lin" valueType="num">
                                      <p:cBhvr>
                                        <p:cTn id="64"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65"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66" dur="1000" fill="hold"/>
                                        <p:tgtEl>
                                          <p:spTgt spid="11">
                                            <p:txEl>
                                              <p:pRg st="8" end="8"/>
                                            </p:txEl>
                                          </p:spTgt>
                                        </p:tgtEl>
                                        <p:attrNameLst>
                                          <p:attrName>style.rotation</p:attrName>
                                        </p:attrNameLst>
                                      </p:cBhvr>
                                      <p:tavLst>
                                        <p:tav tm="0">
                                          <p:val>
                                            <p:fltVal val="90"/>
                                          </p:val>
                                        </p:tav>
                                        <p:tav tm="100000">
                                          <p:val>
                                            <p:fltVal val="0"/>
                                          </p:val>
                                        </p:tav>
                                      </p:tavLst>
                                    </p:anim>
                                    <p:animEffect transition="in" filter="fade">
                                      <p:cBhvr>
                                        <p:cTn id="67" dur="1000"/>
                                        <p:tgtEl>
                                          <p:spTgt spid="11">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11">
                                            <p:txEl>
                                              <p:pRg st="9" end="9"/>
                                            </p:txEl>
                                          </p:spTgt>
                                        </p:tgtEl>
                                        <p:attrNameLst>
                                          <p:attrName>style.visibility</p:attrName>
                                        </p:attrNameLst>
                                      </p:cBhvr>
                                      <p:to>
                                        <p:strVal val="visible"/>
                                      </p:to>
                                    </p:set>
                                    <p:anim calcmode="lin" valueType="num">
                                      <p:cBhvr>
                                        <p:cTn id="72" dur="1000" fill="hold"/>
                                        <p:tgtEl>
                                          <p:spTgt spid="11">
                                            <p:txEl>
                                              <p:pRg st="9" end="9"/>
                                            </p:txEl>
                                          </p:spTgt>
                                        </p:tgtEl>
                                        <p:attrNameLst>
                                          <p:attrName>ppt_w</p:attrName>
                                        </p:attrNameLst>
                                      </p:cBhvr>
                                      <p:tavLst>
                                        <p:tav tm="0">
                                          <p:val>
                                            <p:fltVal val="0"/>
                                          </p:val>
                                        </p:tav>
                                        <p:tav tm="100000">
                                          <p:val>
                                            <p:strVal val="#ppt_w"/>
                                          </p:val>
                                        </p:tav>
                                      </p:tavLst>
                                    </p:anim>
                                    <p:anim calcmode="lin" valueType="num">
                                      <p:cBhvr>
                                        <p:cTn id="73" dur="1000" fill="hold"/>
                                        <p:tgtEl>
                                          <p:spTgt spid="11">
                                            <p:txEl>
                                              <p:pRg st="9" end="9"/>
                                            </p:txEl>
                                          </p:spTgt>
                                        </p:tgtEl>
                                        <p:attrNameLst>
                                          <p:attrName>ppt_h</p:attrName>
                                        </p:attrNameLst>
                                      </p:cBhvr>
                                      <p:tavLst>
                                        <p:tav tm="0">
                                          <p:val>
                                            <p:fltVal val="0"/>
                                          </p:val>
                                        </p:tav>
                                        <p:tav tm="100000">
                                          <p:val>
                                            <p:strVal val="#ppt_h"/>
                                          </p:val>
                                        </p:tav>
                                      </p:tavLst>
                                    </p:anim>
                                    <p:anim calcmode="lin" valueType="num">
                                      <p:cBhvr>
                                        <p:cTn id="74" dur="1000" fill="hold"/>
                                        <p:tgtEl>
                                          <p:spTgt spid="11">
                                            <p:txEl>
                                              <p:pRg st="9" end="9"/>
                                            </p:txEl>
                                          </p:spTgt>
                                        </p:tgtEl>
                                        <p:attrNameLst>
                                          <p:attrName>style.rotation</p:attrName>
                                        </p:attrNameLst>
                                      </p:cBhvr>
                                      <p:tavLst>
                                        <p:tav tm="0">
                                          <p:val>
                                            <p:fltVal val="90"/>
                                          </p:val>
                                        </p:tav>
                                        <p:tav tm="100000">
                                          <p:val>
                                            <p:fltVal val="0"/>
                                          </p:val>
                                        </p:tav>
                                      </p:tavLst>
                                    </p:anim>
                                    <p:animEffect transition="in" filter="fade">
                                      <p:cBhvr>
                                        <p:cTn id="75" dur="1000"/>
                                        <p:tgtEl>
                                          <p:spTgt spid="11">
                                            <p:txEl>
                                              <p:pRg st="9" end="9"/>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11">
                                            <p:txEl>
                                              <p:pRg st="10" end="10"/>
                                            </p:txEl>
                                          </p:spTgt>
                                        </p:tgtEl>
                                        <p:attrNameLst>
                                          <p:attrName>style.visibility</p:attrName>
                                        </p:attrNameLst>
                                      </p:cBhvr>
                                      <p:to>
                                        <p:strVal val="visible"/>
                                      </p:to>
                                    </p:set>
                                    <p:anim calcmode="lin" valueType="num">
                                      <p:cBhvr>
                                        <p:cTn id="80" dur="10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81" dur="1000" fill="hold"/>
                                        <p:tgtEl>
                                          <p:spTgt spid="11">
                                            <p:txEl>
                                              <p:pRg st="10" end="10"/>
                                            </p:txEl>
                                          </p:spTgt>
                                        </p:tgtEl>
                                        <p:attrNameLst>
                                          <p:attrName>ppt_h</p:attrName>
                                        </p:attrNameLst>
                                      </p:cBhvr>
                                      <p:tavLst>
                                        <p:tav tm="0">
                                          <p:val>
                                            <p:fltVal val="0"/>
                                          </p:val>
                                        </p:tav>
                                        <p:tav tm="100000">
                                          <p:val>
                                            <p:strVal val="#ppt_h"/>
                                          </p:val>
                                        </p:tav>
                                      </p:tavLst>
                                    </p:anim>
                                    <p:anim calcmode="lin" valueType="num">
                                      <p:cBhvr>
                                        <p:cTn id="82" dur="1000" fill="hold"/>
                                        <p:tgtEl>
                                          <p:spTgt spid="11">
                                            <p:txEl>
                                              <p:pRg st="10" end="10"/>
                                            </p:txEl>
                                          </p:spTgt>
                                        </p:tgtEl>
                                        <p:attrNameLst>
                                          <p:attrName>style.rotation</p:attrName>
                                        </p:attrNameLst>
                                      </p:cBhvr>
                                      <p:tavLst>
                                        <p:tav tm="0">
                                          <p:val>
                                            <p:fltVal val="90"/>
                                          </p:val>
                                        </p:tav>
                                        <p:tav tm="100000">
                                          <p:val>
                                            <p:fltVal val="0"/>
                                          </p:val>
                                        </p:tav>
                                      </p:tavLst>
                                    </p:anim>
                                    <p:animEffect transition="in" filter="fade">
                                      <p:cBhvr>
                                        <p:cTn id="83" dur="1000"/>
                                        <p:tgtEl>
                                          <p:spTgt spid="11">
                                            <p:txEl>
                                              <p:pRg st="10" end="1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nodeType="clickEffect">
                                  <p:stCondLst>
                                    <p:cond delay="0"/>
                                  </p:stCondLst>
                                  <p:childTnLst>
                                    <p:set>
                                      <p:cBhvr>
                                        <p:cTn id="87" dur="1" fill="hold">
                                          <p:stCondLst>
                                            <p:cond delay="0"/>
                                          </p:stCondLst>
                                        </p:cTn>
                                        <p:tgtEl>
                                          <p:spTgt spid="11">
                                            <p:txEl>
                                              <p:pRg st="11" end="11"/>
                                            </p:txEl>
                                          </p:spTgt>
                                        </p:tgtEl>
                                        <p:attrNameLst>
                                          <p:attrName>style.visibility</p:attrName>
                                        </p:attrNameLst>
                                      </p:cBhvr>
                                      <p:to>
                                        <p:strVal val="visible"/>
                                      </p:to>
                                    </p:set>
                                    <p:anim calcmode="lin" valueType="num">
                                      <p:cBhvr>
                                        <p:cTn id="88" dur="1000" fill="hold"/>
                                        <p:tgtEl>
                                          <p:spTgt spid="11">
                                            <p:txEl>
                                              <p:pRg st="11" end="11"/>
                                            </p:txEl>
                                          </p:spTgt>
                                        </p:tgtEl>
                                        <p:attrNameLst>
                                          <p:attrName>ppt_w</p:attrName>
                                        </p:attrNameLst>
                                      </p:cBhvr>
                                      <p:tavLst>
                                        <p:tav tm="0">
                                          <p:val>
                                            <p:fltVal val="0"/>
                                          </p:val>
                                        </p:tav>
                                        <p:tav tm="100000">
                                          <p:val>
                                            <p:strVal val="#ppt_w"/>
                                          </p:val>
                                        </p:tav>
                                      </p:tavLst>
                                    </p:anim>
                                    <p:anim calcmode="lin" valueType="num">
                                      <p:cBhvr>
                                        <p:cTn id="89" dur="1000" fill="hold"/>
                                        <p:tgtEl>
                                          <p:spTgt spid="11">
                                            <p:txEl>
                                              <p:pRg st="11" end="11"/>
                                            </p:txEl>
                                          </p:spTgt>
                                        </p:tgtEl>
                                        <p:attrNameLst>
                                          <p:attrName>ppt_h</p:attrName>
                                        </p:attrNameLst>
                                      </p:cBhvr>
                                      <p:tavLst>
                                        <p:tav tm="0">
                                          <p:val>
                                            <p:fltVal val="0"/>
                                          </p:val>
                                        </p:tav>
                                        <p:tav tm="100000">
                                          <p:val>
                                            <p:strVal val="#ppt_h"/>
                                          </p:val>
                                        </p:tav>
                                      </p:tavLst>
                                    </p:anim>
                                    <p:anim calcmode="lin" valueType="num">
                                      <p:cBhvr>
                                        <p:cTn id="90" dur="1000" fill="hold"/>
                                        <p:tgtEl>
                                          <p:spTgt spid="11">
                                            <p:txEl>
                                              <p:pRg st="11" end="11"/>
                                            </p:txEl>
                                          </p:spTgt>
                                        </p:tgtEl>
                                        <p:attrNameLst>
                                          <p:attrName>style.rotation</p:attrName>
                                        </p:attrNameLst>
                                      </p:cBhvr>
                                      <p:tavLst>
                                        <p:tav tm="0">
                                          <p:val>
                                            <p:fltVal val="90"/>
                                          </p:val>
                                        </p:tav>
                                        <p:tav tm="100000">
                                          <p:val>
                                            <p:fltVal val="0"/>
                                          </p:val>
                                        </p:tav>
                                      </p:tavLst>
                                    </p:anim>
                                    <p:animEffect transition="in" filter="fade">
                                      <p:cBhvr>
                                        <p:cTn id="91" dur="1000"/>
                                        <p:tgtEl>
                                          <p:spTgt spid="11">
                                            <p:txEl>
                                              <p:pRg st="11" end="11"/>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nodeType="clickEffect">
                                  <p:stCondLst>
                                    <p:cond delay="0"/>
                                  </p:stCondLst>
                                  <p:childTnLst>
                                    <p:set>
                                      <p:cBhvr>
                                        <p:cTn id="95" dur="1" fill="hold">
                                          <p:stCondLst>
                                            <p:cond delay="0"/>
                                          </p:stCondLst>
                                        </p:cTn>
                                        <p:tgtEl>
                                          <p:spTgt spid="11">
                                            <p:txEl>
                                              <p:pRg st="14" end="14"/>
                                            </p:txEl>
                                          </p:spTgt>
                                        </p:tgtEl>
                                        <p:attrNameLst>
                                          <p:attrName>style.visibility</p:attrName>
                                        </p:attrNameLst>
                                      </p:cBhvr>
                                      <p:to>
                                        <p:strVal val="visible"/>
                                      </p:to>
                                    </p:set>
                                    <p:animEffect transition="in" filter="barn(inVertical)">
                                      <p:cBhvr>
                                        <p:cTn id="96" dur="1000"/>
                                        <p:tgtEl>
                                          <p:spTgt spid="11">
                                            <p:txEl>
                                              <p:pRg st="14" end="14"/>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nodeType="clickEffect">
                                  <p:stCondLst>
                                    <p:cond delay="0"/>
                                  </p:stCondLst>
                                  <p:childTnLst>
                                    <p:set>
                                      <p:cBhvr>
                                        <p:cTn id="100" dur="1" fill="hold">
                                          <p:stCondLst>
                                            <p:cond delay="0"/>
                                          </p:stCondLst>
                                        </p:cTn>
                                        <p:tgtEl>
                                          <p:spTgt spid="11">
                                            <p:txEl>
                                              <p:pRg st="16" end="16"/>
                                            </p:txEl>
                                          </p:spTgt>
                                        </p:tgtEl>
                                        <p:attrNameLst>
                                          <p:attrName>style.visibility</p:attrName>
                                        </p:attrNameLst>
                                      </p:cBhvr>
                                      <p:to>
                                        <p:strVal val="visible"/>
                                      </p:to>
                                    </p:set>
                                    <p:animEffect transition="in" filter="barn(inVertical)">
                                      <p:cBhvr>
                                        <p:cTn id="101" dur="1000"/>
                                        <p:tgtEl>
                                          <p:spTgt spid="11">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122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IV. </a:t>
            </a:r>
            <a:r>
              <a:rPr lang="es-MX" altLang="es-MX" sz="2000" dirty="0">
                <a:solidFill>
                  <a:schemeClr val="bg1"/>
                </a:solidFill>
                <a:latin typeface="Arial" panose="020B0604020202020204" pitchFamily="34" charset="0"/>
                <a:cs typeface="Arial" panose="020B0604020202020204" pitchFamily="34" charset="0"/>
              </a:rPr>
              <a:t>Se haya </a:t>
            </a:r>
            <a:r>
              <a:rPr lang="es-MX" altLang="es-MX" sz="2000" dirty="0">
                <a:solidFill>
                  <a:schemeClr val="accent5">
                    <a:lumMod val="50000"/>
                  </a:schemeClr>
                </a:solidFill>
                <a:latin typeface="Arial" panose="020B0604020202020204" pitchFamily="34" charset="0"/>
                <a:cs typeface="Arial" panose="020B0604020202020204" pitchFamily="34" charset="0"/>
              </a:rPr>
              <a:t>garantizado y formalizado el contrato </a:t>
            </a:r>
            <a:r>
              <a:rPr lang="es-MX" altLang="es-MX" sz="2000" dirty="0">
                <a:solidFill>
                  <a:schemeClr val="bg1"/>
                </a:solidFill>
                <a:latin typeface="Arial" panose="020B0604020202020204" pitchFamily="34" charset="0"/>
                <a:cs typeface="Arial" panose="020B0604020202020204" pitchFamily="34" charset="0"/>
              </a:rPr>
              <a:t>o el acuerdo de ejecución por administración directa </a:t>
            </a:r>
            <a:r>
              <a:rPr lang="es-MX" altLang="es-MX" sz="1600" dirty="0">
                <a:solidFill>
                  <a:schemeClr val="bg1"/>
                </a:solidFill>
                <a:latin typeface="Arial" panose="020B0604020202020204" pitchFamily="34" charset="0"/>
                <a:cs typeface="Arial" panose="020B0604020202020204" pitchFamily="34" charset="0"/>
              </a:rPr>
              <a:t>(art. 31 fracc. XXV LOPSRM) </a:t>
            </a:r>
            <a:r>
              <a:rPr lang="es-MX" altLang="es-MX" sz="2000" dirty="0">
                <a:solidFill>
                  <a:schemeClr val="bg1"/>
                </a:solidFill>
                <a:latin typeface="Arial" panose="020B0604020202020204" pitchFamily="34" charset="0"/>
                <a:cs typeface="Arial" panose="020B0604020202020204" pitchFamily="34" charset="0"/>
              </a:rPr>
              <a:t>, y</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V. </a:t>
            </a:r>
            <a:r>
              <a:rPr lang="es-MX" altLang="es-MX" sz="2000" dirty="0">
                <a:solidFill>
                  <a:schemeClr val="bg1"/>
                </a:solidFill>
                <a:latin typeface="Arial" panose="020B0604020202020204" pitchFamily="34" charset="0"/>
                <a:cs typeface="Arial" panose="020B0604020202020204" pitchFamily="34" charset="0"/>
              </a:rPr>
              <a:t>Se haya </a:t>
            </a:r>
            <a:r>
              <a:rPr lang="es-MX" altLang="es-MX" sz="2000" dirty="0">
                <a:solidFill>
                  <a:schemeClr val="bg2">
                    <a:lumMod val="75000"/>
                  </a:schemeClr>
                </a:solidFill>
                <a:latin typeface="Arial" panose="020B0604020202020204" pitchFamily="34" charset="0"/>
                <a:cs typeface="Arial" panose="020B0604020202020204" pitchFamily="34" charset="0"/>
              </a:rPr>
              <a:t>designado</a:t>
            </a:r>
            <a:r>
              <a:rPr lang="es-MX" altLang="es-MX" sz="2000" b="1" dirty="0">
                <a:solidFill>
                  <a:schemeClr val="bg1"/>
                </a:solidFill>
                <a:latin typeface="Arial" panose="020B0604020202020204" pitchFamily="34" charset="0"/>
                <a:cs typeface="Arial" panose="020B0604020202020204" pitchFamily="34" charset="0"/>
              </a:rPr>
              <a:t> </a:t>
            </a:r>
            <a:r>
              <a:rPr lang="es-MX" altLang="es-MX" sz="2000" dirty="0">
                <a:solidFill>
                  <a:schemeClr val="bg1"/>
                </a:solidFill>
                <a:latin typeface="Arial" panose="020B0604020202020204" pitchFamily="34" charset="0"/>
                <a:cs typeface="Arial" panose="020B0604020202020204" pitchFamily="34" charset="0"/>
              </a:rPr>
              <a:t>por escrito </a:t>
            </a:r>
            <a:r>
              <a:rPr lang="es-MX" altLang="es-MX" sz="2000" dirty="0">
                <a:solidFill>
                  <a:schemeClr val="accent3">
                    <a:lumMod val="50000"/>
                  </a:schemeClr>
                </a:solidFill>
                <a:latin typeface="Arial" panose="020B0604020202020204" pitchFamily="34" charset="0"/>
                <a:cs typeface="Arial" panose="020B0604020202020204" pitchFamily="34" charset="0"/>
              </a:rPr>
              <a:t>al residente </a:t>
            </a:r>
            <a:r>
              <a:rPr lang="es-MX" altLang="es-MX" sz="2000" dirty="0">
                <a:solidFill>
                  <a:schemeClr val="bg1"/>
                </a:solidFill>
                <a:latin typeface="Arial" panose="020B0604020202020204" pitchFamily="34" charset="0"/>
                <a:cs typeface="Arial" panose="020B0604020202020204" pitchFamily="34" charset="0"/>
              </a:rPr>
              <a:t>y </a:t>
            </a:r>
            <a:r>
              <a:rPr lang="es-MX" altLang="es-MX" sz="2000" dirty="0">
                <a:solidFill>
                  <a:srgbClr val="C00000"/>
                </a:solidFill>
                <a:latin typeface="Arial" panose="020B0604020202020204" pitchFamily="34" charset="0"/>
                <a:cs typeface="Arial" panose="020B0604020202020204" pitchFamily="34" charset="0"/>
              </a:rPr>
              <a:t>al superintendente</a:t>
            </a:r>
            <a:r>
              <a:rPr lang="es-MX" altLang="es-MX" sz="2000" dirty="0">
                <a:solidFill>
                  <a:schemeClr val="bg1"/>
                </a:solidFill>
                <a:latin typeface="Arial" panose="020B0604020202020204" pitchFamily="34" charset="0"/>
                <a:cs typeface="Arial" panose="020B0604020202020204" pitchFamily="34" charset="0"/>
              </a:rPr>
              <a:t>. </a:t>
            </a:r>
            <a:r>
              <a:rPr lang="es-MX" altLang="es-MX" sz="1600" dirty="0">
                <a:solidFill>
                  <a:schemeClr val="bg1"/>
                </a:solidFill>
                <a:latin typeface="Arial" panose="020B0604020202020204" pitchFamily="34" charset="0"/>
                <a:cs typeface="Arial" panose="020B0604020202020204" pitchFamily="34" charset="0"/>
              </a:rPr>
              <a:t>(art. 111 2º pfo. RLOPSRM)</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Aunado a lo anterior, </a:t>
            </a:r>
            <a:r>
              <a:rPr lang="es-MX" altLang="es-MX" sz="2000" b="1" dirty="0">
                <a:solidFill>
                  <a:schemeClr val="bg1"/>
                </a:solidFill>
                <a:latin typeface="Arial" panose="020B0604020202020204" pitchFamily="34" charset="0"/>
                <a:cs typeface="Arial" panose="020B0604020202020204" pitchFamily="34" charset="0"/>
              </a:rPr>
              <a:t>los trabajos deberán iniciarse </a:t>
            </a:r>
            <a:r>
              <a:rPr lang="es-MX" altLang="es-MX" sz="2000" dirty="0">
                <a:solidFill>
                  <a:srgbClr val="0000FF"/>
                </a:solidFill>
                <a:latin typeface="Arial" panose="020B0604020202020204" pitchFamily="34" charset="0"/>
                <a:cs typeface="Arial" panose="020B0604020202020204" pitchFamily="34" charset="0"/>
              </a:rPr>
              <a:t>en la fecha señalada </a:t>
            </a:r>
            <a:r>
              <a:rPr lang="es-MX" altLang="es-MX" sz="2000" dirty="0">
                <a:solidFill>
                  <a:schemeClr val="bg1"/>
                </a:solidFill>
                <a:latin typeface="Arial" panose="020B0604020202020204" pitchFamily="34" charset="0"/>
                <a:cs typeface="Arial" panose="020B0604020202020204" pitchFamily="34" charset="0"/>
              </a:rPr>
              <a:t>en el contrato, y se ponga a disposición del contratista el o los inmuebles en que deban llevarse a cabo. La entrega deberá </a:t>
            </a:r>
            <a:r>
              <a:rPr lang="es-MX" altLang="es-MX" sz="2000" dirty="0">
                <a:solidFill>
                  <a:schemeClr val="accent1">
                    <a:lumMod val="75000"/>
                  </a:schemeClr>
                </a:solidFill>
                <a:latin typeface="Arial" panose="020B0604020202020204" pitchFamily="34" charset="0"/>
                <a:cs typeface="Arial" panose="020B0604020202020204" pitchFamily="34" charset="0"/>
              </a:rPr>
              <a:t>constar por escrito</a:t>
            </a:r>
            <a:r>
              <a:rPr lang="es-MX" altLang="es-MX" sz="2000" dirty="0">
                <a:solidFill>
                  <a:schemeClr val="bg1"/>
                </a:solidFill>
                <a:latin typeface="Arial" panose="020B0604020202020204" pitchFamily="34" charset="0"/>
                <a:cs typeface="Arial" panose="020B0604020202020204" pitchFamily="34" charset="0"/>
              </a:rPr>
              <a:t>. El incumplimiento prorrogará en igual plazo la fecha originalmente pactada para la conclusión de los trabajos. </a:t>
            </a:r>
            <a:r>
              <a:rPr lang="es-MX" altLang="es-MX" sz="1600" dirty="0">
                <a:solidFill>
                  <a:schemeClr val="bg1"/>
                </a:solidFill>
                <a:latin typeface="Arial" panose="020B0604020202020204" pitchFamily="34" charset="0"/>
                <a:cs typeface="Arial" panose="020B0604020202020204" pitchFamily="34" charset="0"/>
              </a:rPr>
              <a:t>(art. 52 1er. pfo. LOPSRM)</a:t>
            </a:r>
          </a:p>
          <a:p>
            <a:pPr marL="0" indent="0" algn="just" eaLnBrk="1" hangingPunct="1">
              <a:lnSpc>
                <a:spcPct val="100000"/>
              </a:lnSpc>
              <a:spcBef>
                <a:spcPts val="0"/>
              </a:spcBef>
              <a:buNone/>
              <a:defRPr/>
            </a:pPr>
            <a:endParaRPr lang="es-MX" altLang="es-MX" sz="10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marL="0" indent="0" algn="just" eaLnBrk="1" hangingPunct="1">
              <a:lnSpc>
                <a:spcPct val="100000"/>
              </a:lnSpc>
              <a:spcBef>
                <a:spcPts val="0"/>
              </a:spcBef>
              <a:buNone/>
              <a:defRPr/>
            </a:pPr>
            <a:r>
              <a:rPr lang="es-MX" altLang="es-MX" sz="2000" dirty="0">
                <a:solidFill>
                  <a:schemeClr val="bg1"/>
                </a:solidFill>
                <a:latin typeface="Arial" panose="020B0604020202020204" pitchFamily="34" charset="0"/>
                <a:ea typeface="ＭＳ Ｐゴシック" panose="020B0600070205080204" pitchFamily="34" charset="-128"/>
              </a:rPr>
              <a:t>El programa de ejecución convenido en el contrato y sus modificaciones, será la base conforme al cual se medirá el </a:t>
            </a:r>
            <a:r>
              <a:rPr lang="es-MX" altLang="es-MX" sz="2000" dirty="0">
                <a:solidFill>
                  <a:schemeClr val="bg2">
                    <a:lumMod val="60000"/>
                    <a:lumOff val="40000"/>
                  </a:schemeClr>
                </a:solidFill>
                <a:latin typeface="Arial" panose="020B0604020202020204" pitchFamily="34" charset="0"/>
                <a:ea typeface="ＭＳ Ｐゴシック" panose="020B0600070205080204" pitchFamily="34" charset="-128"/>
              </a:rPr>
              <a:t>avance en la ejecución </a:t>
            </a:r>
            <a:r>
              <a:rPr lang="es-MX" altLang="es-MX" sz="2000" dirty="0">
                <a:solidFill>
                  <a:schemeClr val="bg1"/>
                </a:solidFill>
                <a:latin typeface="Arial" panose="020B0604020202020204" pitchFamily="34" charset="0"/>
                <a:ea typeface="ＭＳ Ｐゴシック" panose="020B0600070205080204" pitchFamily="34" charset="-128"/>
              </a:rPr>
              <a:t>de los trabajos. </a:t>
            </a:r>
            <a:r>
              <a:rPr lang="es-MX" altLang="es-MX" sz="1600" dirty="0">
                <a:solidFill>
                  <a:schemeClr val="bg1"/>
                </a:solidFill>
                <a:latin typeface="Arial" panose="020B0604020202020204" pitchFamily="34" charset="0"/>
                <a:ea typeface="ＭＳ Ｐゴシック" panose="020B0600070205080204" pitchFamily="34" charset="-128"/>
              </a:rPr>
              <a:t>(art. 52 1er. pfo. LOPSRM)</a:t>
            </a:r>
          </a:p>
          <a:p>
            <a:pPr marL="0" indent="0" algn="just" eaLnBrk="1" hangingPunct="1">
              <a:lnSpc>
                <a:spcPct val="100000"/>
              </a:lnSpc>
              <a:spcBef>
                <a:spcPts val="0"/>
              </a:spcBef>
              <a:buNone/>
              <a:defRPr/>
            </a:pPr>
            <a:endParaRPr lang="es-MX" altLang="es-MX" sz="1000" dirty="0">
              <a:solidFill>
                <a:schemeClr val="bg1"/>
              </a:solidFill>
              <a:latin typeface="Arial" panose="020B0604020202020204" pitchFamily="34" charset="0"/>
              <a:ea typeface="ＭＳ Ｐゴシック" panose="020B0600070205080204" pitchFamily="34" charset="-128"/>
            </a:endParaRPr>
          </a:p>
          <a:p>
            <a:pPr marL="0" indent="0" algn="just" eaLnBrk="1" hangingPunct="1">
              <a:lnSpc>
                <a:spcPct val="100000"/>
              </a:lnSpc>
              <a:spcBef>
                <a:spcPts val="0"/>
              </a:spcBef>
              <a:buNone/>
              <a:defRPr/>
            </a:pPr>
            <a:r>
              <a:rPr lang="es-MX" altLang="es-MX" sz="2000" dirty="0">
                <a:solidFill>
                  <a:schemeClr val="bg1"/>
                </a:solidFill>
                <a:latin typeface="Arial" panose="020B0604020202020204" pitchFamily="34" charset="0"/>
                <a:ea typeface="ＭＳ Ｐゴシック" panose="020B0600070205080204" pitchFamily="34" charset="-128"/>
              </a:rPr>
              <a:t>En su caso, </a:t>
            </a:r>
            <a:r>
              <a:rPr lang="es-MX" altLang="es-MX" sz="2000" dirty="0">
                <a:solidFill>
                  <a:srgbClr val="003194"/>
                </a:solidFill>
                <a:latin typeface="Arial" panose="020B0604020202020204" pitchFamily="34" charset="0"/>
                <a:ea typeface="ＭＳ Ｐゴシック" panose="020B0600070205080204" pitchFamily="34" charset="-128"/>
              </a:rPr>
              <a:t>realizar las gestiones </a:t>
            </a:r>
            <a:r>
              <a:rPr lang="es-MX" altLang="es-MX" sz="2000" dirty="0">
                <a:solidFill>
                  <a:schemeClr val="bg1"/>
                </a:solidFill>
                <a:latin typeface="Arial" panose="020B0604020202020204" pitchFamily="34" charset="0"/>
                <a:ea typeface="ＭＳ Ｐゴシック" panose="020B0600070205080204" pitchFamily="34" charset="-128"/>
              </a:rPr>
              <a:t>conducentes para adquirir los bienes inmuebles o constituir los derechos reales que sean necesarios para ejecutar la obra pública, pudiendo ser el contratista quien se encargue de esto </a:t>
            </a:r>
            <a:r>
              <a:rPr lang="es-MX" altLang="es-MX" sz="1600" dirty="0">
                <a:solidFill>
                  <a:schemeClr val="bg1"/>
                </a:solidFill>
                <a:latin typeface="Arial" panose="020B0604020202020204" pitchFamily="34" charset="0"/>
                <a:ea typeface="ＭＳ Ｐゴシック" panose="020B0600070205080204" pitchFamily="34" charset="-128"/>
              </a:rPr>
              <a:t>(art. 52 Bis LOPSRM)</a:t>
            </a:r>
            <a:r>
              <a:rPr lang="es-MX" altLang="es-MX" sz="2000" dirty="0">
                <a:solidFill>
                  <a:schemeClr val="bg1"/>
                </a:solidFill>
                <a:latin typeface="Arial" panose="020B0604020202020204" pitchFamily="34" charset="0"/>
                <a:ea typeface="ＭＳ Ｐゴシック" panose="020B0600070205080204" pitchFamily="34" charset="-128"/>
              </a:rPr>
              <a:t>.</a:t>
            </a:r>
          </a:p>
          <a:p>
            <a:pPr marL="0" indent="0" algn="just" eaLnBrk="1" hangingPunct="1">
              <a:lnSpc>
                <a:spcPct val="100000"/>
              </a:lnSpc>
              <a:spcBef>
                <a:spcPts val="0"/>
              </a:spcBef>
              <a:buNone/>
              <a:defRPr/>
            </a:pPr>
            <a:endParaRPr lang="es-MX"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ea typeface="ＭＳ Ｐゴシック" panose="020B0600070205080204" pitchFamily="34" charset="-128"/>
              </a:rPr>
              <a:t>El  </a:t>
            </a:r>
            <a:r>
              <a:rPr lang="es-MX" altLang="es-MX" sz="2000" dirty="0">
                <a:solidFill>
                  <a:schemeClr val="accent3">
                    <a:lumMod val="75000"/>
                  </a:schemeClr>
                </a:solidFill>
                <a:latin typeface="Arial" panose="020B0604020202020204" pitchFamily="34" charset="0"/>
                <a:ea typeface="ＭＳ Ｐゴシック" panose="020B0600070205080204" pitchFamily="34" charset="-128"/>
              </a:rPr>
              <a:t>anticipo debe entregarse </a:t>
            </a:r>
            <a:r>
              <a:rPr lang="es-MX" altLang="es-MX" sz="2000" dirty="0">
                <a:solidFill>
                  <a:schemeClr val="bg1"/>
                </a:solidFill>
                <a:latin typeface="Arial" panose="020B0604020202020204" pitchFamily="34" charset="0"/>
                <a:ea typeface="ＭＳ Ｐゴシック" panose="020B0600070205080204" pitchFamily="34" charset="-128"/>
              </a:rPr>
              <a:t>al  contratista antes  de iniciar  los trabajos; </a:t>
            </a:r>
            <a:r>
              <a:rPr lang="es-MX" altLang="es-MX" sz="2000" dirty="0">
                <a:solidFill>
                  <a:srgbClr val="FF0000"/>
                </a:solidFill>
                <a:latin typeface="Arial" panose="020B0604020202020204" pitchFamily="34" charset="0"/>
                <a:ea typeface="ＭＳ Ｐゴシック" panose="020B0600070205080204" pitchFamily="34" charset="-128"/>
              </a:rPr>
              <a:t>el atraso </a:t>
            </a:r>
            <a:r>
              <a:rPr lang="es-MX" altLang="es-MX" sz="2000" dirty="0">
                <a:solidFill>
                  <a:schemeClr val="bg1"/>
                </a:solidFill>
                <a:latin typeface="Arial" panose="020B0604020202020204" pitchFamily="34" charset="0"/>
                <a:ea typeface="ＭＳ Ｐゴシック" panose="020B0600070205080204" pitchFamily="34" charset="-128"/>
              </a:rPr>
              <a:t>en</a:t>
            </a:r>
          </a:p>
        </p:txBody>
      </p:sp>
    </p:spTree>
    <p:extLst>
      <p:ext uri="{BB962C8B-B14F-4D97-AF65-F5344CB8AC3E}">
        <p14:creationId xmlns:p14="http://schemas.microsoft.com/office/powerpoint/2010/main" val="42988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arn(inVertical)">
                                      <p:cBhvr>
                                        <p:cTn id="12" dur="10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checkerboard(across)">
                                      <p:cBhvr>
                                        <p:cTn id="17" dur="10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1000"/>
                                        <p:tgtEl>
                                          <p:spTgt spid="11">
                                            <p:txEl>
                                              <p:pRg st="6" end="6"/>
                                            </p:txEl>
                                          </p:spTgt>
                                        </p:tgtEl>
                                      </p:cBhvr>
                                    </p:animEffect>
                                    <p:anim calcmode="lin" valueType="num">
                                      <p:cBhvr>
                                        <p:cTn id="23"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11">
                                            <p:txEl>
                                              <p:pRg st="6" end="6"/>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1">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11">
                                            <p:txEl>
                                              <p:pRg st="8" end="8"/>
                                            </p:txEl>
                                          </p:spTgt>
                                        </p:tgtEl>
                                        <p:attrNameLst>
                                          <p:attrName>style.visibility</p:attrName>
                                        </p:attrNameLst>
                                      </p:cBhvr>
                                      <p:to>
                                        <p:strVal val="visible"/>
                                      </p:to>
                                    </p:set>
                                    <p:anim calcmode="lin" valueType="num">
                                      <p:cBhvr>
                                        <p:cTn id="30"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1"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32"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11">
                                            <p:txEl>
                                              <p:pRg st="10" end="10"/>
                                            </p:txEl>
                                          </p:spTgt>
                                        </p:tgtEl>
                                        <p:attrNameLst>
                                          <p:attrName>style.visibility</p:attrName>
                                        </p:attrNameLst>
                                      </p:cBhvr>
                                      <p:to>
                                        <p:strVal val="visible"/>
                                      </p:to>
                                    </p:set>
                                    <p:animEffect transition="in" filter="wipe(down)">
                                      <p:cBhvr>
                                        <p:cTn id="38" dur="290">
                                          <p:stCondLst>
                                            <p:cond delay="0"/>
                                          </p:stCondLst>
                                        </p:cTn>
                                        <p:tgtEl>
                                          <p:spTgt spid="11">
                                            <p:txEl>
                                              <p:pRg st="10" end="10"/>
                                            </p:txEl>
                                          </p:spTgt>
                                        </p:tgtEl>
                                      </p:cBhvr>
                                    </p:animEffect>
                                    <p:anim calcmode="lin" valueType="num">
                                      <p:cBhvr>
                                        <p:cTn id="39" dur="911" tmFilter="0,0; 0.14,0.36; 0.43,0.73; 0.71,0.91; 1.0,1.0">
                                          <p:stCondLst>
                                            <p:cond delay="0"/>
                                          </p:stCondLst>
                                        </p:cTn>
                                        <p:tgtEl>
                                          <p:spTgt spid="11">
                                            <p:txEl>
                                              <p:pRg st="10" end="10"/>
                                            </p:txEl>
                                          </p:spTgt>
                                        </p:tgtEl>
                                        <p:attrNameLst>
                                          <p:attrName>ppt_x</p:attrName>
                                        </p:attrNameLst>
                                      </p:cBhvr>
                                      <p:tavLst>
                                        <p:tav tm="0">
                                          <p:val>
                                            <p:strVal val="#ppt_x-0.25"/>
                                          </p:val>
                                        </p:tav>
                                        <p:tav tm="100000">
                                          <p:val>
                                            <p:strVal val="#ppt_x"/>
                                          </p:val>
                                        </p:tav>
                                      </p:tavLst>
                                    </p:anim>
                                    <p:anim calcmode="lin" valueType="num">
                                      <p:cBhvr>
                                        <p:cTn id="40" dur="332" tmFilter="0.0,0.0; 0.25,0.07; 0.50,0.2; 0.75,0.467; 1.0,1.0">
                                          <p:stCondLst>
                                            <p:cond delay="0"/>
                                          </p:stCondLst>
                                        </p:cTn>
                                        <p:tgtEl>
                                          <p:spTgt spid="11">
                                            <p:txEl>
                                              <p:pRg st="10" end="10"/>
                                            </p:txEl>
                                          </p:spTgt>
                                        </p:tgtEl>
                                        <p:attrNameLst>
                                          <p:attrName>ppt_y</p:attrName>
                                        </p:attrNameLst>
                                      </p:cBhvr>
                                      <p:tavLst>
                                        <p:tav tm="0" fmla="#ppt_y-sin(pi*$)/3">
                                          <p:val>
                                            <p:fltVal val="0.5"/>
                                          </p:val>
                                        </p:tav>
                                        <p:tav tm="100000">
                                          <p:val>
                                            <p:fltVal val="1"/>
                                          </p:val>
                                        </p:tav>
                                      </p:tavLst>
                                    </p:anim>
                                    <p:anim calcmode="lin" valueType="num">
                                      <p:cBhvr>
                                        <p:cTn id="41" dur="332" tmFilter="0, 0; 0.125,0.2665; 0.25,0.4; 0.375,0.465; 0.5,0.5;  0.625,0.535; 0.75,0.6; 0.875,0.7335; 1,1">
                                          <p:stCondLst>
                                            <p:cond delay="332"/>
                                          </p:stCondLst>
                                        </p:cTn>
                                        <p:tgtEl>
                                          <p:spTgt spid="11">
                                            <p:txEl>
                                              <p:pRg st="10" end="10"/>
                                            </p:txEl>
                                          </p:spTgt>
                                        </p:tgtEl>
                                        <p:attrNameLst>
                                          <p:attrName>ppt_y</p:attrName>
                                        </p:attrNameLst>
                                      </p:cBhvr>
                                      <p:tavLst>
                                        <p:tav tm="0" fmla="#ppt_y-sin(pi*$)/9">
                                          <p:val>
                                            <p:fltVal val="0"/>
                                          </p:val>
                                        </p:tav>
                                        <p:tav tm="100000">
                                          <p:val>
                                            <p:fltVal val="1"/>
                                          </p:val>
                                        </p:tav>
                                      </p:tavLst>
                                    </p:anim>
                                    <p:anim calcmode="lin" valueType="num">
                                      <p:cBhvr>
                                        <p:cTn id="42" dur="166" tmFilter="0, 0; 0.125,0.2665; 0.25,0.4; 0.375,0.465; 0.5,0.5;  0.625,0.535; 0.75,0.6; 0.875,0.7335; 1,1">
                                          <p:stCondLst>
                                            <p:cond delay="662"/>
                                          </p:stCondLst>
                                        </p:cTn>
                                        <p:tgtEl>
                                          <p:spTgt spid="11">
                                            <p:txEl>
                                              <p:pRg st="10" end="10"/>
                                            </p:txEl>
                                          </p:spTgt>
                                        </p:tgtEl>
                                        <p:attrNameLst>
                                          <p:attrName>ppt_y</p:attrName>
                                        </p:attrNameLst>
                                      </p:cBhvr>
                                      <p:tavLst>
                                        <p:tav tm="0" fmla="#ppt_y-sin(pi*$)/27">
                                          <p:val>
                                            <p:fltVal val="0"/>
                                          </p:val>
                                        </p:tav>
                                        <p:tav tm="100000">
                                          <p:val>
                                            <p:fltVal val="1"/>
                                          </p:val>
                                        </p:tav>
                                      </p:tavLst>
                                    </p:anim>
                                    <p:anim calcmode="lin" valueType="num">
                                      <p:cBhvr>
                                        <p:cTn id="43" dur="82" tmFilter="0, 0; 0.125,0.2665; 0.25,0.4; 0.375,0.465; 0.5,0.5;  0.625,0.535; 0.75,0.6; 0.875,0.7335; 1,1">
                                          <p:stCondLst>
                                            <p:cond delay="828"/>
                                          </p:stCondLst>
                                        </p:cTn>
                                        <p:tgtEl>
                                          <p:spTgt spid="11">
                                            <p:txEl>
                                              <p:pRg st="10" end="10"/>
                                            </p:txEl>
                                          </p:spTgt>
                                        </p:tgtEl>
                                        <p:attrNameLst>
                                          <p:attrName>ppt_y</p:attrName>
                                        </p:attrNameLst>
                                      </p:cBhvr>
                                      <p:tavLst>
                                        <p:tav tm="0" fmla="#ppt_y-sin(pi*$)/81">
                                          <p:val>
                                            <p:fltVal val="0"/>
                                          </p:val>
                                        </p:tav>
                                        <p:tav tm="100000">
                                          <p:val>
                                            <p:fltVal val="1"/>
                                          </p:val>
                                        </p:tav>
                                      </p:tavLst>
                                    </p:anim>
                                    <p:animScale>
                                      <p:cBhvr>
                                        <p:cTn id="44" dur="13">
                                          <p:stCondLst>
                                            <p:cond delay="325"/>
                                          </p:stCondLst>
                                        </p:cTn>
                                        <p:tgtEl>
                                          <p:spTgt spid="11">
                                            <p:txEl>
                                              <p:pRg st="10" end="10"/>
                                            </p:txEl>
                                          </p:spTgt>
                                        </p:tgtEl>
                                      </p:cBhvr>
                                      <p:to x="100000" y="60000"/>
                                    </p:animScale>
                                    <p:animScale>
                                      <p:cBhvr>
                                        <p:cTn id="45" dur="83" decel="50000">
                                          <p:stCondLst>
                                            <p:cond delay="338"/>
                                          </p:stCondLst>
                                        </p:cTn>
                                        <p:tgtEl>
                                          <p:spTgt spid="11">
                                            <p:txEl>
                                              <p:pRg st="10" end="10"/>
                                            </p:txEl>
                                          </p:spTgt>
                                        </p:tgtEl>
                                      </p:cBhvr>
                                      <p:to x="100000" y="100000"/>
                                    </p:animScale>
                                    <p:animScale>
                                      <p:cBhvr>
                                        <p:cTn id="46" dur="13">
                                          <p:stCondLst>
                                            <p:cond delay="656"/>
                                          </p:stCondLst>
                                        </p:cTn>
                                        <p:tgtEl>
                                          <p:spTgt spid="11">
                                            <p:txEl>
                                              <p:pRg st="10" end="10"/>
                                            </p:txEl>
                                          </p:spTgt>
                                        </p:tgtEl>
                                      </p:cBhvr>
                                      <p:to x="100000" y="80000"/>
                                    </p:animScale>
                                    <p:animScale>
                                      <p:cBhvr>
                                        <p:cTn id="47" dur="83" decel="50000">
                                          <p:stCondLst>
                                            <p:cond delay="669"/>
                                          </p:stCondLst>
                                        </p:cTn>
                                        <p:tgtEl>
                                          <p:spTgt spid="11">
                                            <p:txEl>
                                              <p:pRg st="10" end="10"/>
                                            </p:txEl>
                                          </p:spTgt>
                                        </p:tgtEl>
                                      </p:cBhvr>
                                      <p:to x="100000" y="100000"/>
                                    </p:animScale>
                                    <p:animScale>
                                      <p:cBhvr>
                                        <p:cTn id="48" dur="13">
                                          <p:stCondLst>
                                            <p:cond delay="821"/>
                                          </p:stCondLst>
                                        </p:cTn>
                                        <p:tgtEl>
                                          <p:spTgt spid="11">
                                            <p:txEl>
                                              <p:pRg st="10" end="10"/>
                                            </p:txEl>
                                          </p:spTgt>
                                        </p:tgtEl>
                                      </p:cBhvr>
                                      <p:to x="100000" y="90000"/>
                                    </p:animScale>
                                    <p:animScale>
                                      <p:cBhvr>
                                        <p:cTn id="49" dur="83" decel="50000">
                                          <p:stCondLst>
                                            <p:cond delay="834"/>
                                          </p:stCondLst>
                                        </p:cTn>
                                        <p:tgtEl>
                                          <p:spTgt spid="11">
                                            <p:txEl>
                                              <p:pRg st="10" end="10"/>
                                            </p:txEl>
                                          </p:spTgt>
                                        </p:tgtEl>
                                      </p:cBhvr>
                                      <p:to x="100000" y="100000"/>
                                    </p:animScale>
                                    <p:animScale>
                                      <p:cBhvr>
                                        <p:cTn id="50" dur="13">
                                          <p:stCondLst>
                                            <p:cond delay="904"/>
                                          </p:stCondLst>
                                        </p:cTn>
                                        <p:tgtEl>
                                          <p:spTgt spid="11">
                                            <p:txEl>
                                              <p:pRg st="10" end="10"/>
                                            </p:txEl>
                                          </p:spTgt>
                                        </p:tgtEl>
                                      </p:cBhvr>
                                      <p:to x="100000" y="95000"/>
                                    </p:animScale>
                                    <p:animScale>
                                      <p:cBhvr>
                                        <p:cTn id="51" dur="83" decel="50000">
                                          <p:stCondLst>
                                            <p:cond delay="917"/>
                                          </p:stCondLst>
                                        </p:cTn>
                                        <p:tgtEl>
                                          <p:spTgt spid="11">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123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indent="0" algn="just">
              <a:lnSpc>
                <a:spcPct val="100000"/>
              </a:lnSpc>
              <a:spcBef>
                <a:spcPts val="0"/>
              </a:spcBef>
              <a:buNone/>
              <a:defRPr/>
            </a:pP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su entrega será motivo para </a:t>
            </a:r>
            <a:r>
              <a:rPr lang="es-MX" altLang="es-MX" sz="2000" dirty="0">
                <a:solidFill>
                  <a:schemeClr val="bg1"/>
                </a:solidFill>
                <a:latin typeface="Arial" panose="020B0604020202020204" pitchFamily="34" charset="0"/>
                <a:cs typeface="Arial" panose="020B0604020202020204" pitchFamily="34" charset="0"/>
              </a:rPr>
              <a:t>diferir en igual plazo, el programa de ejecución pactado. Cuando </a:t>
            </a:r>
            <a:r>
              <a:rPr lang="es-MX" altLang="es-MX" sz="2000" dirty="0">
                <a:solidFill>
                  <a:srgbClr val="FF0000"/>
                </a:solidFill>
                <a:latin typeface="Arial" panose="020B0604020202020204" pitchFamily="34" charset="0"/>
                <a:cs typeface="Arial" panose="020B0604020202020204" pitchFamily="34" charset="0"/>
              </a:rPr>
              <a:t>el contratista no entregue la garantía</a:t>
            </a:r>
            <a:r>
              <a:rPr lang="es-MX" altLang="es-MX" sz="2000" dirty="0">
                <a:solidFill>
                  <a:schemeClr val="bg1"/>
                </a:solidFill>
                <a:latin typeface="Arial" panose="020B0604020202020204" pitchFamily="34" charset="0"/>
                <a:cs typeface="Arial" panose="020B0604020202020204" pitchFamily="34" charset="0"/>
              </a:rPr>
              <a:t>, no procederá el diferimiento y, por lo tanto, deberá iniciar los trabajos en la fecha establecida originalmente. </a:t>
            </a:r>
            <a:r>
              <a:rPr lang="es-MX" altLang="es-MX" sz="1600" dirty="0">
                <a:solidFill>
                  <a:schemeClr val="bg1"/>
                </a:solidFill>
                <a:latin typeface="Arial" panose="020B0604020202020204" pitchFamily="34" charset="0"/>
                <a:cs typeface="Arial" panose="020B0604020202020204" pitchFamily="34" charset="0"/>
              </a:rPr>
              <a:t>(art. 50 fracc. I LOPSRM)</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La residencia y la superintendencia, que deben de nombrarse antes de iniciar la ejecución de los trabajos, y </a:t>
            </a:r>
            <a:r>
              <a:rPr lang="es-MX" altLang="es-MX" sz="2000" dirty="0">
                <a:solidFill>
                  <a:schemeClr val="accent1">
                    <a:lumMod val="75000"/>
                  </a:schemeClr>
                </a:solidFill>
                <a:latin typeface="Arial" panose="020B0604020202020204" pitchFamily="34" charset="0"/>
                <a:cs typeface="Arial" panose="020B0604020202020204" pitchFamily="34" charset="0"/>
              </a:rPr>
              <a:t>deben estar ubicadas en el sitio </a:t>
            </a:r>
            <a:r>
              <a:rPr lang="es-MX" altLang="es-MX" sz="2000" dirty="0">
                <a:solidFill>
                  <a:schemeClr val="bg1"/>
                </a:solidFill>
                <a:latin typeface="Arial" panose="020B0604020202020204" pitchFamily="34" charset="0"/>
                <a:cs typeface="Arial" panose="020B0604020202020204" pitchFamily="34" charset="0"/>
              </a:rPr>
              <a:t>en el cual se ejecutara la obra o el servicio </a:t>
            </a:r>
            <a:r>
              <a:rPr lang="es-MX" altLang="es-MX" sz="1600" dirty="0">
                <a:solidFill>
                  <a:schemeClr val="bg1"/>
                </a:solidFill>
                <a:latin typeface="Arial" panose="020B0604020202020204" pitchFamily="34" charset="0"/>
                <a:cs typeface="Arial" panose="020B0604020202020204" pitchFamily="34" charset="0"/>
              </a:rPr>
              <a:t>(art. 53 1er. y últ. pfos.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		     La ejecución de los trabajos deberá </a:t>
            </a:r>
            <a:r>
              <a:rPr lang="es-MX" altLang="es-MX" sz="2000" dirty="0">
                <a:solidFill>
                  <a:schemeClr val="bg2">
                    <a:lumMod val="60000"/>
                    <a:lumOff val="40000"/>
                  </a:schemeClr>
                </a:solidFill>
                <a:latin typeface="Arial" panose="020B0604020202020204" pitchFamily="34" charset="0"/>
                <a:cs typeface="Arial" panose="020B0604020202020204" pitchFamily="34" charset="0"/>
              </a:rPr>
              <a:t>realizarse con la secuencia 		     y en el tiempo previsto</a:t>
            </a:r>
            <a:r>
              <a:rPr lang="es-MX" altLang="es-MX" sz="2000" dirty="0">
                <a:solidFill>
                  <a:schemeClr val="bg1"/>
                </a:solidFill>
                <a:latin typeface="Arial" panose="020B0604020202020204" pitchFamily="34" charset="0"/>
                <a:cs typeface="Arial" panose="020B0604020202020204" pitchFamily="34" charset="0"/>
              </a:rPr>
              <a:t> en el programa de ejecución convenido 		     en el contrato </a:t>
            </a:r>
            <a:r>
              <a:rPr lang="es-MX" altLang="es-MX" sz="1600" dirty="0">
                <a:solidFill>
                  <a:schemeClr val="bg1"/>
                </a:solidFill>
                <a:latin typeface="Arial" panose="020B0604020202020204" pitchFamily="34" charset="0"/>
                <a:cs typeface="Arial" panose="020B0604020202020204" pitchFamily="34" charset="0"/>
              </a:rPr>
              <a:t>(art. 110 RLOPSRM)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		     El </a:t>
            </a:r>
            <a:r>
              <a:rPr lang="es-MX" altLang="es-MX" sz="2000" dirty="0">
                <a:solidFill>
                  <a:schemeClr val="accent5">
                    <a:lumMod val="75000"/>
                  </a:schemeClr>
                </a:solidFill>
                <a:latin typeface="Arial" panose="020B0604020202020204" pitchFamily="34" charset="0"/>
                <a:cs typeface="Arial" panose="020B0604020202020204" pitchFamily="34" charset="0"/>
              </a:rPr>
              <a:t>contratista es el único responsable </a:t>
            </a:r>
            <a:r>
              <a:rPr lang="es-MX" altLang="es-MX" sz="2000" dirty="0">
                <a:solidFill>
                  <a:schemeClr val="bg1"/>
                </a:solidFill>
                <a:latin typeface="Arial" panose="020B0604020202020204" pitchFamily="34" charset="0"/>
                <a:cs typeface="Arial" panose="020B0604020202020204" pitchFamily="34" charset="0"/>
              </a:rPr>
              <a:t>de la ejecución de los trabajos, y deberá sujetarse a todos los reglamentos y ordenamientos de las autoridades competentes en materia de construcción, seguridad, uso de la vía pública, protección ecológica y de medio ambiente que rijan en el ámbito federal, estatal o municipal, así como a las instrucciones que al efecto le señale la dependencia o entidad. Las responsabilidades y los daños y perjuicios que resultaren por su inobservancia serán a cargo del contratista </a:t>
            </a:r>
            <a:r>
              <a:rPr lang="es-MX" altLang="es-MX" sz="1600" dirty="0">
                <a:solidFill>
                  <a:schemeClr val="bg1"/>
                </a:solidFill>
                <a:latin typeface="Arial" panose="020B0604020202020204" pitchFamily="34" charset="0"/>
                <a:cs typeface="Arial" panose="020B0604020202020204" pitchFamily="34" charset="0"/>
              </a:rPr>
              <a:t>(art. 67 LOPSRM)</a:t>
            </a:r>
            <a:r>
              <a:rPr lang="es-MX" altLang="es-MX" sz="2000" dirty="0">
                <a:solidFill>
                  <a:schemeClr val="bg1"/>
                </a:solidFill>
                <a:latin typeface="Arial" panose="020B0604020202020204" pitchFamily="34" charset="0"/>
                <a:cs typeface="Arial" panose="020B0604020202020204" pitchFamily="34" charset="0"/>
              </a:rPr>
              <a:t>.</a:t>
            </a:r>
            <a:endParaRPr lang="es-MX" altLang="es-MX" sz="16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p:txBody>
      </p:sp>
      <p:pic>
        <p:nvPicPr>
          <p:cNvPr id="3074" name="Picture 2" descr="Espacio y tiempo">
            <a:extLst>
              <a:ext uri="{FF2B5EF4-FFF2-40B4-BE49-F238E27FC236}">
                <a16:creationId xmlns:a16="http://schemas.microsoft.com/office/drawing/2014/main" id="{D43EC090-1885-E3B5-F90B-A153A9AC5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10" y="2987586"/>
            <a:ext cx="2571911" cy="135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0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80">
                                          <p:stCondLst>
                                            <p:cond delay="0"/>
                                          </p:stCondLst>
                                        </p:cTn>
                                        <p:tgtEl>
                                          <p:spTgt spid="11">
                                            <p:txEl>
                                              <p:pRg st="0" end="0"/>
                                            </p:txEl>
                                          </p:spTgt>
                                        </p:tgtEl>
                                      </p:cBhvr>
                                    </p:animEffect>
                                    <p:anim calcmode="lin" valueType="num">
                                      <p:cBhvr>
                                        <p:cTn id="8"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xEl>
                                              <p:pRg st="0" end="0"/>
                                            </p:txEl>
                                          </p:spTgt>
                                        </p:tgtEl>
                                      </p:cBhvr>
                                      <p:to x="100000" y="60000"/>
                                    </p:animScale>
                                    <p:animScale>
                                      <p:cBhvr>
                                        <p:cTn id="14" dur="166" decel="50000">
                                          <p:stCondLst>
                                            <p:cond delay="676"/>
                                          </p:stCondLst>
                                        </p:cTn>
                                        <p:tgtEl>
                                          <p:spTgt spid="11">
                                            <p:txEl>
                                              <p:pRg st="0" end="0"/>
                                            </p:txEl>
                                          </p:spTgt>
                                        </p:tgtEl>
                                      </p:cBhvr>
                                      <p:to x="100000" y="100000"/>
                                    </p:animScale>
                                    <p:animScale>
                                      <p:cBhvr>
                                        <p:cTn id="15" dur="26">
                                          <p:stCondLst>
                                            <p:cond delay="1312"/>
                                          </p:stCondLst>
                                        </p:cTn>
                                        <p:tgtEl>
                                          <p:spTgt spid="11">
                                            <p:txEl>
                                              <p:pRg st="0" end="0"/>
                                            </p:txEl>
                                          </p:spTgt>
                                        </p:tgtEl>
                                      </p:cBhvr>
                                      <p:to x="100000" y="80000"/>
                                    </p:animScale>
                                    <p:animScale>
                                      <p:cBhvr>
                                        <p:cTn id="16" dur="166" decel="50000">
                                          <p:stCondLst>
                                            <p:cond delay="1338"/>
                                          </p:stCondLst>
                                        </p:cTn>
                                        <p:tgtEl>
                                          <p:spTgt spid="11">
                                            <p:txEl>
                                              <p:pRg st="0" end="0"/>
                                            </p:txEl>
                                          </p:spTgt>
                                        </p:tgtEl>
                                      </p:cBhvr>
                                      <p:to x="100000" y="100000"/>
                                    </p:animScale>
                                    <p:animScale>
                                      <p:cBhvr>
                                        <p:cTn id="17" dur="26">
                                          <p:stCondLst>
                                            <p:cond delay="1642"/>
                                          </p:stCondLst>
                                        </p:cTn>
                                        <p:tgtEl>
                                          <p:spTgt spid="11">
                                            <p:txEl>
                                              <p:pRg st="0" end="0"/>
                                            </p:txEl>
                                          </p:spTgt>
                                        </p:tgtEl>
                                      </p:cBhvr>
                                      <p:to x="100000" y="90000"/>
                                    </p:animScale>
                                    <p:animScale>
                                      <p:cBhvr>
                                        <p:cTn id="18" dur="166" decel="50000">
                                          <p:stCondLst>
                                            <p:cond delay="1668"/>
                                          </p:stCondLst>
                                        </p:cTn>
                                        <p:tgtEl>
                                          <p:spTgt spid="11">
                                            <p:txEl>
                                              <p:pRg st="0" end="0"/>
                                            </p:txEl>
                                          </p:spTgt>
                                        </p:tgtEl>
                                      </p:cBhvr>
                                      <p:to x="100000" y="100000"/>
                                    </p:animScale>
                                    <p:animScale>
                                      <p:cBhvr>
                                        <p:cTn id="19" dur="26">
                                          <p:stCondLst>
                                            <p:cond delay="1808"/>
                                          </p:stCondLst>
                                        </p:cTn>
                                        <p:tgtEl>
                                          <p:spTgt spid="11">
                                            <p:txEl>
                                              <p:pRg st="0" end="0"/>
                                            </p:txEl>
                                          </p:spTgt>
                                        </p:tgtEl>
                                      </p:cBhvr>
                                      <p:to x="100000" y="95000"/>
                                    </p:animScale>
                                    <p:animScale>
                                      <p:cBhvr>
                                        <p:cTn id="20" dur="166" decel="50000">
                                          <p:stCondLst>
                                            <p:cond delay="1834"/>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Scale>
                                      <p:cBhvr>
                                        <p:cTn id="25" dur="1000" decel="50000" fill="hold">
                                          <p:stCondLst>
                                            <p:cond delay="0"/>
                                          </p:stCondLst>
                                        </p:cTn>
                                        <p:tgtEl>
                                          <p:spTgt spid="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1">
                                            <p:txEl>
                                              <p:pRg st="2" end="2"/>
                                            </p:txEl>
                                          </p:spTgt>
                                        </p:tgtEl>
                                        <p:attrNameLst>
                                          <p:attrName>ppt_x</p:attrName>
                                          <p:attrName>ppt_y</p:attrName>
                                        </p:attrNameLst>
                                      </p:cBhvr>
                                    </p:animMotion>
                                    <p:animEffect transition="in" filter="fade">
                                      <p:cBhvr>
                                        <p:cTn id="27" dur="10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strips(downLeft)">
                                      <p:cBhvr>
                                        <p:cTn id="32" dur="1250"/>
                                        <p:tgtEl>
                                          <p:spTgt spid="3074"/>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 calcmode="lin" valueType="num">
                                      <p:cBhvr>
                                        <p:cTn id="35"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11">
                                            <p:txEl>
                                              <p:pRg st="4" end="4"/>
                                            </p:txEl>
                                          </p:spTgt>
                                        </p:tgtEl>
                                        <p:attrNameLst>
                                          <p:attrName>style.rotation</p:attrName>
                                        </p:attrNameLst>
                                      </p:cBhvr>
                                      <p:tavLst>
                                        <p:tav tm="0">
                                          <p:val>
                                            <p:fltVal val="360"/>
                                          </p:val>
                                        </p:tav>
                                        <p:tav tm="100000">
                                          <p:val>
                                            <p:fltVal val="0"/>
                                          </p:val>
                                        </p:tav>
                                      </p:tavLst>
                                    </p:anim>
                                    <p:animEffect transition="in" filter="fade">
                                      <p:cBhvr>
                                        <p:cTn id="38" dur="1000"/>
                                        <p:tgtEl>
                                          <p:spTgt spid="11">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Effect transition="in" filter="wedge">
                                      <p:cBhvr>
                                        <p:cTn id="43" dur="2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124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indent="0" algn="just">
              <a:lnSpc>
                <a:spcPct val="100000"/>
              </a:lnSpc>
              <a:spcBef>
                <a:spcPts val="0"/>
              </a:spcBef>
              <a:buNone/>
            </a:pPr>
            <a:r>
              <a:rPr lang="es-ES" sz="2000" dirty="0">
                <a:solidFill>
                  <a:schemeClr val="bg1"/>
                </a:solidFill>
                <a:latin typeface="Arial" panose="020B0604020202020204" pitchFamily="34" charset="0"/>
                <a:ea typeface="Times New Roman" panose="02020603050405020304" pitchFamily="18" charset="0"/>
              </a:rPr>
              <a:t>Una función muy importante a desempeñarse en la ejecución de la obra públicas es </a:t>
            </a:r>
            <a:r>
              <a:rPr lang="es-ES" sz="2000" b="1" dirty="0">
                <a:solidFill>
                  <a:schemeClr val="bg1"/>
                </a:solidFill>
                <a:latin typeface="Arial" panose="020B0604020202020204" pitchFamily="34" charset="0"/>
                <a:ea typeface="Times New Roman" panose="02020603050405020304" pitchFamily="18" charset="0"/>
              </a:rPr>
              <a:t>la residencia</a:t>
            </a:r>
            <a:r>
              <a:rPr lang="es-ES" sz="2000" dirty="0">
                <a:solidFill>
                  <a:schemeClr val="bg1"/>
                </a:solidFill>
                <a:latin typeface="Arial" panose="020B0604020202020204" pitchFamily="34" charset="0"/>
                <a:ea typeface="Times New Roman" panose="02020603050405020304" pitchFamily="18" charset="0"/>
              </a:rPr>
              <a:t>. El servidor público responsable de la misma </a:t>
            </a:r>
            <a:r>
              <a:rPr lang="es-ES" sz="2000" dirty="0">
                <a:solidFill>
                  <a:srgbClr val="7030A0"/>
                </a:solidFill>
                <a:latin typeface="Arial" panose="020B0604020202020204" pitchFamily="34" charset="0"/>
                <a:ea typeface="Times New Roman" panose="02020603050405020304" pitchFamily="18" charset="0"/>
              </a:rPr>
              <a:t>debe ser nombrado </a:t>
            </a:r>
            <a:r>
              <a:rPr lang="es-ES" sz="2000" dirty="0">
                <a:solidFill>
                  <a:schemeClr val="bg1"/>
                </a:solidFill>
                <a:latin typeface="Arial" panose="020B0604020202020204" pitchFamily="34" charset="0"/>
                <a:ea typeface="Times New Roman" panose="02020603050405020304" pitchFamily="18" charset="0"/>
              </a:rPr>
              <a:t>por escrito por el titular del área responsable de la ejecución de los trabajos, y esta persona debe contar con los conocimientos, habilidades y capacidad para llevar a cabo la supervisión, vigilancia, control y revisión de los trabajos; así como con el grado académico, la experiencia en administración y construcción de obras y/o realización de servicios; y debe tener un desarrollo profesional y conocimiento en obras y servicios similares a aquéllos de que se hará cargo </a:t>
            </a:r>
            <a:r>
              <a:rPr lang="es-ES" sz="1600" dirty="0">
                <a:solidFill>
                  <a:schemeClr val="bg1"/>
                </a:solidFill>
                <a:latin typeface="Arial" panose="020B0604020202020204" pitchFamily="34" charset="0"/>
                <a:ea typeface="Times New Roman" panose="02020603050405020304" pitchFamily="18" charset="0"/>
              </a:rPr>
              <a:t>(art. 112 1er. pfo. RLOPSRM)</a:t>
            </a:r>
            <a:r>
              <a:rPr lang="es-ES" sz="2000" dirty="0">
                <a:solidFill>
                  <a:schemeClr val="bg1"/>
                </a:solidFill>
                <a:latin typeface="Arial" panose="020B0604020202020204" pitchFamily="34" charset="0"/>
                <a:ea typeface="Times New Roman" panose="02020603050405020304" pitchFamily="18" charset="0"/>
              </a:rPr>
              <a:t>.</a:t>
            </a:r>
          </a:p>
          <a:p>
            <a:pPr marL="0" indent="0" algn="just">
              <a:lnSpc>
                <a:spcPct val="100000"/>
              </a:lnSpc>
              <a:spcBef>
                <a:spcPts val="0"/>
              </a:spcBef>
              <a:buNone/>
            </a:pPr>
            <a:endParaRPr lang="es-ES"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Luego entonces, </a:t>
            </a:r>
            <a:r>
              <a:rPr lang="es-ES" altLang="es-MX" sz="2000" dirty="0">
                <a:solidFill>
                  <a:schemeClr val="accent6">
                    <a:lumMod val="50000"/>
                  </a:schemeClr>
                </a:solidFill>
                <a:latin typeface="Arial" panose="020B0604020202020204" pitchFamily="34" charset="0"/>
              </a:rPr>
              <a:t>la residencia recaer </a:t>
            </a:r>
            <a:r>
              <a:rPr lang="es-ES" altLang="es-MX" sz="2000" dirty="0">
                <a:solidFill>
                  <a:schemeClr val="bg1"/>
                </a:solidFill>
                <a:latin typeface="Arial" panose="020B0604020202020204" pitchFamily="34" charset="0"/>
              </a:rPr>
              <a:t>en un servidor público, quien fungirá como representante del ente público ante el contratista, y será el </a:t>
            </a:r>
            <a:r>
              <a:rPr lang="es-ES" altLang="es-MX" sz="2000" dirty="0">
                <a:solidFill>
                  <a:srgbClr val="002060"/>
                </a:solidFill>
                <a:latin typeface="Arial" panose="020B0604020202020204" pitchFamily="34" charset="0"/>
              </a:rPr>
              <a:t>responsable directo </a:t>
            </a:r>
            <a:r>
              <a:rPr lang="es-ES" altLang="es-MX" sz="2000" dirty="0">
                <a:solidFill>
                  <a:schemeClr val="bg1"/>
                </a:solidFill>
                <a:latin typeface="Arial" panose="020B0604020202020204" pitchFamily="34" charset="0"/>
              </a:rPr>
              <a:t>de la supervisión, vigilancia, control y revisión de los trabajos, incluyendo la aprobación de las estimaciones presentadas  por los contratistas  </a:t>
            </a:r>
            <a:r>
              <a:rPr lang="es-ES" altLang="es-MX" sz="1600" dirty="0">
                <a:solidFill>
                  <a:schemeClr val="bg1"/>
                </a:solidFill>
                <a:latin typeface="Arial" panose="020B0604020202020204" pitchFamily="34" charset="0"/>
              </a:rPr>
              <a:t>(art. 53 1er. pfo. LOPSRM)</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accent3">
                    <a:lumMod val="50000"/>
                  </a:schemeClr>
                </a:solidFill>
                <a:latin typeface="Arial" panose="020B0604020202020204" pitchFamily="34" charset="0"/>
              </a:rPr>
              <a:t>La residencia se debe ubicar </a:t>
            </a:r>
            <a:r>
              <a:rPr lang="es-ES" altLang="es-MX" sz="2000" dirty="0">
                <a:solidFill>
                  <a:schemeClr val="bg1"/>
                </a:solidFill>
                <a:latin typeface="Arial" panose="020B0604020202020204" pitchFamily="34" charset="0"/>
              </a:rPr>
              <a:t>en el sitio de ejecución de los trabajos </a:t>
            </a:r>
            <a:r>
              <a:rPr lang="es-ES" altLang="es-MX" sz="1600" dirty="0">
                <a:solidFill>
                  <a:srgbClr val="000000"/>
                </a:solidFill>
                <a:latin typeface="Arial" panose="020B0604020202020204" pitchFamily="34" charset="0"/>
              </a:rPr>
              <a:t>(art. 53 1er. pfo. LOPSRM)</a:t>
            </a:r>
            <a:r>
              <a:rPr lang="es-ES" altLang="es-MX" sz="2000" dirty="0">
                <a:solidFill>
                  <a:schemeClr val="bg1"/>
                </a:solidFill>
                <a:latin typeface="Arial" panose="020B0604020202020204" pitchFamily="34" charset="0"/>
              </a:rPr>
              <a:t>; ahora bien, cuando se localice en la zona de influencia de la ejecución de los trabajos, en los casos en que las características, complejidad y magnitud de los trabajos lo requieran, el titular del área responsable de la ejecución de los trabajos dejará constancia en el expediente respectivo de las justificaciones con las que se acredite dicha necesidad </a:t>
            </a:r>
            <a:r>
              <a:rPr lang="es-ES" altLang="es-MX" sz="1600" dirty="0">
                <a:solidFill>
                  <a:schemeClr val="bg1"/>
                </a:solidFill>
                <a:latin typeface="Arial" panose="020B0604020202020204" pitchFamily="34" charset="0"/>
              </a:rPr>
              <a:t>(art. 112 2º pfo. RLOPSRM)</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sz="2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9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17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circle(in)">
                                      <p:cBhvr>
                                        <p:cTn id="12" dur="125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1000"/>
                                        <p:tgtEl>
                                          <p:spTgt spid="11">
                                            <p:txEl>
                                              <p:pRg st="4" end="4"/>
                                            </p:txEl>
                                          </p:spTgt>
                                        </p:tgtEl>
                                      </p:cBhvr>
                                    </p:animEffect>
                                    <p:anim calcmode="lin" valueType="num">
                                      <p:cBhvr>
                                        <p:cTn id="1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1">
                                            <p:txEl>
                                              <p:pRg st="4" end="4"/>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125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14648"/>
          </a:xfrm>
        </p:spPr>
        <p:txBody>
          <a:bodyPr>
            <a:normAutofit/>
          </a:bodyPr>
          <a:lstStyle/>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Los entes públicos que contraten obra de forma esporádica, y por lo tanto no cuen-			  ten con personal para  fungir como residente, durante la  			  etapa de planeación deberán buscar  el apoyo de alguna	           		  dependencia o entidad que se relacione con la  naturaleza 			  de  la obra o servicio a ejecutar, y que cuenten con servi-			  dores públicos que puedan fungir como residentes, para lo 			  cual deberán celebrar las bases de colaboración o acuer-			  dos de coordinación que proceda </a:t>
            </a:r>
            <a:r>
              <a:rPr lang="es-ES" altLang="es-MX" sz="1600" dirty="0">
                <a:solidFill>
                  <a:schemeClr val="bg1"/>
                </a:solidFill>
                <a:latin typeface="Arial" panose="020B0604020202020204" pitchFamily="34" charset="0"/>
              </a:rPr>
              <a:t>(art. 112 3er. pfo. RLOPSRM)</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Entre las </a:t>
            </a:r>
            <a:r>
              <a:rPr lang="es-ES" altLang="es-MX" sz="2000" dirty="0">
                <a:solidFill>
                  <a:srgbClr val="7030A0"/>
                </a:solidFill>
                <a:latin typeface="Arial" panose="020B0604020202020204" pitchFamily="34" charset="0"/>
              </a:rPr>
              <a:t>funciones más importantes del residente </a:t>
            </a:r>
            <a:r>
              <a:rPr lang="es-ES" altLang="es-MX" sz="2000" dirty="0">
                <a:solidFill>
                  <a:schemeClr val="bg1"/>
                </a:solidFill>
                <a:latin typeface="Arial" panose="020B0604020202020204" pitchFamily="34" charset="0"/>
              </a:rPr>
              <a:t>se pueden mencionar: </a:t>
            </a:r>
            <a:r>
              <a:rPr lang="es-ES" altLang="es-MX" sz="1600" dirty="0">
                <a:solidFill>
                  <a:schemeClr val="bg1"/>
                </a:solidFill>
                <a:latin typeface="Arial" panose="020B0604020202020204" pitchFamily="34" charset="0"/>
              </a:rPr>
              <a:t>(art. 113 RLOPSRM)</a:t>
            </a:r>
            <a:endParaRPr lang="es-ES" altLang="es-MX" sz="2000" dirty="0">
              <a:solidFill>
                <a:schemeClr val="bg1"/>
              </a:solidFill>
              <a:latin typeface="Arial" panose="020B0604020202020204" pitchFamily="34" charset="0"/>
            </a:endParaRPr>
          </a:p>
          <a:p>
            <a:pPr marL="0" indent="0" algn="just">
              <a:lnSpc>
                <a:spcPct val="100000"/>
              </a:lnSpc>
              <a:spcBef>
                <a:spcPts val="0"/>
              </a:spcBef>
              <a:buNone/>
            </a:pPr>
            <a:endParaRPr lang="es-ES" altLang="es-MX" sz="500" dirty="0">
              <a:solidFill>
                <a:schemeClr val="bg1"/>
              </a:solidFill>
              <a:latin typeface="Arial" panose="020B0604020202020204" pitchFamily="34" charset="0"/>
            </a:endParaRPr>
          </a:p>
          <a:p>
            <a:pPr marL="0" indent="0" algn="just">
              <a:lnSpc>
                <a:spcPct val="100000"/>
              </a:lnSpc>
              <a:spcBef>
                <a:spcPts val="0"/>
              </a:spcBef>
              <a:buNone/>
            </a:pPr>
            <a:r>
              <a:rPr lang="es-ES" altLang="es-MX" sz="2000" b="1" dirty="0">
                <a:solidFill>
                  <a:schemeClr val="bg1"/>
                </a:solidFill>
                <a:latin typeface="Arial" panose="020B0604020202020204" pitchFamily="34" charset="0"/>
              </a:rPr>
              <a:t>I. </a:t>
            </a:r>
            <a:r>
              <a:rPr lang="es-ES" altLang="es-MX" sz="2000" dirty="0">
                <a:solidFill>
                  <a:schemeClr val="bg1"/>
                </a:solidFill>
                <a:latin typeface="Arial" panose="020B0604020202020204" pitchFamily="34" charset="0"/>
              </a:rPr>
              <a:t>Supervisar, vigilar, controlar y revisar la ejecución de los trabajos;</a:t>
            </a:r>
          </a:p>
          <a:p>
            <a:pPr marL="0" indent="0" algn="just">
              <a:lnSpc>
                <a:spcPct val="100000"/>
              </a:lnSpc>
              <a:spcBef>
                <a:spcPts val="0"/>
              </a:spcBef>
              <a:buNone/>
            </a:pPr>
            <a:endParaRPr lang="es-ES" altLang="es-MX" sz="500" dirty="0">
              <a:solidFill>
                <a:schemeClr val="bg1"/>
              </a:solidFill>
              <a:latin typeface="Arial" panose="020B0604020202020204" pitchFamily="34" charset="0"/>
            </a:endParaRPr>
          </a:p>
          <a:p>
            <a:pPr marL="0" indent="0" algn="just">
              <a:lnSpc>
                <a:spcPct val="100000"/>
              </a:lnSpc>
              <a:spcBef>
                <a:spcPts val="0"/>
              </a:spcBef>
              <a:buNone/>
            </a:pPr>
            <a:r>
              <a:rPr lang="es-ES" altLang="es-MX" sz="2000" b="1" dirty="0">
                <a:solidFill>
                  <a:schemeClr val="bg1"/>
                </a:solidFill>
                <a:latin typeface="Arial" panose="020B0604020202020204" pitchFamily="34" charset="0"/>
              </a:rPr>
              <a:t>II. </a:t>
            </a:r>
            <a:r>
              <a:rPr lang="es-ES" altLang="es-MX" sz="2000" dirty="0">
                <a:solidFill>
                  <a:schemeClr val="bg1"/>
                </a:solidFill>
                <a:latin typeface="Arial" panose="020B0604020202020204" pitchFamily="34" charset="0"/>
              </a:rPr>
              <a:t>Tomar las decisiones técnicas correspondientes y necesarias para la correcta ejecución de los trabajos, debiendo resolver oportunamente las consultas, aclaraciones, dudas o solicitudes de autorización que presente el supervisor o el superintendente, con relación al cumplimiento de los derechos y obligaciones derivadas del contrato;</a:t>
            </a:r>
          </a:p>
          <a:p>
            <a:pPr marL="0" indent="0" algn="just">
              <a:lnSpc>
                <a:spcPct val="100000"/>
              </a:lnSpc>
              <a:spcBef>
                <a:spcPts val="0"/>
              </a:spcBef>
              <a:buNone/>
            </a:pPr>
            <a:endParaRPr lang="es-ES" altLang="es-MX" sz="2000" dirty="0">
              <a:solidFill>
                <a:schemeClr val="bg1"/>
              </a:solidFill>
              <a:latin typeface="Arial" panose="020B0604020202020204" pitchFamily="34" charset="0"/>
            </a:endParaRPr>
          </a:p>
        </p:txBody>
      </p:sp>
      <p:pic>
        <p:nvPicPr>
          <p:cNvPr id="4098" name="Picture 2" descr="Funciones de un Ingeniero Residente de Obra - La Librería del Ingeniero">
            <a:extLst>
              <a:ext uri="{FF2B5EF4-FFF2-40B4-BE49-F238E27FC236}">
                <a16:creationId xmlns:a16="http://schemas.microsoft.com/office/drawing/2014/main" id="{E8BD1E28-4C2F-E577-BFB1-2740B1169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394" y="1238987"/>
            <a:ext cx="3242796" cy="1981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01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1250"/>
                                        <p:tgtEl>
                                          <p:spTgt spid="4098"/>
                                        </p:tgtEl>
                                      </p:cBhvr>
                                    </p:animEffect>
                                  </p:childTnLst>
                                </p:cTn>
                              </p:par>
                              <p:par>
                                <p:cTn id="8" presetID="18" presetClass="entr" presetSubtype="12"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strips(downLeft)">
                                      <p:cBhvr>
                                        <p:cTn id="10" dur="1250"/>
                                        <p:tgtEl>
                                          <p:spTgt spid="11">
                                            <p:txEl>
                                              <p:pRg st="1" end="1"/>
                                            </p:txEl>
                                          </p:spTgt>
                                        </p:tgtEl>
                                      </p:cBhvr>
                                    </p:animEffect>
                                  </p:childTnLst>
                                </p:cTn>
                              </p:par>
                              <p:par>
                                <p:cTn id="11" presetID="30"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800" decel="100000"/>
                                        <p:tgtEl>
                                          <p:spTgt spid="11">
                                            <p:txEl>
                                              <p:pRg st="3" end="3"/>
                                            </p:txEl>
                                          </p:spTgt>
                                        </p:tgtEl>
                                      </p:cBhvr>
                                    </p:animEffect>
                                    <p:anim calcmode="lin" valueType="num">
                                      <p:cBhvr>
                                        <p:cTn id="14" dur="800" decel="100000" fill="hold"/>
                                        <p:tgtEl>
                                          <p:spTgt spid="11">
                                            <p:txEl>
                                              <p:pRg st="3" end="3"/>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11">
                                            <p:txEl>
                                              <p:pRg st="3" end="3"/>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11">
                                            <p:txEl>
                                              <p:pRg st="3" end="3"/>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1">
                                            <p:txEl>
                                              <p:pRg st="3" end="3"/>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1">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animEffect transition="in" filter="fade">
                                      <p:cBhvr>
                                        <p:cTn id="23" dur="1000"/>
                                        <p:tgtEl>
                                          <p:spTgt spid="11">
                                            <p:txEl>
                                              <p:pRg st="5" end="5"/>
                                            </p:txEl>
                                          </p:spTgt>
                                        </p:tgtEl>
                                      </p:cBhvr>
                                    </p:animEffect>
                                    <p:anim calcmode="lin" valueType="num">
                                      <p:cBhvr>
                                        <p:cTn id="24"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xEl>
                                              <p:pRg st="7" end="7"/>
                                            </p:txEl>
                                          </p:spTgt>
                                        </p:tgtEl>
                                        <p:attrNameLst>
                                          <p:attrName>style.visibility</p:attrName>
                                        </p:attrNameLst>
                                      </p:cBhvr>
                                      <p:to>
                                        <p:strVal val="visible"/>
                                      </p:to>
                                    </p:set>
                                    <p:animEffect transition="in" filter="fade">
                                      <p:cBhvr>
                                        <p:cTn id="30" dur="1000"/>
                                        <p:tgtEl>
                                          <p:spTgt spid="11">
                                            <p:txEl>
                                              <p:pRg st="7" end="7"/>
                                            </p:txEl>
                                          </p:spTgt>
                                        </p:tgtEl>
                                      </p:cBhvr>
                                    </p:animEffect>
                                    <p:anim calcmode="lin" valueType="num">
                                      <p:cBhvr>
                                        <p:cTn id="31"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32"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126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89265"/>
          </a:xfrm>
        </p:spPr>
        <p:txBody>
          <a:bodyPr>
            <a:normAutofit/>
          </a:bodyPr>
          <a:lstStyle/>
          <a:p>
            <a:pPr marL="0" indent="0" algn="just">
              <a:lnSpc>
                <a:spcPct val="100000"/>
              </a:lnSpc>
              <a:spcBef>
                <a:spcPts val="0"/>
              </a:spcBef>
              <a:buNone/>
            </a:pPr>
            <a:endParaRPr lang="es-ES" altLang="es-MX" sz="500" dirty="0">
              <a:solidFill>
                <a:schemeClr val="bg1"/>
              </a:solidFill>
              <a:latin typeface="Arial" panose="020B0604020202020204" pitchFamily="34" charset="0"/>
            </a:endParaRPr>
          </a:p>
          <a:p>
            <a:pPr marL="0" indent="0" algn="just">
              <a:lnSpc>
                <a:spcPct val="100000"/>
              </a:lnSpc>
              <a:spcBef>
                <a:spcPts val="0"/>
              </a:spcBef>
              <a:buNone/>
            </a:pPr>
            <a:r>
              <a:rPr lang="es-ES" altLang="es-MX" sz="2000" b="1" dirty="0">
                <a:solidFill>
                  <a:schemeClr val="bg1"/>
                </a:solidFill>
                <a:latin typeface="Arial" panose="020B0604020202020204" pitchFamily="34" charset="0"/>
              </a:rPr>
              <a:t>III. </a:t>
            </a:r>
            <a:r>
              <a:rPr lang="es-ES" altLang="es-MX" sz="2000" dirty="0">
                <a:solidFill>
                  <a:schemeClr val="bg1"/>
                </a:solidFill>
                <a:latin typeface="Arial" panose="020B0604020202020204" pitchFamily="34" charset="0"/>
              </a:rPr>
              <a:t>Vigilar, previo al inicio de los trabajos, que:</a:t>
            </a:r>
          </a:p>
          <a:p>
            <a:pPr marL="0" indent="0" algn="just">
              <a:lnSpc>
                <a:spcPct val="100000"/>
              </a:lnSpc>
              <a:spcBef>
                <a:spcPts val="0"/>
              </a:spcBef>
              <a:buNone/>
            </a:pPr>
            <a:endParaRPr lang="es-ES" altLang="es-MX" sz="5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a) Se cumplan las disposiciones que en materia de asentamientos humanos, desarrollo urbano y construcción rijan en el ámbito federal, estatal y municipal;</a:t>
            </a:r>
          </a:p>
          <a:p>
            <a:pPr marL="0" indent="0" algn="just">
              <a:lnSpc>
                <a:spcPct val="100000"/>
              </a:lnSpc>
              <a:spcBef>
                <a:spcPts val="0"/>
              </a:spcBef>
              <a:buNone/>
            </a:pPr>
            <a:r>
              <a:rPr lang="es-ES" altLang="es-MX" sz="2000" dirty="0">
                <a:solidFill>
                  <a:schemeClr val="bg1"/>
                </a:solidFill>
                <a:latin typeface="Arial" panose="020B0604020202020204" pitchFamily="34" charset="0"/>
              </a:rPr>
              <a:t>b) Se cuente con los dictámenes, permisos, licencias, derechos de bancos de materiales, así como la propiedad o los derechos de propiedad incluyendo derechos de vía y expropiación de inmuebles sobre los cuales se ejecutarán las obras públicas, o en su caso los derechos otorgados por quien pueda disponer legalmente de los mismos;</a:t>
            </a:r>
          </a:p>
          <a:p>
            <a:pPr marL="0" indent="0" algn="just">
              <a:lnSpc>
                <a:spcPct val="110000"/>
              </a:lnSpc>
              <a:spcBef>
                <a:spcPts val="0"/>
              </a:spcBef>
              <a:buNone/>
            </a:pPr>
            <a:r>
              <a:rPr lang="es-ES" altLang="es-MX" sz="2000" dirty="0">
                <a:solidFill>
                  <a:schemeClr val="bg1"/>
                </a:solidFill>
                <a:latin typeface="Arial" panose="020B0604020202020204" pitchFamily="34" charset="0"/>
              </a:rPr>
              <a:t>c) Contar  con  la  evaluación de  impacto  ambiental prevista			      en la Ley General del Equilibrio Ecológico y  la Protección  al	                Ambiente, sobre  los  efectos del medio ambiente que pueda	                      causar la ejecución de la obra, y</a:t>
            </a:r>
          </a:p>
          <a:p>
            <a:pPr marL="0" indent="0" algn="just">
              <a:lnSpc>
                <a:spcPct val="110000"/>
              </a:lnSpc>
              <a:spcBef>
                <a:spcPts val="0"/>
              </a:spcBef>
              <a:buNone/>
            </a:pPr>
            <a:r>
              <a:rPr lang="es-ES" altLang="es-MX" sz="2000" dirty="0">
                <a:solidFill>
                  <a:schemeClr val="bg1"/>
                </a:solidFill>
                <a:latin typeface="Arial" panose="020B0604020202020204" pitchFamily="34" charset="0"/>
              </a:rPr>
              <a:t>d) Se tenga terminado los  proyectos arquitectónicos y  de in-			     geniería, especificaciones  generales y  particulares de cons-		        trucción y de la calidad de los materiales, catálogo de conceptos con sus análisis de precios unitarios o alcance de las actividades de obra o servicio, </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p:txBody>
      </p:sp>
      <p:pic>
        <p:nvPicPr>
          <p:cNvPr id="1026" name="Picture 2" descr="Cuáles son las funciones de un ecosistema? - Quora">
            <a:extLst>
              <a:ext uri="{FF2B5EF4-FFF2-40B4-BE49-F238E27FC236}">
                <a16:creationId xmlns:a16="http://schemas.microsoft.com/office/drawing/2014/main" id="{544D4640-EEE6-AD21-3165-0A14C8BBB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0759" y="3052917"/>
            <a:ext cx="2741876" cy="215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08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11">
                                            <p:txEl>
                                              <p:pRg st="3" end="3"/>
                                            </p:txEl>
                                          </p:spTgt>
                                        </p:tgtEl>
                                        <p:attrNameLst>
                                          <p:attrName>style.visibility</p:attrName>
                                        </p:attrNameLst>
                                      </p:cBhvr>
                                      <p:to>
                                        <p:strVal val="visible"/>
                                      </p:to>
                                    </p:set>
                                    <p:animScale>
                                      <p:cBhvr>
                                        <p:cTn id="14" dur="1000" decel="50000" fill="hold">
                                          <p:stCondLst>
                                            <p:cond delay="0"/>
                                          </p:stCondLst>
                                        </p:cTn>
                                        <p:tgtEl>
                                          <p:spTgt spid="1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1">
                                            <p:txEl>
                                              <p:pRg st="3" end="3"/>
                                            </p:txEl>
                                          </p:spTgt>
                                        </p:tgtEl>
                                        <p:attrNameLst>
                                          <p:attrName>ppt_x</p:attrName>
                                          <p:attrName>ppt_y</p:attrName>
                                        </p:attrNameLst>
                                      </p:cBhvr>
                                    </p:animMotion>
                                    <p:animEffect transition="in" filter="fade">
                                      <p:cBhvr>
                                        <p:cTn id="16" dur="1000"/>
                                        <p:tgtEl>
                                          <p:spTgt spid="1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Scale>
                                      <p:cBhvr>
                                        <p:cTn id="21" dur="1000" decel="50000" fill="hold">
                                          <p:stCondLst>
                                            <p:cond delay="0"/>
                                          </p:stCondLst>
                                        </p:cTn>
                                        <p:tgtEl>
                                          <p:spTgt spid="1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1">
                                            <p:txEl>
                                              <p:pRg st="4" end="4"/>
                                            </p:txEl>
                                          </p:spTgt>
                                        </p:tgtEl>
                                        <p:attrNameLst>
                                          <p:attrName>ppt_x</p:attrName>
                                          <p:attrName>ppt_y</p:attrName>
                                        </p:attrNameLst>
                                      </p:cBhvr>
                                    </p:animMotion>
                                    <p:animEffect transition="in" filter="fade">
                                      <p:cBhvr>
                                        <p:cTn id="23" dur="1000"/>
                                        <p:tgtEl>
                                          <p:spTgt spid="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Scale>
                                      <p:cBhvr>
                                        <p:cTn id="28" dur="1000" decel="50000" fill="hold">
                                          <p:stCondLst>
                                            <p:cond delay="0"/>
                                          </p:stCondLst>
                                        </p:cTn>
                                        <p:tgtEl>
                                          <p:spTgt spid="1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1">
                                            <p:txEl>
                                              <p:pRg st="5" end="5"/>
                                            </p:txEl>
                                          </p:spTgt>
                                        </p:tgtEl>
                                        <p:attrNameLst>
                                          <p:attrName>ppt_x</p:attrName>
                                          <p:attrName>ppt_y</p:attrName>
                                        </p:attrNameLst>
                                      </p:cBhvr>
                                    </p:animMotion>
                                    <p:animEffect transition="in" filter="fade">
                                      <p:cBhvr>
                                        <p:cTn id="30" dur="10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Scale>
                                      <p:cBhvr>
                                        <p:cTn id="35" dur="1000" decel="50000" fill="hold">
                                          <p:stCondLst>
                                            <p:cond delay="0"/>
                                          </p:stCondLst>
                                        </p:cTn>
                                        <p:tgtEl>
                                          <p:spTgt spid="1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1">
                                            <p:txEl>
                                              <p:pRg st="6" end="6"/>
                                            </p:txEl>
                                          </p:spTgt>
                                        </p:tgtEl>
                                        <p:attrNameLst>
                                          <p:attrName>ppt_x</p:attrName>
                                          <p:attrName>ppt_y</p:attrName>
                                        </p:attrNameLst>
                                      </p:cBhvr>
                                    </p:animMotion>
                                    <p:animEffect transition="in" filter="fade">
                                      <p:cBhvr>
                                        <p:cTn id="37" dur="1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127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86366"/>
          </a:xfrm>
        </p:spPr>
        <p:txBody>
          <a:bodyPr>
            <a:normAutofit/>
          </a:bodyPr>
          <a:lstStyle/>
          <a:p>
            <a:pPr marL="0" indent="0" algn="just">
              <a:lnSpc>
                <a:spcPct val="110000"/>
              </a:lnSpc>
              <a:spcBef>
                <a:spcPts val="0"/>
              </a:spcBef>
              <a:buNone/>
            </a:pPr>
            <a:endParaRPr lang="es-ES" altLang="es-MX" sz="500" dirty="0">
              <a:solidFill>
                <a:schemeClr val="bg1"/>
              </a:solidFill>
              <a:latin typeface="Arial" panose="020B0604020202020204" pitchFamily="34" charset="0"/>
            </a:endParaRPr>
          </a:p>
          <a:p>
            <a:pPr marL="0" indent="0" algn="just">
              <a:lnSpc>
                <a:spcPct val="110000"/>
              </a:lnSpc>
              <a:spcBef>
                <a:spcPts val="0"/>
              </a:spcBef>
              <a:buNone/>
            </a:pPr>
            <a:r>
              <a:rPr lang="es-ES" altLang="es-MX" sz="2000" dirty="0">
                <a:solidFill>
                  <a:schemeClr val="bg1"/>
                </a:solidFill>
                <a:latin typeface="Arial" panose="020B0604020202020204" pitchFamily="34" charset="0"/>
              </a:rPr>
              <a:t>programas de ejecución y suministros o utilización de materiales, o términos de referencia y alcance de los servicios;</a:t>
            </a:r>
          </a:p>
          <a:p>
            <a:pPr marL="0" indent="0" algn="just">
              <a:lnSpc>
                <a:spcPct val="110000"/>
              </a:lnSpc>
              <a:spcBef>
                <a:spcPts val="0"/>
              </a:spcBef>
              <a:buNone/>
            </a:pPr>
            <a:endParaRPr lang="es-ES" altLang="es-MX" sz="500" dirty="0">
              <a:solidFill>
                <a:schemeClr val="bg1"/>
              </a:solidFill>
              <a:latin typeface="Arial" panose="020B0604020202020204" pitchFamily="34" charset="0"/>
            </a:endParaRPr>
          </a:p>
          <a:p>
            <a:pPr marL="0" indent="0" algn="just">
              <a:lnSpc>
                <a:spcPct val="110000"/>
              </a:lnSpc>
              <a:spcBef>
                <a:spcPts val="0"/>
              </a:spcBef>
              <a:buNone/>
            </a:pPr>
            <a:r>
              <a:rPr lang="es-ES" altLang="es-MX" sz="2000" b="1" dirty="0">
                <a:solidFill>
                  <a:schemeClr val="bg1"/>
                </a:solidFill>
                <a:latin typeface="Arial" panose="020B0604020202020204" pitchFamily="34" charset="0"/>
              </a:rPr>
              <a:t>IV. </a:t>
            </a:r>
            <a:r>
              <a:rPr lang="es-ES" altLang="es-MX" sz="2000" dirty="0">
                <a:solidFill>
                  <a:schemeClr val="bg1"/>
                </a:solidFill>
                <a:latin typeface="Arial" panose="020B0604020202020204" pitchFamily="34" charset="0"/>
              </a:rPr>
              <a:t>Verificar la disponibilidad de los recursos presupuestales necesarios para la suscripción de cualquier convenio modificatorio que implique erogar recursos;</a:t>
            </a:r>
          </a:p>
          <a:p>
            <a:pPr marL="0" indent="0" algn="just">
              <a:lnSpc>
                <a:spcPct val="110000"/>
              </a:lnSpc>
              <a:spcBef>
                <a:spcPts val="0"/>
              </a:spcBef>
              <a:buNone/>
            </a:pPr>
            <a:endParaRPr lang="es-ES" altLang="es-MX" sz="500" dirty="0">
              <a:solidFill>
                <a:schemeClr val="bg1"/>
              </a:solidFill>
              <a:latin typeface="Arial" panose="020B0604020202020204" pitchFamily="34" charset="0"/>
            </a:endParaRPr>
          </a:p>
          <a:p>
            <a:pPr marL="0" indent="0" algn="just">
              <a:lnSpc>
                <a:spcPct val="110000"/>
              </a:lnSpc>
              <a:spcBef>
                <a:spcPts val="0"/>
              </a:spcBef>
              <a:buNone/>
            </a:pPr>
            <a:r>
              <a:rPr lang="es-ES" altLang="es-MX" sz="2000" b="1" dirty="0">
                <a:solidFill>
                  <a:schemeClr val="bg1"/>
                </a:solidFill>
                <a:latin typeface="Arial" panose="020B0604020202020204" pitchFamily="34" charset="0"/>
              </a:rPr>
              <a:t>V. </a:t>
            </a:r>
            <a:r>
              <a:rPr lang="es-ES" altLang="es-MX" sz="2000" dirty="0">
                <a:solidFill>
                  <a:schemeClr val="bg1"/>
                </a:solidFill>
                <a:latin typeface="Arial" panose="020B0604020202020204" pitchFamily="34" charset="0"/>
              </a:rPr>
              <a:t>Abrir la bitácora en los términos que veremos más adelante </a:t>
            </a:r>
            <a:r>
              <a:rPr lang="es-ES" altLang="es-MX" sz="1600" dirty="0">
                <a:solidFill>
                  <a:schemeClr val="bg1"/>
                </a:solidFill>
                <a:latin typeface="Arial" panose="020B0604020202020204" pitchFamily="34" charset="0"/>
              </a:rPr>
              <a:t>(art. 123 fracc. III RLOPSRM)</a:t>
            </a:r>
            <a:r>
              <a:rPr lang="es-ES" altLang="es-MX" sz="2000" dirty="0">
                <a:solidFill>
                  <a:schemeClr val="bg1"/>
                </a:solidFill>
                <a:latin typeface="Arial" panose="020B0604020202020204" pitchFamily="34" charset="0"/>
              </a:rPr>
              <a:t>, y por me dio de ella, emitir las instrucciones pertinentes y recibir las solicitudes que le formule el superintendente. Cuando la bitácora se lleve por medios convencionales, ésta quedará bajo su resguardo; </a:t>
            </a:r>
          </a:p>
          <a:p>
            <a:pPr marL="0" indent="0" algn="just">
              <a:lnSpc>
                <a:spcPct val="110000"/>
              </a:lnSpc>
              <a:spcBef>
                <a:spcPts val="0"/>
              </a:spcBef>
              <a:buNone/>
            </a:pPr>
            <a:endParaRPr lang="es-ES" altLang="es-MX" sz="500" dirty="0">
              <a:solidFill>
                <a:schemeClr val="bg1"/>
              </a:solidFill>
              <a:latin typeface="Arial" panose="020B0604020202020204" pitchFamily="34" charset="0"/>
            </a:endParaRPr>
          </a:p>
          <a:p>
            <a:pPr marL="0" indent="0" algn="just">
              <a:lnSpc>
                <a:spcPct val="110000"/>
              </a:lnSpc>
              <a:spcBef>
                <a:spcPts val="0"/>
              </a:spcBef>
              <a:buNone/>
            </a:pPr>
            <a:r>
              <a:rPr lang="es-ES" altLang="es-MX" sz="2000" b="1" dirty="0">
                <a:solidFill>
                  <a:schemeClr val="bg1"/>
                </a:solidFill>
                <a:latin typeface="Arial" panose="020B0604020202020204" pitchFamily="34" charset="0"/>
              </a:rPr>
              <a:t>VI. </a:t>
            </a:r>
            <a:r>
              <a:rPr lang="es-ES" altLang="es-MX" sz="2000" dirty="0">
                <a:solidFill>
                  <a:schemeClr val="bg1"/>
                </a:solidFill>
                <a:latin typeface="Arial" panose="020B0604020202020204" pitchFamily="34" charset="0"/>
              </a:rPr>
              <a:t>Vigilar y controlar el desarrollo de los trabajos, en sus aspectos de calidad, costo, tiempo y apego a los programas de ejecución de los trabajos, de acuerdo con los avances, recursos asignados y rendimientos pactados en el contrato.</a:t>
            </a:r>
          </a:p>
          <a:p>
            <a:pPr marL="0" indent="0" algn="just">
              <a:lnSpc>
                <a:spcPct val="110000"/>
              </a:lnSpc>
              <a:spcBef>
                <a:spcPts val="0"/>
              </a:spcBef>
              <a:buNone/>
            </a:pPr>
            <a:endParaRPr lang="es-ES" altLang="es-MX" sz="500" dirty="0">
              <a:solidFill>
                <a:schemeClr val="bg1"/>
              </a:solidFill>
              <a:latin typeface="Arial" panose="020B0604020202020204" pitchFamily="34" charset="0"/>
            </a:endParaRPr>
          </a:p>
          <a:p>
            <a:pPr marL="0" indent="0" algn="just">
              <a:lnSpc>
                <a:spcPct val="110000"/>
              </a:lnSpc>
              <a:spcBef>
                <a:spcPts val="0"/>
              </a:spcBef>
              <a:buNone/>
            </a:pPr>
            <a:r>
              <a:rPr lang="es-ES" altLang="es-MX" sz="2000" dirty="0">
                <a:solidFill>
                  <a:schemeClr val="bg1"/>
                </a:solidFill>
                <a:latin typeface="Arial" panose="020B0604020202020204" pitchFamily="34" charset="0"/>
              </a:rPr>
              <a:t>Cuando el proyecto requiera de cambios estructurales, arquitectónicos, funcionales, de proceso, entre otros, deberá recabar por escrito las instrucciones o autorizaciones de</a:t>
            </a:r>
            <a:r>
              <a:rPr lang="es-ES" altLang="es-MX" sz="1000" dirty="0">
                <a:solidFill>
                  <a:schemeClr val="bg1"/>
                </a:solidFill>
                <a:latin typeface="Arial" panose="020B0604020202020204" pitchFamily="34" charset="0"/>
              </a:rPr>
              <a:t> </a:t>
            </a:r>
            <a:r>
              <a:rPr lang="es-ES" altLang="es-MX" sz="2000" dirty="0">
                <a:solidFill>
                  <a:schemeClr val="bg1"/>
                </a:solidFill>
                <a:latin typeface="Arial" panose="020B0604020202020204" pitchFamily="34" charset="0"/>
              </a:rPr>
              <a:t>los responsables de las áreas correspondientes, para analizar las alternativas de solución y determinar la factibilidad, costo, tiempo de ejecución y necesidad de prorrogar o modificar el contrato;  </a:t>
            </a:r>
            <a:endParaRPr lang="es-ES" altLang="es-MX" sz="1000" dirty="0">
              <a:solidFill>
                <a:schemeClr val="bg1"/>
              </a:solidFill>
              <a:latin typeface="Arial" panose="020B0604020202020204" pitchFamily="34" charset="0"/>
            </a:endParaRPr>
          </a:p>
        </p:txBody>
      </p:sp>
    </p:spTree>
    <p:extLst>
      <p:ext uri="{BB962C8B-B14F-4D97-AF65-F5344CB8AC3E}">
        <p14:creationId xmlns:p14="http://schemas.microsoft.com/office/powerpoint/2010/main" val="250229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Scale>
                                      <p:cBhvr>
                                        <p:cTn id="7" dur="1000" decel="50000" fill="hold">
                                          <p:stCondLst>
                                            <p:cond delay="0"/>
                                          </p:stCondLst>
                                        </p:cTn>
                                        <p:tgtEl>
                                          <p:spTgt spid="1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xEl>
                                              <p:pRg st="1" end="1"/>
                                            </p:txEl>
                                          </p:spTgt>
                                        </p:tgtEl>
                                        <p:attrNameLst>
                                          <p:attrName>ppt_x</p:attrName>
                                          <p:attrName>ppt_y</p:attrName>
                                        </p:attrNameLst>
                                      </p:cBhvr>
                                    </p:animMotion>
                                    <p:animEffect transition="in" filter="fade">
                                      <p:cBhvr>
                                        <p:cTn id="9" dur="1000"/>
                                        <p:tgtEl>
                                          <p:spTgt spid="1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3" end="3"/>
                                            </p:txEl>
                                          </p:spTgt>
                                        </p:tgtEl>
                                        <p:attrNameLst>
                                          <p:attrName>style.visibility</p:attrName>
                                        </p:attrNameLst>
                                      </p:cBhvr>
                                      <p:to>
                                        <p:strVal val="visible"/>
                                      </p:to>
                                    </p:set>
                                    <p:animEffect transition="in" filter="fade">
                                      <p:cBhvr>
                                        <p:cTn id="14" dur="1000"/>
                                        <p:tgtEl>
                                          <p:spTgt spid="11">
                                            <p:txEl>
                                              <p:pRg st="3" end="3"/>
                                            </p:txEl>
                                          </p:spTgt>
                                        </p:tgtEl>
                                      </p:cBhvr>
                                    </p:animEffect>
                                    <p:anim calcmode="lin" valueType="num">
                                      <p:cBhvr>
                                        <p:cTn id="15"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animEffect transition="in" filter="fade">
                                      <p:cBhvr>
                                        <p:cTn id="21" dur="1000"/>
                                        <p:tgtEl>
                                          <p:spTgt spid="11">
                                            <p:txEl>
                                              <p:pRg st="5" end="5"/>
                                            </p:txEl>
                                          </p:spTgt>
                                        </p:tgtEl>
                                      </p:cBhvr>
                                    </p:animEffect>
                                    <p:anim calcmode="lin" valueType="num">
                                      <p:cBhvr>
                                        <p:cTn id="22"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7" end="7"/>
                                            </p:txEl>
                                          </p:spTgt>
                                        </p:tgtEl>
                                        <p:attrNameLst>
                                          <p:attrName>style.visibility</p:attrName>
                                        </p:attrNameLst>
                                      </p:cBhvr>
                                      <p:to>
                                        <p:strVal val="visible"/>
                                      </p:to>
                                    </p:set>
                                    <p:animEffect transition="in" filter="fade">
                                      <p:cBhvr>
                                        <p:cTn id="28" dur="1000"/>
                                        <p:tgtEl>
                                          <p:spTgt spid="11">
                                            <p:txEl>
                                              <p:pRg st="7" end="7"/>
                                            </p:txEl>
                                          </p:spTgt>
                                        </p:tgtEl>
                                      </p:cBhvr>
                                    </p:animEffect>
                                    <p:anim calcmode="lin" valueType="num">
                                      <p:cBhvr>
                                        <p:cTn id="29"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xEl>
                                              <p:pRg st="9" end="9"/>
                                            </p:txEl>
                                          </p:spTgt>
                                        </p:tgtEl>
                                        <p:attrNameLst>
                                          <p:attrName>style.visibility</p:attrName>
                                        </p:attrNameLst>
                                      </p:cBhvr>
                                      <p:to>
                                        <p:strVal val="visible"/>
                                      </p:to>
                                    </p:set>
                                    <p:anim calcmode="lin" valueType="num">
                                      <p:cBhvr>
                                        <p:cTn id="35" dur="1000" fill="hold"/>
                                        <p:tgtEl>
                                          <p:spTgt spid="11">
                                            <p:txEl>
                                              <p:pRg st="9" end="9"/>
                                            </p:txEl>
                                          </p:spTgt>
                                        </p:tgtEl>
                                        <p:attrNameLst>
                                          <p:attrName>ppt_w</p:attrName>
                                        </p:attrNameLst>
                                      </p:cBhvr>
                                      <p:tavLst>
                                        <p:tav tm="0">
                                          <p:val>
                                            <p:fltVal val="0"/>
                                          </p:val>
                                        </p:tav>
                                        <p:tav tm="100000">
                                          <p:val>
                                            <p:strVal val="#ppt_w"/>
                                          </p:val>
                                        </p:tav>
                                      </p:tavLst>
                                    </p:anim>
                                    <p:anim calcmode="lin" valueType="num">
                                      <p:cBhvr>
                                        <p:cTn id="36" dur="1000" fill="hold"/>
                                        <p:tgtEl>
                                          <p:spTgt spid="11">
                                            <p:txEl>
                                              <p:pRg st="9" end="9"/>
                                            </p:txEl>
                                          </p:spTgt>
                                        </p:tgtEl>
                                        <p:attrNameLst>
                                          <p:attrName>ppt_h</p:attrName>
                                        </p:attrNameLst>
                                      </p:cBhvr>
                                      <p:tavLst>
                                        <p:tav tm="0">
                                          <p:val>
                                            <p:fltVal val="0"/>
                                          </p:val>
                                        </p:tav>
                                        <p:tav tm="100000">
                                          <p:val>
                                            <p:strVal val="#ppt_h"/>
                                          </p:val>
                                        </p:tav>
                                      </p:tavLst>
                                    </p:anim>
                                    <p:animEffect transition="in" filter="fade">
                                      <p:cBhvr>
                                        <p:cTn id="37" dur="10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128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5942664"/>
          </a:xfrm>
        </p:spPr>
        <p:txBody>
          <a:bodyPr>
            <a:normAutofit/>
          </a:bodyPr>
          <a:lstStyle/>
          <a:p>
            <a:pPr marL="0" indent="0" algn="just">
              <a:lnSpc>
                <a:spcPct val="100000"/>
              </a:lnSpc>
              <a:spcBef>
                <a:spcPts val="0"/>
              </a:spcBef>
              <a:buNone/>
            </a:pPr>
            <a:r>
              <a:rPr lang="es-ES" altLang="es-MX" sz="2000" b="1" dirty="0">
                <a:solidFill>
                  <a:schemeClr val="bg1"/>
                </a:solidFill>
                <a:latin typeface="Arial" panose="020B0604020202020204" pitchFamily="34" charset="0"/>
              </a:rPr>
              <a:t>VIII. </a:t>
            </a:r>
            <a:r>
              <a:rPr lang="es-ES" altLang="es-MX" sz="2000" dirty="0">
                <a:solidFill>
                  <a:schemeClr val="bg1"/>
                </a:solidFill>
                <a:latin typeface="Arial" panose="020B0604020202020204" pitchFamily="34" charset="0"/>
              </a:rPr>
              <a:t>Autorizar  las estimaciones, verificando que				      cuenten con los  números  generadores que  las 		    	                respalden, registrando en la bitácora la fecha en				              que se presentaron </a:t>
            </a:r>
            <a:r>
              <a:rPr lang="es-ES" altLang="es-MX" sz="1600" dirty="0">
                <a:solidFill>
                  <a:schemeClr val="bg1"/>
                </a:solidFill>
                <a:latin typeface="Arial" panose="020B0604020202020204" pitchFamily="34" charset="0"/>
              </a:rPr>
              <a:t>(art. 133 2º pfo. RLOPSRM)</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r>
              <a:rPr lang="es-ES" altLang="es-MX" sz="500" dirty="0">
                <a:solidFill>
                  <a:schemeClr val="bg1"/>
                </a:solidFill>
                <a:latin typeface="Arial" panose="020B0604020202020204" pitchFamily="34" charset="0"/>
              </a:rPr>
              <a:t> </a:t>
            </a:r>
          </a:p>
          <a:p>
            <a:pPr marL="0" indent="0" algn="just">
              <a:lnSpc>
                <a:spcPct val="100000"/>
              </a:lnSpc>
              <a:spcBef>
                <a:spcPts val="0"/>
              </a:spcBef>
              <a:buNone/>
            </a:pPr>
            <a:r>
              <a:rPr lang="es-ES" altLang="es-MX" sz="2000" b="1" dirty="0">
                <a:solidFill>
                  <a:schemeClr val="bg1"/>
                </a:solidFill>
                <a:latin typeface="Arial" panose="020B0604020202020204" pitchFamily="34" charset="0"/>
              </a:rPr>
              <a:t>IX. </a:t>
            </a:r>
            <a:r>
              <a:rPr lang="es-ES" altLang="es-MX" sz="2000" dirty="0">
                <a:solidFill>
                  <a:schemeClr val="bg1"/>
                </a:solidFill>
                <a:latin typeface="Arial" panose="020B0604020202020204" pitchFamily="34" charset="0"/>
              </a:rPr>
              <a:t>Solicitar y, en su caso, tramitar los convenios		                        modificatorios necesarios; </a:t>
            </a:r>
          </a:p>
          <a:p>
            <a:pPr marL="0" indent="0" algn="just">
              <a:lnSpc>
                <a:spcPct val="100000"/>
              </a:lnSpc>
              <a:spcBef>
                <a:spcPts val="0"/>
              </a:spcBef>
              <a:buNone/>
            </a:pPr>
            <a:endParaRPr lang="es-ES" altLang="es-MX" sz="500" dirty="0">
              <a:solidFill>
                <a:schemeClr val="bg1"/>
              </a:solidFill>
              <a:latin typeface="Arial" panose="020B0604020202020204" pitchFamily="34" charset="0"/>
            </a:endParaRPr>
          </a:p>
          <a:p>
            <a:pPr marL="0" indent="0" algn="just">
              <a:lnSpc>
                <a:spcPct val="100000"/>
              </a:lnSpc>
              <a:spcBef>
                <a:spcPts val="0"/>
              </a:spcBef>
              <a:buNone/>
            </a:pPr>
            <a:r>
              <a:rPr lang="es-ES" altLang="es-MX" sz="2000" b="1" dirty="0">
                <a:solidFill>
                  <a:schemeClr val="bg1"/>
                </a:solidFill>
                <a:latin typeface="Arial" panose="020B0604020202020204" pitchFamily="34" charset="0"/>
              </a:rPr>
              <a:t>X. </a:t>
            </a:r>
            <a:r>
              <a:rPr lang="es-ES" altLang="es-MX" sz="2000" dirty="0">
                <a:solidFill>
                  <a:schemeClr val="bg1"/>
                </a:solidFill>
                <a:latin typeface="Arial" panose="020B0604020202020204" pitchFamily="34" charset="0"/>
              </a:rPr>
              <a:t>Verificar la correcta conclusión de los trabajos, debiendo vigilar que el área requirente reciba oportunamente el inmueble en condiciones de operación, así como los planos correspondientes a la construcción final, los manuales e instructivos de operación y mantenimiento y los certificados de garantía de calidad y funcionamiento de los bienes instalados; </a:t>
            </a:r>
          </a:p>
          <a:p>
            <a:pPr marL="0" indent="0" algn="just">
              <a:lnSpc>
                <a:spcPct val="100000"/>
              </a:lnSpc>
              <a:spcBef>
                <a:spcPts val="0"/>
              </a:spcBef>
              <a:buNone/>
            </a:pPr>
            <a:endParaRPr lang="es-ES" altLang="es-MX" sz="500" dirty="0">
              <a:solidFill>
                <a:schemeClr val="bg1"/>
              </a:solidFill>
              <a:latin typeface="Arial" panose="020B0604020202020204" pitchFamily="34" charset="0"/>
            </a:endParaRPr>
          </a:p>
          <a:p>
            <a:pPr marL="0" indent="0" algn="just">
              <a:lnSpc>
                <a:spcPct val="100000"/>
              </a:lnSpc>
              <a:spcBef>
                <a:spcPts val="0"/>
              </a:spcBef>
              <a:buNone/>
            </a:pPr>
            <a:r>
              <a:rPr lang="es-ES" sz="2000" b="1" dirty="0">
                <a:solidFill>
                  <a:schemeClr val="bg1"/>
                </a:solidFill>
                <a:latin typeface="Arial" panose="020B0604020202020204" pitchFamily="34" charset="0"/>
              </a:rPr>
              <a:t>		          XI</a:t>
            </a:r>
            <a:r>
              <a:rPr lang="es-ES" sz="2000" dirty="0">
                <a:solidFill>
                  <a:schemeClr val="bg1"/>
                </a:solidFill>
                <a:latin typeface="Arial" panose="020B0604020202020204" pitchFamily="34" charset="0"/>
              </a:rPr>
              <a:t>. Autorizar y firmar el finiquito de los trabajos, y</a:t>
            </a:r>
          </a:p>
          <a:p>
            <a:pPr marL="0" indent="0" algn="just">
              <a:lnSpc>
                <a:spcPct val="100000"/>
              </a:lnSpc>
              <a:spcBef>
                <a:spcPts val="0"/>
              </a:spcBef>
              <a:buNone/>
            </a:pPr>
            <a:endParaRPr lang="es-MX" sz="500" dirty="0">
              <a:solidFill>
                <a:schemeClr val="bg1"/>
              </a:solidFill>
              <a:latin typeface="Arial" panose="020B0604020202020204" pitchFamily="34" charset="0"/>
            </a:endParaRPr>
          </a:p>
          <a:p>
            <a:pPr marL="0" indent="0" algn="just">
              <a:lnSpc>
                <a:spcPct val="100000"/>
              </a:lnSpc>
              <a:spcBef>
                <a:spcPts val="0"/>
              </a:spcBef>
              <a:buNone/>
            </a:pPr>
            <a:r>
              <a:rPr lang="es-ES" altLang="es-MX" sz="2000" b="1" dirty="0">
                <a:solidFill>
                  <a:schemeClr val="bg1"/>
                </a:solidFill>
                <a:latin typeface="Arial" panose="020B0604020202020204" pitchFamily="34" charset="0"/>
              </a:rPr>
              <a:t>		          XII. </a:t>
            </a:r>
            <a:r>
              <a:rPr lang="es-ES" altLang="es-MX" sz="2000" dirty="0">
                <a:solidFill>
                  <a:schemeClr val="bg1"/>
                </a:solidFill>
                <a:latin typeface="Arial" panose="020B0604020202020204" pitchFamily="34" charset="0"/>
              </a:rPr>
              <a:t>En su caso, coordinar con los servidores públicos respon-		          sables, la  terminación anticipada o rescisión del contrato y,		          cuando se justifique, la o las suspensiones de los trabajos, 		          debiéndose auxiliar del área correspondiente del ente público 		          para su formalización.</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p:txBody>
      </p:sp>
      <p:pic>
        <p:nvPicPr>
          <p:cNvPr id="1026" name="Picture 2" descr="Conceptos Básicos De Interventoría De Obras | Interventoría">
            <a:extLst>
              <a:ext uri="{FF2B5EF4-FFF2-40B4-BE49-F238E27FC236}">
                <a16:creationId xmlns:a16="http://schemas.microsoft.com/office/drawing/2014/main" id="{2489C357-9AAD-0A67-2125-4EE6BDD13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443" y="4280630"/>
            <a:ext cx="2594585" cy="17297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pago de Estimaciones">
            <a:extLst>
              <a:ext uri="{FF2B5EF4-FFF2-40B4-BE49-F238E27FC236}">
                <a16:creationId xmlns:a16="http://schemas.microsoft.com/office/drawing/2014/main" id="{1B26634C-9FA4-1760-6E76-029CF919F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340" y="315331"/>
            <a:ext cx="4114995" cy="200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75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fade">
                                      <p:cBhvr>
                                        <p:cTn id="28" dur="1000"/>
                                        <p:tgtEl>
                                          <p:spTgt spid="11">
                                            <p:txEl>
                                              <p:pRg st="6" end="6"/>
                                            </p:txEl>
                                          </p:spTgt>
                                        </p:tgtEl>
                                      </p:cBhvr>
                                    </p:animEffect>
                                    <p:anim calcmode="lin" valueType="num">
                                      <p:cBhvr>
                                        <p:cTn id="29"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6" end="6"/>
                                            </p:txEl>
                                          </p:spTgt>
                                        </p:tgtEl>
                                        <p:attrNameLst>
                                          <p:attrName>ppt_y</p:attrName>
                                        </p:attrNameLst>
                                      </p:cBhvr>
                                      <p:tavLst>
                                        <p:tav tm="0">
                                          <p:val>
                                            <p:strVal val="#ppt_y+.1"/>
                                          </p:val>
                                        </p:tav>
                                        <p:tav tm="100000">
                                          <p:val>
                                            <p:strVal val="#ppt_y"/>
                                          </p:val>
                                        </p:tav>
                                      </p:tavLst>
                                    </p:anim>
                                  </p:childTnLst>
                                </p:cTn>
                              </p:par>
                              <p:par>
                                <p:cTn id="31" presetID="14" presetClass="entr" presetSubtype="1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randombar(horizontal)">
                                      <p:cBhvr>
                                        <p:cTn id="33" dur="1250"/>
                                        <p:tgtEl>
                                          <p:spTgt spid="102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1000"/>
                                        <p:tgtEl>
                                          <p:spTgt spid="11">
                                            <p:txEl>
                                              <p:pRg st="8" end="8"/>
                                            </p:txEl>
                                          </p:spTgt>
                                        </p:tgtEl>
                                      </p:cBhvr>
                                    </p:animEffect>
                                    <p:anim calcmode="lin" valueType="num">
                                      <p:cBhvr>
                                        <p:cTn id="39"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36104"/>
          </a:xfrm>
        </p:spPr>
        <p:txBody>
          <a:bodyPr>
            <a:normAutofit lnSpcReduction="10000"/>
          </a:bodyPr>
          <a:lstStyle/>
          <a:p>
            <a:pPr marL="0" indent="0" algn="just">
              <a:lnSpc>
                <a:spcPct val="110000"/>
              </a:lnSpc>
              <a:spcBef>
                <a:spcPts val="400"/>
              </a:spcBef>
              <a:buNone/>
            </a:pPr>
            <a:r>
              <a:rPr lang="es-MX" altLang="ja-JP" sz="2000" dirty="0">
                <a:solidFill>
                  <a:schemeClr val="bg1"/>
                </a:solidFill>
                <a:latin typeface="Arial" panose="020B0604020202020204" pitchFamily="34" charset="0"/>
                <a:cs typeface="Arial" panose="020B0604020202020204" pitchFamily="34" charset="0"/>
              </a:rPr>
              <a:t>previsto en la Constitución </a:t>
            </a:r>
            <a:r>
              <a:rPr lang="es-MX" altLang="ja-JP" sz="1600" dirty="0">
                <a:solidFill>
                  <a:schemeClr val="bg1"/>
                </a:solidFill>
                <a:latin typeface="Arial" panose="020B0604020202020204" pitchFamily="34" charset="0"/>
                <a:cs typeface="Arial" panose="020B0604020202020204" pitchFamily="34" charset="0"/>
              </a:rPr>
              <a:t>(DOF 5 de feb. de 1917, última reforma 18 nov. de 2022),</a:t>
            </a:r>
            <a:r>
              <a:rPr lang="es-MX" altLang="ja-JP" sz="2000" dirty="0">
                <a:solidFill>
                  <a:schemeClr val="bg1"/>
                </a:solidFill>
                <a:latin typeface="Arial" panose="020B0604020202020204" pitchFamily="34" charset="0"/>
                <a:cs typeface="Arial" panose="020B0604020202020204" pitchFamily="34" charset="0"/>
              </a:rPr>
              <a:t> la Ley de Adquisiciones, Arrendamientos y Servicios del Sector Público (LAASSP), la Ley de Obras Públicas y Servicios relacionados con las Mismas (LOPSRM)</a:t>
            </a:r>
            <a:r>
              <a:rPr kumimoji="0" lang="es-MX" altLang="ja-JP"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lang="es-MX" altLang="ja-JP" sz="2000" dirty="0">
                <a:solidFill>
                  <a:schemeClr val="bg1"/>
                </a:solidFill>
                <a:latin typeface="Arial" panose="020B0604020202020204" pitchFamily="34" charset="0"/>
                <a:cs typeface="Arial" panose="020B0604020202020204" pitchFamily="34" charset="0"/>
              </a:rPr>
              <a:t>y a la Ley Federal de Presupuesto y Responsabilidad Hacendaria (LFPRH).</a:t>
            </a:r>
          </a:p>
          <a:p>
            <a:pPr marL="0" indent="0" algn="just" eaLnBrk="1" hangingPunct="1">
              <a:lnSpc>
                <a:spcPct val="100000"/>
              </a:lnSpc>
              <a:spcBef>
                <a:spcPts val="400"/>
              </a:spcBef>
              <a:buNone/>
            </a:pPr>
            <a:endParaRPr lang="es-MX" altLang="ja-JP" sz="10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ts val="400"/>
              </a:spcBef>
              <a:buNone/>
            </a:pPr>
            <a:r>
              <a:rPr lang="es-MX" altLang="es-MX" sz="2000" b="1" dirty="0">
                <a:solidFill>
                  <a:schemeClr val="bg1"/>
                </a:solidFill>
                <a:latin typeface="Arial" panose="020B0604020202020204" pitchFamily="34" charset="0"/>
                <a:cs typeface="Arial" panose="020B0604020202020204" pitchFamily="34" charset="0"/>
              </a:rPr>
              <a:t>Sexto párrafo:</a:t>
            </a:r>
            <a:r>
              <a:rPr lang="es-MX" altLang="es-MX" sz="2000" dirty="0">
                <a:solidFill>
                  <a:schemeClr val="bg1"/>
                </a:solidFill>
                <a:latin typeface="Arial" panose="020B0604020202020204" pitchFamily="34" charset="0"/>
                <a:cs typeface="Arial" panose="020B0604020202020204" pitchFamily="34" charset="0"/>
              </a:rPr>
              <a:t> </a:t>
            </a:r>
          </a:p>
          <a:p>
            <a:pPr marL="0" indent="0" algn="just" eaLnBrk="1" hangingPunct="1">
              <a:lnSpc>
                <a:spcPct val="100000"/>
              </a:lnSpc>
              <a:spcBef>
                <a:spcPts val="400"/>
              </a:spcBef>
              <a:buNone/>
            </a:pPr>
            <a:r>
              <a:rPr lang="es-MX" altLang="ja-JP" sz="2000" i="1" dirty="0">
                <a:solidFill>
                  <a:schemeClr val="bg1"/>
                </a:solidFill>
                <a:latin typeface="Arial" panose="020B0604020202020204" pitchFamily="34" charset="0"/>
                <a:cs typeface="Arial" panose="020B0604020202020204" pitchFamily="34" charset="0"/>
              </a:rPr>
              <a:t>Los servidores públicos serán </a:t>
            </a:r>
            <a:r>
              <a:rPr lang="es-MX" altLang="ja-JP" sz="2000" i="1" dirty="0">
                <a:solidFill>
                  <a:srgbClr val="6600FF"/>
                </a:solidFill>
                <a:latin typeface="Arial" panose="020B0604020202020204" pitchFamily="34" charset="0"/>
                <a:cs typeface="Arial" panose="020B0604020202020204" pitchFamily="34" charset="0"/>
              </a:rPr>
              <a:t>responsables</a:t>
            </a:r>
            <a:r>
              <a:rPr lang="es-MX" altLang="ja-JP" sz="2000" i="1" dirty="0">
                <a:latin typeface="Arial" panose="020B0604020202020204" pitchFamily="34" charset="0"/>
                <a:cs typeface="Arial" panose="020B0604020202020204" pitchFamily="34" charset="0"/>
              </a:rPr>
              <a:t> </a:t>
            </a:r>
            <a:r>
              <a:rPr lang="es-MX" altLang="ja-JP" sz="2000" i="1" dirty="0">
                <a:solidFill>
                  <a:schemeClr val="bg1"/>
                </a:solidFill>
                <a:latin typeface="Arial" panose="020B0604020202020204" pitchFamily="34" charset="0"/>
                <a:cs typeface="Arial" panose="020B0604020202020204" pitchFamily="34" charset="0"/>
              </a:rPr>
              <a:t>del cumplimiento de estas bases en los términos del Título Cuarto de esta Constitución</a:t>
            </a:r>
            <a:r>
              <a:rPr lang="es-MX" altLang="ja-JP" sz="2000" dirty="0">
                <a:solidFill>
                  <a:schemeClr val="bg1"/>
                </a:solidFill>
                <a:latin typeface="Arial" panose="020B0604020202020204" pitchFamily="34" charset="0"/>
                <a:cs typeface="Arial" panose="020B0604020202020204" pitchFamily="34" charset="0"/>
              </a:rPr>
              <a:t>.</a:t>
            </a:r>
          </a:p>
          <a:p>
            <a:pPr marL="0" indent="0" algn="just" eaLnBrk="1" hangingPunct="1">
              <a:lnSpc>
                <a:spcPct val="100000"/>
              </a:lnSpc>
              <a:spcBef>
                <a:spcPts val="400"/>
              </a:spcBef>
              <a:buNone/>
            </a:pPr>
            <a:endParaRPr lang="es-MX" altLang="ja-JP" sz="1000" dirty="0">
              <a:latin typeface="Arial" panose="020B0604020202020204" pitchFamily="34" charset="0"/>
              <a:cs typeface="Arial" panose="020B0604020202020204" pitchFamily="34" charset="0"/>
            </a:endParaRPr>
          </a:p>
          <a:p>
            <a:pPr marL="0" indent="0" algn="just" eaLnBrk="1" hangingPunct="1">
              <a:lnSpc>
                <a:spcPct val="100000"/>
              </a:lnSpc>
              <a:spcBef>
                <a:spcPts val="400"/>
              </a:spcBef>
              <a:buNone/>
            </a:pPr>
            <a:r>
              <a:rPr lang="es-MX" altLang="ja-JP" sz="2000" dirty="0">
                <a:solidFill>
                  <a:schemeClr val="bg1"/>
                </a:solidFill>
                <a:latin typeface="Arial" panose="020B0604020202020204" pitchFamily="34" charset="0"/>
                <a:cs typeface="Arial" panose="020B0604020202020204" pitchFamily="34" charset="0"/>
              </a:rPr>
              <a:t>Por ende, todos </a:t>
            </a:r>
            <a:r>
              <a:rPr lang="es-MX" altLang="ja-JP" sz="2000" dirty="0">
                <a:solidFill>
                  <a:srgbClr val="000000"/>
                </a:solidFill>
                <a:latin typeface="Arial" panose="020B0604020202020204" pitchFamily="34" charset="0"/>
                <a:cs typeface="Arial" panose="020B0604020202020204" pitchFamily="34" charset="0"/>
              </a:rPr>
              <a:t>l</a:t>
            </a:r>
            <a:r>
              <a:rPr lang="es-MX" altLang="es-MX" sz="2000" dirty="0">
                <a:solidFill>
                  <a:srgbClr val="000000"/>
                </a:solidFill>
                <a:latin typeface="Arial" panose="020B0604020202020204" pitchFamily="34" charset="0"/>
                <a:cs typeface="Arial" panose="020B0604020202020204" pitchFamily="34" charset="0"/>
              </a:rPr>
              <a:t>os servidores públicos están obligados a llevar a cabo una adecuada y legal aplicación, administración y manejo de los recursos públicos. </a:t>
            </a:r>
          </a:p>
          <a:p>
            <a:pPr marL="0" indent="0" algn="just" eaLnBrk="1" hangingPunct="1">
              <a:lnSpc>
                <a:spcPct val="100000"/>
              </a:lnSpc>
              <a:spcBef>
                <a:spcPts val="400"/>
              </a:spcBef>
              <a:buNone/>
            </a:pPr>
            <a:endParaRPr lang="es-MX" altLang="es-MX" sz="1000" dirty="0">
              <a:solidFill>
                <a:srgbClr val="000000"/>
              </a:solidFill>
              <a:latin typeface="Arial" panose="020B0604020202020204" pitchFamily="34" charset="0"/>
              <a:cs typeface="Arial" panose="020B0604020202020204" pitchFamily="34" charset="0"/>
            </a:endParaRPr>
          </a:p>
          <a:p>
            <a:pPr marL="0" indent="0" algn="just" eaLnBrk="1" hangingPunct="1">
              <a:lnSpc>
                <a:spcPct val="100000"/>
              </a:lnSpc>
              <a:spcBef>
                <a:spcPts val="400"/>
              </a:spcBef>
              <a:buNone/>
            </a:pPr>
            <a:r>
              <a:rPr lang="es-MX" altLang="es-MX" sz="2000" dirty="0">
                <a:solidFill>
                  <a:schemeClr val="bg2">
                    <a:lumMod val="75000"/>
                  </a:schemeClr>
                </a:solidFill>
                <a:latin typeface="Arial" panose="020B0604020202020204" pitchFamily="34" charset="0"/>
                <a:cs typeface="Arial" panose="020B0604020202020204" pitchFamily="34" charset="0"/>
              </a:rPr>
              <a:t>De incumplirse alguna de estas obligaciones</a:t>
            </a:r>
            <a:r>
              <a:rPr lang="es-MX" altLang="es-MX" sz="2000" dirty="0">
                <a:solidFill>
                  <a:srgbClr val="000000"/>
                </a:solidFill>
                <a:latin typeface="Arial" panose="020B0604020202020204" pitchFamily="34" charset="0"/>
                <a:cs typeface="Arial" panose="020B0604020202020204" pitchFamily="34" charset="0"/>
              </a:rPr>
              <a:t>, pueden ser sujetos de uno o varias de las </a:t>
            </a:r>
            <a:r>
              <a:rPr lang="es-MX" altLang="es-MX" sz="2000" dirty="0">
                <a:solidFill>
                  <a:schemeClr val="bg2">
                    <a:lumMod val="60000"/>
                    <a:lumOff val="40000"/>
                  </a:schemeClr>
                </a:solidFill>
                <a:latin typeface="Arial" panose="020B0604020202020204" pitchFamily="34" charset="0"/>
                <a:cs typeface="Arial" panose="020B0604020202020204" pitchFamily="34" charset="0"/>
              </a:rPr>
              <a:t>cuatro distintas responsabilidades </a:t>
            </a:r>
            <a:r>
              <a:rPr lang="es-MX" altLang="es-MX" sz="2000" dirty="0">
                <a:solidFill>
                  <a:schemeClr val="bg1"/>
                </a:solidFill>
                <a:latin typeface="Arial" panose="020B0604020202020204" pitchFamily="34" charset="0"/>
                <a:cs typeface="Arial" panose="020B0604020202020204" pitchFamily="34" charset="0"/>
              </a:rPr>
              <a:t>previstas en nuestro sistema jurídico.</a:t>
            </a:r>
          </a:p>
          <a:p>
            <a:pPr marL="0" algn="just" eaLnBrk="1" hangingPunct="1">
              <a:lnSpc>
                <a:spcPct val="100000"/>
              </a:lnSpc>
              <a:spcBef>
                <a:spcPts val="400"/>
              </a:spcBef>
              <a:buFont typeface="Wingdings" panose="05000000000000000000" pitchFamily="2" charset="2"/>
              <a:buNone/>
            </a:pPr>
            <a:endParaRPr lang="es-MX" sz="1000" dirty="0">
              <a:solidFill>
                <a:schemeClr val="bg1"/>
              </a:solidFill>
              <a:latin typeface="Arial" panose="020B0604020202020204" pitchFamily="34" charset="0"/>
              <a:cs typeface="Arial" panose="020B0604020202020204" pitchFamily="34" charset="0"/>
            </a:endParaRPr>
          </a:p>
          <a:p>
            <a:pPr marL="0" algn="just">
              <a:lnSpc>
                <a:spcPct val="100000"/>
              </a:lnSpc>
              <a:spcBef>
                <a:spcPts val="400"/>
              </a:spcBef>
              <a:buNone/>
            </a:pPr>
            <a:r>
              <a:rPr lang="es-MX" sz="2000" dirty="0">
                <a:solidFill>
                  <a:schemeClr val="accent4">
                    <a:lumMod val="50000"/>
                  </a:schemeClr>
                </a:solidFill>
                <a:latin typeface="ArialMT"/>
              </a:rPr>
              <a:t>Esta norma constitucional se reglamenta</a:t>
            </a:r>
            <a:r>
              <a:rPr lang="es-MX" sz="2000" dirty="0">
                <a:solidFill>
                  <a:schemeClr val="bg1"/>
                </a:solidFill>
                <a:latin typeface="ArialMT"/>
              </a:rPr>
              <a:t> en tres preceptos legales: </a:t>
            </a:r>
            <a:endParaRPr lang="es-MX" sz="2000" dirty="0">
              <a:solidFill>
                <a:schemeClr val="accent4">
                  <a:lumMod val="50000"/>
                </a:schemeClr>
              </a:solidFill>
              <a:latin typeface="ArialMT"/>
            </a:endParaRPr>
          </a:p>
          <a:p>
            <a:pPr marL="0" algn="just">
              <a:lnSpc>
                <a:spcPct val="100000"/>
              </a:lnSpc>
              <a:spcBef>
                <a:spcPts val="400"/>
              </a:spcBef>
              <a:buNone/>
            </a:pPr>
            <a:endParaRPr lang="es-MX" sz="1000" dirty="0">
              <a:solidFill>
                <a:schemeClr val="accent6">
                  <a:lumMod val="50000"/>
                </a:schemeClr>
              </a:solidFill>
              <a:latin typeface="ArialMT"/>
            </a:endParaRPr>
          </a:p>
          <a:p>
            <a:pPr marL="0" algn="just">
              <a:lnSpc>
                <a:spcPct val="100000"/>
              </a:lnSpc>
              <a:spcBef>
                <a:spcPts val="400"/>
              </a:spcBef>
              <a:buNone/>
            </a:pPr>
            <a:r>
              <a:rPr lang="es-MX" sz="2000" dirty="0">
                <a:solidFill>
                  <a:schemeClr val="bg1"/>
                </a:solidFill>
                <a:latin typeface="Arial" panose="020B0604020202020204" pitchFamily="34" charset="0"/>
                <a:cs typeface="Arial" panose="020B0604020202020204" pitchFamily="34" charset="0"/>
              </a:rPr>
              <a:t>LAASSP </a:t>
            </a:r>
            <a:r>
              <a:rPr lang="es-MX" altLang="ja-JP" sz="1600" dirty="0">
                <a:solidFill>
                  <a:schemeClr val="bg1"/>
                </a:solidFill>
                <a:latin typeface="Arial" panose="020B0604020202020204" pitchFamily="34" charset="0"/>
                <a:cs typeface="Arial" panose="020B0604020202020204" pitchFamily="34" charset="0"/>
              </a:rPr>
              <a:t>(DOF 4 de enero de 2000, última reforma 25 de mayo 2021)</a:t>
            </a:r>
            <a:r>
              <a:rPr lang="es-MX" altLang="ja-JP" sz="2000" dirty="0">
                <a:solidFill>
                  <a:schemeClr val="bg1"/>
                </a:solidFill>
                <a:latin typeface="Arial" panose="020B0604020202020204" pitchFamily="34" charset="0"/>
                <a:cs typeface="Arial" panose="020B0604020202020204" pitchFamily="34" charset="0"/>
              </a:rPr>
              <a:t>;</a:t>
            </a:r>
            <a:endParaRPr lang="es-MX" sz="2000" dirty="0">
              <a:solidFill>
                <a:schemeClr val="bg1"/>
              </a:solidFill>
              <a:latin typeface="Arial" panose="020B0604020202020204" pitchFamily="34" charset="0"/>
              <a:cs typeface="Arial" panose="020B0604020202020204" pitchFamily="34" charset="0"/>
            </a:endParaRPr>
          </a:p>
          <a:p>
            <a:pPr marL="0" algn="just">
              <a:lnSpc>
                <a:spcPct val="100000"/>
              </a:lnSpc>
              <a:spcBef>
                <a:spcPts val="400"/>
              </a:spcBef>
              <a:buNone/>
            </a:pPr>
            <a:r>
              <a:rPr lang="es-MX" sz="2000" dirty="0">
                <a:solidFill>
                  <a:schemeClr val="bg1"/>
                </a:solidFill>
                <a:latin typeface="Arial" panose="020B0604020202020204" pitchFamily="34" charset="0"/>
                <a:cs typeface="Arial" panose="020B0604020202020204" pitchFamily="34" charset="0"/>
              </a:rPr>
              <a:t>LOPSRM </a:t>
            </a:r>
            <a:r>
              <a:rPr lang="es-MX" altLang="ja-JP" sz="1600" dirty="0">
                <a:solidFill>
                  <a:srgbClr val="000000"/>
                </a:solidFill>
                <a:latin typeface="Arial" panose="020B0604020202020204" pitchFamily="34" charset="0"/>
                <a:cs typeface="Arial" panose="020B0604020202020204" pitchFamily="34" charset="0"/>
              </a:rPr>
              <a:t>(DOF 4 de enero de 2000, última reforma 20 de mayo de 2021)</a:t>
            </a:r>
            <a:r>
              <a:rPr lang="es-MX" altLang="ja-JP" sz="2000" dirty="0">
                <a:solidFill>
                  <a:srgbClr val="000000"/>
                </a:solidFill>
                <a:latin typeface="Arial" panose="020B0604020202020204" pitchFamily="34" charset="0"/>
                <a:cs typeface="Arial" panose="020B0604020202020204" pitchFamily="34" charset="0"/>
              </a:rPr>
              <a:t>, y</a:t>
            </a:r>
            <a:endParaRPr lang="es-MX" sz="1600" dirty="0">
              <a:solidFill>
                <a:schemeClr val="bg1"/>
              </a:solidFill>
              <a:latin typeface="Arial" panose="020B0604020202020204" pitchFamily="34" charset="0"/>
              <a:cs typeface="Arial" panose="020B0604020202020204" pitchFamily="34" charset="0"/>
            </a:endParaRPr>
          </a:p>
          <a:p>
            <a:pPr marL="0" algn="just">
              <a:lnSpc>
                <a:spcPct val="100000"/>
              </a:lnSpc>
              <a:spcBef>
                <a:spcPts val="400"/>
              </a:spcBef>
              <a:buNone/>
            </a:pPr>
            <a:r>
              <a:rPr lang="es-MX" sz="2000" dirty="0">
                <a:solidFill>
                  <a:schemeClr val="bg1"/>
                </a:solidFill>
                <a:latin typeface="Arial" panose="020B0604020202020204" pitchFamily="34" charset="0"/>
                <a:cs typeface="Arial" panose="020B0604020202020204" pitchFamily="34" charset="0"/>
              </a:rPr>
              <a:t>LFPRH</a:t>
            </a:r>
            <a:r>
              <a:rPr lang="es-MX" altLang="ja-JP" sz="2000" dirty="0">
                <a:solidFill>
                  <a:schemeClr val="bg1"/>
                </a:solidFill>
                <a:latin typeface="Arial" panose="020B0604020202020204" pitchFamily="34" charset="0"/>
                <a:cs typeface="Arial" panose="020B0604020202020204" pitchFamily="34" charset="0"/>
              </a:rPr>
              <a:t> </a:t>
            </a:r>
            <a:r>
              <a:rPr lang="es-MX" altLang="ja-JP" sz="1600" dirty="0">
                <a:solidFill>
                  <a:schemeClr val="bg1"/>
                </a:solidFill>
                <a:latin typeface="Arial" panose="020B0604020202020204" pitchFamily="34" charset="0"/>
                <a:cs typeface="Arial" panose="020B0604020202020204" pitchFamily="34" charset="0"/>
              </a:rPr>
              <a:t>(DOF 30 de marzo del 2006, última reforma 27 de feb. de 2022)</a:t>
            </a:r>
            <a:r>
              <a:rPr lang="es-MX" altLang="ja-JP" sz="2000" dirty="0">
                <a:solidFill>
                  <a:schemeClr val="bg1"/>
                </a:solidFill>
                <a:latin typeface="Arial" panose="020B0604020202020204" pitchFamily="34" charset="0"/>
                <a:cs typeface="Arial" panose="020B0604020202020204" pitchFamily="34" charset="0"/>
              </a:rPr>
              <a:t>.</a:t>
            </a:r>
            <a:endParaRPr 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39817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8" dur="1000"/>
                                        <p:tgtEl>
                                          <p:spTgt spid="1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800" decel="100000"/>
                                        <p:tgtEl>
                                          <p:spTgt spid="11">
                                            <p:txEl>
                                              <p:pRg st="2" end="2"/>
                                            </p:txEl>
                                          </p:spTgt>
                                        </p:tgtEl>
                                      </p:cBhvr>
                                    </p:animEffect>
                                    <p:anim calcmode="lin" valueType="num">
                                      <p:cBhvr>
                                        <p:cTn id="14"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750"/>
                                        <p:tgtEl>
                                          <p:spTgt spid="11">
                                            <p:txEl>
                                              <p:pRg st="3" end="3"/>
                                            </p:txEl>
                                          </p:spTgt>
                                        </p:tgtEl>
                                      </p:cBhvr>
                                    </p:animEffect>
                                    <p:anim calcmode="lin" valueType="num">
                                      <p:cBhvr>
                                        <p:cTn id="23" dur="750" fill="hold"/>
                                        <p:tgtEl>
                                          <p:spTgt spid="11">
                                            <p:txEl>
                                              <p:pRg st="3" end="3"/>
                                            </p:txEl>
                                          </p:spTgt>
                                        </p:tgtEl>
                                        <p:attrNameLst>
                                          <p:attrName>style.rotation</p:attrName>
                                        </p:attrNameLst>
                                      </p:cBhvr>
                                      <p:tavLst>
                                        <p:tav tm="0">
                                          <p:val>
                                            <p:fltVal val="720"/>
                                          </p:val>
                                        </p:tav>
                                        <p:tav tm="100000">
                                          <p:val>
                                            <p:fltVal val="0"/>
                                          </p:val>
                                        </p:tav>
                                      </p:tavLst>
                                    </p:anim>
                                    <p:anim calcmode="lin" valueType="num">
                                      <p:cBhvr>
                                        <p:cTn id="24" dur="750" fill="hold"/>
                                        <p:tgtEl>
                                          <p:spTgt spid="11">
                                            <p:txEl>
                                              <p:pRg st="3" end="3"/>
                                            </p:txEl>
                                          </p:spTgt>
                                        </p:tgtEl>
                                        <p:attrNameLst>
                                          <p:attrName>ppt_h</p:attrName>
                                        </p:attrNameLst>
                                      </p:cBhvr>
                                      <p:tavLst>
                                        <p:tav tm="0">
                                          <p:val>
                                            <p:fltVal val="0"/>
                                          </p:val>
                                        </p:tav>
                                        <p:tav tm="100000">
                                          <p:val>
                                            <p:strVal val="#ppt_h"/>
                                          </p:val>
                                        </p:tav>
                                      </p:tavLst>
                                    </p:anim>
                                    <p:anim calcmode="lin" valueType="num">
                                      <p:cBhvr>
                                        <p:cTn id="25" dur="750" fill="hold"/>
                                        <p:tgtEl>
                                          <p:spTgt spid="11">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checkerboard(across)">
                                      <p:cBhvr>
                                        <p:cTn id="30" dur="10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 calcmode="lin" valueType="num">
                                      <p:cBhvr>
                                        <p:cTn id="35" dur="500" decel="50000" fill="hold">
                                          <p:stCondLst>
                                            <p:cond delay="0"/>
                                          </p:stCondLst>
                                        </p:cTn>
                                        <p:tgtEl>
                                          <p:spTgt spid="11">
                                            <p:txEl>
                                              <p:pRg st="7" end="7"/>
                                            </p:tx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1">
                                            <p:txEl>
                                              <p:pRg st="7" end="7"/>
                                            </p:tx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1">
                                            <p:txEl>
                                              <p:pRg st="7" end="7"/>
                                            </p:txEl>
                                          </p:spTgt>
                                        </p:tgtEl>
                                        <p:attrNameLst>
                                          <p:attrName>ppt_w</p:attrName>
                                        </p:attrNameLst>
                                      </p:cBhvr>
                                      <p:tavLst>
                                        <p:tav tm="0">
                                          <p:val>
                                            <p:strVal val="#ppt_w*.05"/>
                                          </p:val>
                                        </p:tav>
                                        <p:tav tm="100000">
                                          <p:val>
                                            <p:strVal val="#ppt_w"/>
                                          </p:val>
                                        </p:tav>
                                      </p:tavLst>
                                    </p:anim>
                                    <p:anim calcmode="lin" valueType="num">
                                      <p:cBhvr>
                                        <p:cTn id="38" dur="1000" fill="hold"/>
                                        <p:tgtEl>
                                          <p:spTgt spid="11">
                                            <p:txEl>
                                              <p:pRg st="7" end="7"/>
                                            </p:tx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1">
                                            <p:txEl>
                                              <p:pRg st="7" end="7"/>
                                            </p:tx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1">
                                            <p:txEl>
                                              <p:pRg st="7" end="7"/>
                                            </p:tx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1">
                                            <p:txEl>
                                              <p:pRg st="7" end="7"/>
                                            </p:tx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nodeType="clickEffect">
                                  <p:stCondLst>
                                    <p:cond delay="0"/>
                                  </p:stCondLst>
                                  <p:iterate type="lt">
                                    <p:tmPct val="10000"/>
                                  </p:iterate>
                                  <p:childTnLst>
                                    <p:set>
                                      <p:cBhvr>
                                        <p:cTn id="46" dur="1" fill="hold">
                                          <p:stCondLst>
                                            <p:cond delay="0"/>
                                          </p:stCondLst>
                                        </p:cTn>
                                        <p:tgtEl>
                                          <p:spTgt spid="11">
                                            <p:txEl>
                                              <p:pRg st="9" end="9"/>
                                            </p:txEl>
                                          </p:spTgt>
                                        </p:tgtEl>
                                        <p:attrNameLst>
                                          <p:attrName>style.visibility</p:attrName>
                                        </p:attrNameLst>
                                      </p:cBhvr>
                                      <p:to>
                                        <p:strVal val="visible"/>
                                      </p:to>
                                    </p:set>
                                    <p:anim calcmode="lin" valueType="num">
                                      <p:cBhvr>
                                        <p:cTn id="47" dur="500" fill="hold"/>
                                        <p:tgtEl>
                                          <p:spTgt spid="11">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1">
                                            <p:txEl>
                                              <p:pRg st="9" end="9"/>
                                            </p:txEl>
                                          </p:spTgt>
                                        </p:tgtEl>
                                        <p:attrNameLst>
                                          <p:attrName>ppt_y</p:attrName>
                                        </p:attrNameLst>
                                      </p:cBhvr>
                                      <p:tavLst>
                                        <p:tav tm="0">
                                          <p:val>
                                            <p:strVal val="#ppt_y"/>
                                          </p:val>
                                        </p:tav>
                                        <p:tav tm="100000">
                                          <p:val>
                                            <p:strVal val="#ppt_y"/>
                                          </p:val>
                                        </p:tav>
                                      </p:tavLst>
                                    </p:anim>
                                    <p:anim calcmode="lin" valueType="num">
                                      <p:cBhvr>
                                        <p:cTn id="49" dur="500" fill="hold"/>
                                        <p:tgtEl>
                                          <p:spTgt spid="11">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1">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1">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6" presetClass="entr" presetSubtype="0" fill="hold" nodeType="clickEffect">
                                  <p:stCondLst>
                                    <p:cond delay="0"/>
                                  </p:stCondLst>
                                  <p:iterate type="lt">
                                    <p:tmPct val="10000"/>
                                  </p:iterate>
                                  <p:childTnLst>
                                    <p:set>
                                      <p:cBhvr>
                                        <p:cTn id="55" dur="1" fill="hold">
                                          <p:stCondLst>
                                            <p:cond delay="0"/>
                                          </p:stCondLst>
                                        </p:cTn>
                                        <p:tgtEl>
                                          <p:spTgt spid="11">
                                            <p:txEl>
                                              <p:pRg st="11" end="11"/>
                                            </p:txEl>
                                          </p:spTgt>
                                        </p:tgtEl>
                                        <p:attrNameLst>
                                          <p:attrName>style.visibility</p:attrName>
                                        </p:attrNameLst>
                                      </p:cBhvr>
                                      <p:to>
                                        <p:strVal val="visible"/>
                                      </p:to>
                                    </p:set>
                                    <p:anim by="(-#ppt_w*2)" calcmode="lin" valueType="num">
                                      <p:cBhvr rctx="PPT">
                                        <p:cTn id="56" dur="250" autoRev="1" fill="hold">
                                          <p:stCondLst>
                                            <p:cond delay="0"/>
                                          </p:stCondLst>
                                        </p:cTn>
                                        <p:tgtEl>
                                          <p:spTgt spid="11">
                                            <p:txEl>
                                              <p:pRg st="11" end="11"/>
                                            </p:txEl>
                                          </p:spTgt>
                                        </p:tgtEl>
                                        <p:attrNameLst>
                                          <p:attrName>ppt_w</p:attrName>
                                        </p:attrNameLst>
                                      </p:cBhvr>
                                    </p:anim>
                                    <p:anim by="(#ppt_w*0.50)" calcmode="lin" valueType="num">
                                      <p:cBhvr>
                                        <p:cTn id="57" dur="250" decel="50000" autoRev="1" fill="hold">
                                          <p:stCondLst>
                                            <p:cond delay="0"/>
                                          </p:stCondLst>
                                        </p:cTn>
                                        <p:tgtEl>
                                          <p:spTgt spid="11">
                                            <p:txEl>
                                              <p:pRg st="11" end="11"/>
                                            </p:txEl>
                                          </p:spTgt>
                                        </p:tgtEl>
                                        <p:attrNameLst>
                                          <p:attrName>ppt_x</p:attrName>
                                        </p:attrNameLst>
                                      </p:cBhvr>
                                    </p:anim>
                                    <p:anim from="(-#ppt_h/2)" to="(#ppt_y)" calcmode="lin" valueType="num">
                                      <p:cBhvr>
                                        <p:cTn id="58" dur="500" fill="hold">
                                          <p:stCondLst>
                                            <p:cond delay="0"/>
                                          </p:stCondLst>
                                        </p:cTn>
                                        <p:tgtEl>
                                          <p:spTgt spid="11">
                                            <p:txEl>
                                              <p:pRg st="11" end="11"/>
                                            </p:txEl>
                                          </p:spTgt>
                                        </p:tgtEl>
                                        <p:attrNameLst>
                                          <p:attrName>ppt_y</p:attrName>
                                        </p:attrNameLst>
                                      </p:cBhvr>
                                    </p:anim>
                                    <p:animRot by="21600000">
                                      <p:cBhvr>
                                        <p:cTn id="59" dur="500" fill="hold">
                                          <p:stCondLst>
                                            <p:cond delay="0"/>
                                          </p:stCondLst>
                                        </p:cTn>
                                        <p:tgtEl>
                                          <p:spTgt spid="11">
                                            <p:txEl>
                                              <p:pRg st="11" end="11"/>
                                            </p:txEl>
                                          </p:spTgt>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56" presetClass="entr" presetSubtype="0" fill="hold" nodeType="clickEffect">
                                  <p:stCondLst>
                                    <p:cond delay="0"/>
                                  </p:stCondLst>
                                  <p:iterate type="lt">
                                    <p:tmPct val="10000"/>
                                  </p:iterate>
                                  <p:childTnLst>
                                    <p:set>
                                      <p:cBhvr>
                                        <p:cTn id="63" dur="1" fill="hold">
                                          <p:stCondLst>
                                            <p:cond delay="0"/>
                                          </p:stCondLst>
                                        </p:cTn>
                                        <p:tgtEl>
                                          <p:spTgt spid="11">
                                            <p:txEl>
                                              <p:pRg st="12" end="12"/>
                                            </p:txEl>
                                          </p:spTgt>
                                        </p:tgtEl>
                                        <p:attrNameLst>
                                          <p:attrName>style.visibility</p:attrName>
                                        </p:attrNameLst>
                                      </p:cBhvr>
                                      <p:to>
                                        <p:strVal val="visible"/>
                                      </p:to>
                                    </p:set>
                                    <p:anim by="(-#ppt_w*2)" calcmode="lin" valueType="num">
                                      <p:cBhvr rctx="PPT">
                                        <p:cTn id="64" dur="250" autoRev="1" fill="hold">
                                          <p:stCondLst>
                                            <p:cond delay="0"/>
                                          </p:stCondLst>
                                        </p:cTn>
                                        <p:tgtEl>
                                          <p:spTgt spid="11">
                                            <p:txEl>
                                              <p:pRg st="12" end="12"/>
                                            </p:txEl>
                                          </p:spTgt>
                                        </p:tgtEl>
                                        <p:attrNameLst>
                                          <p:attrName>ppt_w</p:attrName>
                                        </p:attrNameLst>
                                      </p:cBhvr>
                                    </p:anim>
                                    <p:anim by="(#ppt_w*0.50)" calcmode="lin" valueType="num">
                                      <p:cBhvr>
                                        <p:cTn id="65" dur="250" decel="50000" autoRev="1" fill="hold">
                                          <p:stCondLst>
                                            <p:cond delay="0"/>
                                          </p:stCondLst>
                                        </p:cTn>
                                        <p:tgtEl>
                                          <p:spTgt spid="11">
                                            <p:txEl>
                                              <p:pRg st="12" end="12"/>
                                            </p:txEl>
                                          </p:spTgt>
                                        </p:tgtEl>
                                        <p:attrNameLst>
                                          <p:attrName>ppt_x</p:attrName>
                                        </p:attrNameLst>
                                      </p:cBhvr>
                                    </p:anim>
                                    <p:anim from="(-#ppt_h/2)" to="(#ppt_y)" calcmode="lin" valueType="num">
                                      <p:cBhvr>
                                        <p:cTn id="66" dur="500" fill="hold">
                                          <p:stCondLst>
                                            <p:cond delay="0"/>
                                          </p:stCondLst>
                                        </p:cTn>
                                        <p:tgtEl>
                                          <p:spTgt spid="11">
                                            <p:txEl>
                                              <p:pRg st="12" end="12"/>
                                            </p:txEl>
                                          </p:spTgt>
                                        </p:tgtEl>
                                        <p:attrNameLst>
                                          <p:attrName>ppt_y</p:attrName>
                                        </p:attrNameLst>
                                      </p:cBhvr>
                                    </p:anim>
                                    <p:animRot by="21600000">
                                      <p:cBhvr>
                                        <p:cTn id="67" dur="500" fill="hold">
                                          <p:stCondLst>
                                            <p:cond delay="0"/>
                                          </p:stCondLst>
                                        </p:cTn>
                                        <p:tgtEl>
                                          <p:spTgt spid="11">
                                            <p:txEl>
                                              <p:pRg st="12" end="12"/>
                                            </p:txEl>
                                          </p:spTgt>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56" presetClass="entr" presetSubtype="0" fill="hold" nodeType="clickEffect">
                                  <p:stCondLst>
                                    <p:cond delay="0"/>
                                  </p:stCondLst>
                                  <p:iterate type="lt">
                                    <p:tmPct val="10000"/>
                                  </p:iterate>
                                  <p:childTnLst>
                                    <p:set>
                                      <p:cBhvr>
                                        <p:cTn id="71" dur="1" fill="hold">
                                          <p:stCondLst>
                                            <p:cond delay="0"/>
                                          </p:stCondLst>
                                        </p:cTn>
                                        <p:tgtEl>
                                          <p:spTgt spid="11">
                                            <p:txEl>
                                              <p:pRg st="13" end="13"/>
                                            </p:txEl>
                                          </p:spTgt>
                                        </p:tgtEl>
                                        <p:attrNameLst>
                                          <p:attrName>style.visibility</p:attrName>
                                        </p:attrNameLst>
                                      </p:cBhvr>
                                      <p:to>
                                        <p:strVal val="visible"/>
                                      </p:to>
                                    </p:set>
                                    <p:anim by="(-#ppt_w*2)" calcmode="lin" valueType="num">
                                      <p:cBhvr rctx="PPT">
                                        <p:cTn id="72" dur="250" autoRev="1" fill="hold">
                                          <p:stCondLst>
                                            <p:cond delay="0"/>
                                          </p:stCondLst>
                                        </p:cTn>
                                        <p:tgtEl>
                                          <p:spTgt spid="11">
                                            <p:txEl>
                                              <p:pRg st="13" end="13"/>
                                            </p:txEl>
                                          </p:spTgt>
                                        </p:tgtEl>
                                        <p:attrNameLst>
                                          <p:attrName>ppt_w</p:attrName>
                                        </p:attrNameLst>
                                      </p:cBhvr>
                                    </p:anim>
                                    <p:anim by="(#ppt_w*0.50)" calcmode="lin" valueType="num">
                                      <p:cBhvr>
                                        <p:cTn id="73" dur="250" decel="50000" autoRev="1" fill="hold">
                                          <p:stCondLst>
                                            <p:cond delay="0"/>
                                          </p:stCondLst>
                                        </p:cTn>
                                        <p:tgtEl>
                                          <p:spTgt spid="11">
                                            <p:txEl>
                                              <p:pRg st="13" end="13"/>
                                            </p:txEl>
                                          </p:spTgt>
                                        </p:tgtEl>
                                        <p:attrNameLst>
                                          <p:attrName>ppt_x</p:attrName>
                                        </p:attrNameLst>
                                      </p:cBhvr>
                                    </p:anim>
                                    <p:anim from="(-#ppt_h/2)" to="(#ppt_y)" calcmode="lin" valueType="num">
                                      <p:cBhvr>
                                        <p:cTn id="74" dur="500" fill="hold">
                                          <p:stCondLst>
                                            <p:cond delay="0"/>
                                          </p:stCondLst>
                                        </p:cTn>
                                        <p:tgtEl>
                                          <p:spTgt spid="11">
                                            <p:txEl>
                                              <p:pRg st="13" end="13"/>
                                            </p:txEl>
                                          </p:spTgt>
                                        </p:tgtEl>
                                        <p:attrNameLst>
                                          <p:attrName>ppt_y</p:attrName>
                                        </p:attrNameLst>
                                      </p:cBhvr>
                                    </p:anim>
                                    <p:animRot by="21600000">
                                      <p:cBhvr>
                                        <p:cTn id="75" dur="500" fill="hold">
                                          <p:stCondLst>
                                            <p:cond delay="0"/>
                                          </p:stCondLst>
                                        </p:cTn>
                                        <p:tgtEl>
                                          <p:spTgt spid="11">
                                            <p:txEl>
                                              <p:pRg st="13" end="1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129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indent="0" algn="just">
              <a:lnSpc>
                <a:spcPct val="100000"/>
              </a:lnSpc>
              <a:spcBef>
                <a:spcPts val="0"/>
              </a:spcBef>
              <a:buNone/>
            </a:pPr>
            <a:r>
              <a:rPr lang="es-ES" altLang="es-MX" sz="2000" dirty="0">
                <a:solidFill>
                  <a:schemeClr val="bg1"/>
                </a:solidFill>
                <a:latin typeface="Arial" panose="020B0604020202020204" pitchFamily="34" charset="0"/>
              </a:rPr>
              <a:t>En atención a las características, complejidad y magnitud de los trabajos, </a:t>
            </a:r>
            <a:r>
              <a:rPr lang="es-ES" altLang="es-MX" sz="2000" dirty="0">
                <a:solidFill>
                  <a:schemeClr val="bg2">
                    <a:lumMod val="60000"/>
                    <a:lumOff val="40000"/>
                  </a:schemeClr>
                </a:solidFill>
                <a:latin typeface="Arial" panose="020B0604020202020204" pitchFamily="34" charset="0"/>
              </a:rPr>
              <a:t>el residente podrá auxiliarse con la supervisión</a:t>
            </a:r>
            <a:r>
              <a:rPr lang="es-ES" altLang="es-MX" sz="2000" dirty="0">
                <a:solidFill>
                  <a:schemeClr val="bg1"/>
                </a:solidFill>
                <a:latin typeface="Arial" panose="020B0604020202020204" pitchFamily="34" charset="0"/>
              </a:rPr>
              <a:t>, que podrá ser desempeñada por otro servidor público, o bien se le puede contratar </a:t>
            </a:r>
            <a:r>
              <a:rPr lang="es-ES" altLang="es-MX" sz="1600" dirty="0">
                <a:solidFill>
                  <a:schemeClr val="bg1"/>
                </a:solidFill>
                <a:latin typeface="Arial" panose="020B0604020202020204" pitchFamily="34" charset="0"/>
              </a:rPr>
              <a:t>(art. 53 2º pfo. LOPSRM y 114 RLOPSRM)</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Las </a:t>
            </a:r>
            <a:r>
              <a:rPr lang="es-ES" altLang="es-MX" sz="2000" dirty="0">
                <a:solidFill>
                  <a:srgbClr val="0070C0"/>
                </a:solidFill>
                <a:latin typeface="Arial" panose="020B0604020202020204" pitchFamily="34" charset="0"/>
              </a:rPr>
              <a:t>principales funciones de la supervisión </a:t>
            </a:r>
            <a:r>
              <a:rPr lang="es-ES" altLang="es-MX" sz="2000" dirty="0">
                <a:solidFill>
                  <a:schemeClr val="bg1"/>
                </a:solidFill>
                <a:latin typeface="Arial" panose="020B0604020202020204" pitchFamily="34" charset="0"/>
              </a:rPr>
              <a:t>son, según recaigan en servidor público o en una persona contratada, las siguientes </a:t>
            </a:r>
            <a:r>
              <a:rPr lang="es-ES" altLang="es-MX" sz="1600" dirty="0">
                <a:solidFill>
                  <a:schemeClr val="bg1"/>
                </a:solidFill>
                <a:latin typeface="Arial" panose="020B0604020202020204" pitchFamily="34" charset="0"/>
              </a:rPr>
              <a:t>(arts. 115 y 116 del  RLOPSRM)</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b="1" dirty="0">
                <a:solidFill>
                  <a:schemeClr val="bg1"/>
                </a:solidFill>
                <a:latin typeface="Arial" panose="020B0604020202020204" pitchFamily="34" charset="0"/>
              </a:rPr>
              <a:t>I. </a:t>
            </a:r>
            <a:r>
              <a:rPr lang="es-ES" altLang="es-MX" sz="2000" dirty="0">
                <a:solidFill>
                  <a:schemeClr val="bg1"/>
                </a:solidFill>
                <a:latin typeface="Arial" panose="020B0604020202020204" pitchFamily="34" charset="0"/>
              </a:rPr>
              <a:t>Cuando </a:t>
            </a:r>
            <a:r>
              <a:rPr lang="es-ES" altLang="es-MX" sz="2000" dirty="0">
                <a:solidFill>
                  <a:schemeClr val="bg2">
                    <a:lumMod val="75000"/>
                  </a:schemeClr>
                </a:solidFill>
                <a:latin typeface="Arial" panose="020B0604020202020204" pitchFamily="34" charset="0"/>
              </a:rPr>
              <a:t>la desempeña un servidor público</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altLang="es-MX" sz="500" dirty="0">
              <a:solidFill>
                <a:schemeClr val="bg1"/>
              </a:solidFill>
              <a:latin typeface="Arial" panose="020B0604020202020204" pitchFamily="34" charset="0"/>
            </a:endParaRPr>
          </a:p>
          <a:p>
            <a:pPr marL="0" indent="0" algn="just">
              <a:lnSpc>
                <a:spcPct val="100000"/>
              </a:lnSpc>
              <a:spcBef>
                <a:spcPts val="0"/>
              </a:spcBef>
              <a:buNone/>
            </a:pPr>
            <a:r>
              <a:rPr lang="es-ES" altLang="es-MX" sz="2000" b="1" dirty="0">
                <a:solidFill>
                  <a:schemeClr val="bg1"/>
                </a:solidFill>
                <a:latin typeface="Arial" panose="020B0604020202020204" pitchFamily="34" charset="0"/>
              </a:rPr>
              <a:t>a) </a:t>
            </a:r>
            <a:r>
              <a:rPr lang="es-ES" altLang="es-MX" sz="2000" dirty="0">
                <a:solidFill>
                  <a:schemeClr val="bg1"/>
                </a:solidFill>
                <a:latin typeface="Arial" panose="020B0604020202020204" pitchFamily="34" charset="0"/>
              </a:rPr>
              <a:t>Revisar de manera detallada y previamente al inicio de los trabajos, la información que le proporcione la residencia con relación al contrato, con el objeto de enterarse de las condiciones en las que se desarrollará la obra o servicio y del sitio de los trabajos, así como de las diversas partes y características del proyecto, debiendo recabar la información necesaria que le permita iniciar los trabajos de supervisión según lo programado y ejecutarlos ininterrumpidamente hasta su conclusión;</a:t>
            </a:r>
          </a:p>
          <a:p>
            <a:pPr marL="0" indent="0" algn="just">
              <a:lnSpc>
                <a:spcPct val="100000"/>
              </a:lnSpc>
              <a:spcBef>
                <a:spcPts val="0"/>
              </a:spcBef>
              <a:buNone/>
            </a:pPr>
            <a:r>
              <a:rPr lang="es-ES" altLang="es-MX" sz="2000" b="1" dirty="0">
                <a:solidFill>
                  <a:schemeClr val="bg1"/>
                </a:solidFill>
                <a:latin typeface="Arial" panose="020B0604020202020204" pitchFamily="34" charset="0"/>
              </a:rPr>
              <a:t>b) </a:t>
            </a:r>
            <a:r>
              <a:rPr lang="es-ES" altLang="es-MX" sz="2000" dirty="0">
                <a:solidFill>
                  <a:schemeClr val="bg1"/>
                </a:solidFill>
                <a:latin typeface="Arial" panose="020B0604020202020204" pitchFamily="34" charset="0"/>
                <a:cs typeface="Arial" panose="020B0604020202020204" pitchFamily="34" charset="0"/>
              </a:rPr>
              <a:t>Participar en la entrega física del sitio de la obra al superintendente y proporcionar trazos, referencias, bancos de nivel y demás elementos que permitan iniciar adecuadamente los trabajos; </a:t>
            </a:r>
          </a:p>
          <a:p>
            <a:pPr marL="0" indent="0" algn="just">
              <a:lnSpc>
                <a:spcPct val="100000"/>
              </a:lnSpc>
              <a:spcBef>
                <a:spcPts val="0"/>
              </a:spcBef>
              <a:buNone/>
            </a:pPr>
            <a:r>
              <a:rPr lang="es-ES" altLang="es-MX" sz="2000" b="1" dirty="0">
                <a:solidFill>
                  <a:schemeClr val="bg1"/>
                </a:solidFill>
                <a:latin typeface="Arial" panose="020B0604020202020204" pitchFamily="34" charset="0"/>
                <a:cs typeface="Arial" panose="020B0604020202020204" pitchFamily="34" charset="0"/>
              </a:rPr>
              <a:t>c) </a:t>
            </a:r>
            <a:r>
              <a:rPr lang="es-ES" altLang="es-MX" sz="2000" dirty="0">
                <a:solidFill>
                  <a:schemeClr val="bg1"/>
                </a:solidFill>
                <a:latin typeface="Arial" panose="020B0604020202020204" pitchFamily="34" charset="0"/>
                <a:cs typeface="Arial" panose="020B0604020202020204" pitchFamily="34" charset="0"/>
              </a:rPr>
              <a:t>Integrar y mantener al corriente  el archivo derivado de la realización de los traba-</a:t>
            </a:r>
            <a:endParaRPr lang="es-ES" altLang="es-MX" sz="2000" dirty="0">
              <a:solidFill>
                <a:schemeClr val="bg1"/>
              </a:solidFill>
            </a:endParaRPr>
          </a:p>
        </p:txBody>
      </p:sp>
    </p:spTree>
    <p:extLst>
      <p:ext uri="{BB962C8B-B14F-4D97-AF65-F5344CB8AC3E}">
        <p14:creationId xmlns:p14="http://schemas.microsoft.com/office/powerpoint/2010/main" val="175288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 calcmode="lin" valueType="num">
                                      <p:cBhvr additive="base">
                                        <p:cTn id="20"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1">
                                            <p:txEl>
                                              <p:pRg st="6" end="6"/>
                                            </p:txEl>
                                          </p:spTgt>
                                        </p:tgtEl>
                                        <p:attrNameLst>
                                          <p:attrName>style.visibility</p:attrName>
                                        </p:attrNameLst>
                                      </p:cBhvr>
                                      <p:to>
                                        <p:strVal val="visible"/>
                                      </p:to>
                                    </p:set>
                                    <p:animEffect transition="in" filter="circle(in)">
                                      <p:cBhvr>
                                        <p:cTn id="26" dur="1000"/>
                                        <p:tgtEl>
                                          <p:spTgt spid="11">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Effect transition="in" filter="circle(in)">
                                      <p:cBhvr>
                                        <p:cTn id="31" dur="1000"/>
                                        <p:tgtEl>
                                          <p:spTgt spid="11">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1">
                                            <p:txEl>
                                              <p:pRg st="8" end="8"/>
                                            </p:txEl>
                                          </p:spTgt>
                                        </p:tgtEl>
                                        <p:attrNameLst>
                                          <p:attrName>style.visibility</p:attrName>
                                        </p:attrNameLst>
                                      </p:cBhvr>
                                      <p:to>
                                        <p:strVal val="visible"/>
                                      </p:to>
                                    </p:set>
                                    <p:animEffect transition="in" filter="circle(in)">
                                      <p:cBhvr>
                                        <p:cTn id="36"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130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indent="0" algn="just">
              <a:lnSpc>
                <a:spcPct val="100000"/>
              </a:lnSpc>
              <a:spcBef>
                <a:spcPts val="0"/>
              </a:spcBef>
              <a:buNone/>
            </a:pPr>
            <a:r>
              <a:rPr lang="es-ES" altLang="es-MX" sz="2000" dirty="0" err="1">
                <a:solidFill>
                  <a:schemeClr val="bg1"/>
                </a:solidFill>
                <a:latin typeface="Arial" panose="020B0604020202020204" pitchFamily="34" charset="0"/>
                <a:cs typeface="Arial" panose="020B0604020202020204" pitchFamily="34" charset="0"/>
              </a:rPr>
              <a:t>jos</a:t>
            </a:r>
            <a:r>
              <a:rPr lang="es-ES" altLang="es-MX" sz="2000" dirty="0">
                <a:solidFill>
                  <a:schemeClr val="bg1"/>
                </a:solidFill>
                <a:latin typeface="Arial" panose="020B0604020202020204" pitchFamily="34" charset="0"/>
                <a:cs typeface="Arial" panose="020B0604020202020204" pitchFamily="34" charset="0"/>
              </a:rPr>
              <a:t>, el cual  debe  estar integrado, entre  otros  documentos, con: copia del proyecto ejecutivo, incluyendo el proceso constructivo, especificaciones y planos autorizados; matrices de precios unitarios o cédula de avances y pagos programa- dos, según corresponda; modificaciones autorizadas a los planos; permisos, licen</a:t>
            </a:r>
            <a:r>
              <a:rPr lang="es-E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cias y autorizaciones;</a:t>
            </a:r>
            <a:r>
              <a:rPr lang="es-MX" sz="2000" dirty="0">
                <a:solidFill>
                  <a:schemeClr val="bg1"/>
                </a:solidFill>
                <a:effectLst/>
                <a:latin typeface="Arial" panose="020B0604020202020204" pitchFamily="34" charset="0"/>
                <a:cs typeface="Arial" panose="020B0604020202020204" pitchFamily="34" charset="0"/>
              </a:rPr>
              <a:t> contrato y convenios; programas de obra y suministros, números generadores que soportan las estimaciones; cantidades de obra realizadas y faltantes de ejecutar y presupuesto, o sea, el avance físico y finaciero de la obra; reportes de laboratorio y resultado de las pruebas, y manuales y garantía de la maquinaria y equipo que se instale en la obra;</a:t>
            </a: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d) </a:t>
            </a:r>
            <a:r>
              <a:rPr lang="es-MX" sz="2000" dirty="0">
                <a:solidFill>
                  <a:schemeClr val="bg1"/>
                </a:solidFill>
                <a:latin typeface="Arial" panose="020B0604020202020204" pitchFamily="34" charset="0"/>
                <a:cs typeface="Arial" panose="020B0604020202020204" pitchFamily="34" charset="0"/>
              </a:rPr>
              <a:t>Vigilar la adecuada ejecución de los trabajos y transmitir al contratista en forma apropiada y oportuna las órdenes provenientes de la residencia; además de l</a:t>
            </a:r>
            <a:r>
              <a:rPr lang="es-MX" sz="2000" dirty="0">
                <a:solidFill>
                  <a:schemeClr val="bg1"/>
                </a:solidFill>
                <a:effectLst/>
                <a:latin typeface="Arial" panose="020B0604020202020204" pitchFamily="34" charset="0"/>
                <a:cs typeface="Arial" panose="020B0604020202020204" pitchFamily="34" charset="0"/>
              </a:rPr>
              <a:t>levar el control de las cantidades de obra o servicio realizados y de las faltantes de ejecutar, cuantificándolas y conciliándolas con la superintendencia, así como de los recursos pagado o descontados por concepto de amortización del anticipo, retenciones económicas, aplicación de penas convencionales o descuentos; </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bg1"/>
                </a:solidFill>
                <a:effectLst/>
                <a:latin typeface="Arial" panose="020B0604020202020204" pitchFamily="34" charset="0"/>
                <a:cs typeface="Arial" panose="020B0604020202020204" pitchFamily="34" charset="0"/>
              </a:rPr>
              <a:t>e) </a:t>
            </a:r>
            <a:r>
              <a:rPr lang="es-MX" sz="2000" dirty="0">
                <a:solidFill>
                  <a:schemeClr val="bg1"/>
                </a:solidFill>
                <a:effectLst/>
                <a:latin typeface="Arial" panose="020B0604020202020204" pitchFamily="34" charset="0"/>
                <a:cs typeface="Arial" panose="020B0604020202020204" pitchFamily="34" charset="0"/>
              </a:rPr>
              <a:t>Verificar que los planos se mantengan actualizados, por conducto de las personas que tengan asignada dicha tarea; </a:t>
            </a:r>
          </a:p>
          <a:p>
            <a:pPr marL="0" indent="0" algn="just">
              <a:lnSpc>
                <a:spcPct val="100000"/>
              </a:lnSpc>
              <a:spcBef>
                <a:spcPts val="0"/>
              </a:spcBef>
              <a:buNone/>
            </a:pPr>
            <a:r>
              <a:rPr lang="es-MX" sz="2000" b="1" dirty="0">
                <a:solidFill>
                  <a:schemeClr val="bg1"/>
                </a:solidFill>
                <a:effectLst/>
                <a:latin typeface="Arial" panose="020B0604020202020204" pitchFamily="34" charset="0"/>
                <a:cs typeface="Arial" panose="020B0604020202020204" pitchFamily="34" charset="0"/>
              </a:rPr>
              <a:t>f) </a:t>
            </a:r>
            <a:r>
              <a:rPr lang="es-MX" sz="2000" dirty="0">
                <a:solidFill>
                  <a:schemeClr val="bg1"/>
                </a:solidFill>
                <a:effectLst/>
                <a:latin typeface="Arial" panose="020B0604020202020204" pitchFamily="34" charset="0"/>
                <a:cs typeface="Arial" panose="020B0604020202020204" pitchFamily="34" charset="0"/>
              </a:rPr>
              <a:t>Dar seguimiento al programa de ejecución para informar al residente sobre las fe-</a:t>
            </a:r>
            <a:endParaRPr lang="es-ES" alt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73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ircle(in)">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ircle(in)">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ircle(in)">
                                      <p:cBhvr>
                                        <p:cTn id="22" dur="2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131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28376"/>
          </a:xfrm>
        </p:spPr>
        <p:txBody>
          <a:bodyPr>
            <a:normAutofit/>
          </a:bodyPr>
          <a:lstStyle/>
          <a:p>
            <a:pPr marL="0" indent="0" algn="just">
              <a:lnSpc>
                <a:spcPct val="100000"/>
              </a:lnSpc>
              <a:spcBef>
                <a:spcPts val="0"/>
              </a:spcBef>
              <a:buNone/>
            </a:pPr>
            <a:r>
              <a:rPr lang="es-MX" sz="2000" dirty="0">
                <a:solidFill>
                  <a:schemeClr val="bg1"/>
                </a:solidFill>
                <a:effectLst/>
                <a:latin typeface="Arial" panose="020B0604020202020204" pitchFamily="34" charset="0"/>
                <a:cs typeface="Arial" panose="020B0604020202020204" pitchFamily="34" charset="0"/>
              </a:rPr>
              <a:t>chas y las actividades críticas, así como sobre las diferencias entre las actividades programadas y las realmente ejecutadas, y para la aplicación de retenciones económicas, penas convencionales, descuentos o la celebración de convenios; </a:t>
            </a: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g) </a:t>
            </a:r>
            <a:r>
              <a:rPr lang="es-MX" sz="2000" dirty="0">
                <a:solidFill>
                  <a:schemeClr val="bg1"/>
                </a:solidFill>
                <a:latin typeface="Arial" panose="020B0604020202020204" pitchFamily="34" charset="0"/>
                <a:cs typeface="Arial" panose="020B0604020202020204" pitchFamily="34" charset="0"/>
              </a:rPr>
              <a:t>Registrar en la bitácora los avances y aspectos relevantes durante la ejecución de los trabajos con la periodicidad que se establezca en el contrato; </a:t>
            </a: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h</a:t>
            </a:r>
            <a:r>
              <a:rPr lang="es-MX" sz="2000" b="1" dirty="0">
                <a:solidFill>
                  <a:schemeClr val="bg1"/>
                </a:solidFill>
                <a:effectLst/>
                <a:latin typeface="Arial" panose="020B0604020202020204" pitchFamily="34" charset="0"/>
                <a:cs typeface="Arial" panose="020B0604020202020204" pitchFamily="34" charset="0"/>
              </a:rPr>
              <a:t>) </a:t>
            </a:r>
            <a:r>
              <a:rPr lang="es-MX" sz="2000" dirty="0">
                <a:solidFill>
                  <a:schemeClr val="bg1"/>
                </a:solidFill>
                <a:effectLst/>
                <a:latin typeface="Arial" panose="020B0604020202020204" pitchFamily="34" charset="0"/>
                <a:cs typeface="Arial" panose="020B0604020202020204" pitchFamily="34" charset="0"/>
              </a:rPr>
              <a:t>Celebrar juntas de trabajo con  el  superintendente o  con  la residencia	            para analizar el estado, avance, problemas y alternativas de solución,         </a:t>
            </a:r>
            <a:r>
              <a:rPr lang="es-MX" sz="2000" dirty="0">
                <a:solidFill>
                  <a:schemeClr val="accent1">
                    <a:lumMod val="40000"/>
                    <a:lumOff val="60000"/>
                  </a:schemeClr>
                </a:solidFill>
                <a:effectLst/>
                <a:latin typeface="Arial" panose="020B0604020202020204" pitchFamily="34" charset="0"/>
                <a:cs typeface="Arial" panose="020B0604020202020204" pitchFamily="34" charset="0"/>
              </a:rPr>
              <a:t>.</a:t>
            </a:r>
            <a:r>
              <a:rPr lang="es-MX" sz="2000" dirty="0">
                <a:solidFill>
                  <a:schemeClr val="bg1"/>
                </a:solidFill>
                <a:effectLst/>
                <a:latin typeface="Arial" panose="020B0604020202020204" pitchFamily="34" charset="0"/>
                <a:cs typeface="Arial" panose="020B0604020202020204" pitchFamily="34" charset="0"/>
              </a:rPr>
              <a:t>    consignando en  las minutas y en  la bitácora los acuerdos tomados y dar	 seguimiento a los mismos; </a:t>
            </a: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i) </a:t>
            </a:r>
            <a:r>
              <a:rPr lang="es-MX" sz="2000" dirty="0">
                <a:solidFill>
                  <a:schemeClr val="bg1"/>
                </a:solidFill>
                <a:latin typeface="Arial" panose="020B0604020202020204" pitchFamily="34" charset="0"/>
                <a:cs typeface="Arial" panose="020B0604020202020204" pitchFamily="34" charset="0"/>
              </a:rPr>
              <a:t>Vigilar que el superintendente cumpla con las condiciones de seguridad,               .   higiene y limpieza de los trabajos; </a:t>
            </a:r>
            <a:endParaRPr lang="es-MX" sz="2000" dirty="0">
              <a:solidFill>
                <a:schemeClr val="bg1"/>
              </a:solidFill>
              <a:effectLst/>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j) </a:t>
            </a:r>
            <a:r>
              <a:rPr lang="es-MX" sz="2000" dirty="0">
                <a:solidFill>
                  <a:schemeClr val="bg1"/>
                </a:solidFill>
                <a:latin typeface="Arial" panose="020B0604020202020204" pitchFamily="34" charset="0"/>
                <a:cs typeface="Arial" panose="020B0604020202020204" pitchFamily="34" charset="0"/>
              </a:rPr>
              <a:t>Revisar las estimaciones para que la residencia las autorice y, conjuntamente con la superintendencia, firmarlas oportunamente para su trámite de pago, así como comprobar que dichas estimaciones incluyan los documentos de soporte respectivo; </a:t>
            </a:r>
          </a:p>
          <a:p>
            <a:pPr marL="0" indent="0" algn="just">
              <a:lnSpc>
                <a:spcPct val="100000"/>
              </a:lnSpc>
              <a:spcBef>
                <a:spcPts val="0"/>
              </a:spcBef>
              <a:buNone/>
            </a:pPr>
            <a:r>
              <a:rPr lang="es-MX" sz="2000" b="1" dirty="0">
                <a:solidFill>
                  <a:schemeClr val="bg1"/>
                </a:solidFill>
                <a:effectLst/>
                <a:latin typeface="Arial" panose="020B0604020202020204" pitchFamily="34" charset="0"/>
                <a:cs typeface="Arial" panose="020B0604020202020204" pitchFamily="34" charset="0"/>
              </a:rPr>
              <a:t>k) </a:t>
            </a:r>
            <a:r>
              <a:rPr lang="es-MX" sz="2000" dirty="0">
                <a:solidFill>
                  <a:schemeClr val="bg1"/>
                </a:solidFill>
                <a:effectLst/>
                <a:latin typeface="Arial" panose="020B0604020202020204" pitchFamily="34" charset="0"/>
                <a:cs typeface="Arial" panose="020B0604020202020204" pitchFamily="34" charset="0"/>
              </a:rPr>
              <a:t>Verificar la debida terminación de los trabajos dentro del plazo convenido, y</a:t>
            </a: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l) </a:t>
            </a:r>
            <a:r>
              <a:rPr lang="es-MX" sz="2000" dirty="0">
                <a:solidFill>
                  <a:schemeClr val="bg1"/>
                </a:solidFill>
                <a:latin typeface="Arial" panose="020B0604020202020204" pitchFamily="34" charset="0"/>
                <a:cs typeface="Arial" panose="020B0604020202020204" pitchFamily="34" charset="0"/>
              </a:rPr>
              <a:t>Coadyuvar en la elaboración del finiquito de los trabajos, y</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II. </a:t>
            </a:r>
            <a:r>
              <a:rPr lang="es-MX" sz="2000" dirty="0">
                <a:solidFill>
                  <a:schemeClr val="bg1"/>
                </a:solidFill>
                <a:latin typeface="Arial" panose="020B0604020202020204" pitchFamily="34" charset="0"/>
                <a:cs typeface="Arial" panose="020B0604020202020204" pitchFamily="34" charset="0"/>
              </a:rPr>
              <a:t>Cuando </a:t>
            </a:r>
            <a:r>
              <a:rPr lang="es-MX" sz="2000" dirty="0">
                <a:solidFill>
                  <a:schemeClr val="bg2">
                    <a:lumMod val="75000"/>
                  </a:schemeClr>
                </a:solidFill>
                <a:latin typeface="Arial" panose="020B0604020202020204" pitchFamily="34" charset="0"/>
                <a:cs typeface="Arial" panose="020B0604020202020204" pitchFamily="34" charset="0"/>
              </a:rPr>
              <a:t>la supervisión es contratada</a:t>
            </a:r>
            <a:r>
              <a:rPr lang="es-MX" sz="2000" dirty="0">
                <a:solidFill>
                  <a:schemeClr val="bg1"/>
                </a:solidFill>
                <a:latin typeface="Arial" panose="020B0604020202020204" pitchFamily="34" charset="0"/>
                <a:cs typeface="Arial" panose="020B0604020202020204" pitchFamily="34" charset="0"/>
              </a:rPr>
              <a:t>, además de las anteriores actividades debe elaborar  los informes que serán presentados con  la periodicidad establecida por  la</a:t>
            </a:r>
          </a:p>
          <a:p>
            <a:pPr marL="0" indent="0" algn="just">
              <a:lnSpc>
                <a:spcPct val="100000"/>
              </a:lnSpc>
              <a:spcBef>
                <a:spcPts val="0"/>
              </a:spcBef>
              <a:buNone/>
            </a:pPr>
            <a:endParaRPr lang="es-MX" sz="2000" dirty="0">
              <a:solidFill>
                <a:schemeClr val="bg1"/>
              </a:solidFill>
              <a:effectLst/>
              <a:latin typeface="Arial" panose="020B0604020202020204" pitchFamily="34" charset="0"/>
              <a:cs typeface="Arial" panose="020B0604020202020204" pitchFamily="34" charset="0"/>
            </a:endParaRPr>
          </a:p>
          <a:p>
            <a:pPr marL="0" indent="0" algn="just">
              <a:lnSpc>
                <a:spcPct val="100000"/>
              </a:lnSpc>
              <a:spcBef>
                <a:spcPts val="0"/>
              </a:spcBef>
              <a:buNone/>
            </a:pPr>
            <a:endParaRPr lang="es-ES" altLang="es-MX" sz="2000" dirty="0">
              <a:solidFill>
                <a:schemeClr val="bg1"/>
              </a:solidFill>
              <a:latin typeface="Arial" panose="020B0604020202020204" pitchFamily="34" charset="0"/>
              <a:cs typeface="Arial" panose="020B0604020202020204" pitchFamily="34" charset="0"/>
            </a:endParaRPr>
          </a:p>
        </p:txBody>
      </p:sp>
      <p:pic>
        <p:nvPicPr>
          <p:cNvPr id="3074" name="Picture 2" descr="Consultoría en proyectos - consulpro - Coordinación de Obra (Supervisión y  Administración)">
            <a:extLst>
              <a:ext uri="{FF2B5EF4-FFF2-40B4-BE49-F238E27FC236}">
                <a16:creationId xmlns:a16="http://schemas.microsoft.com/office/drawing/2014/main" id="{EC1E370E-8FCC-5E13-FD14-96EAE305B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0397" y="2100263"/>
            <a:ext cx="2452112" cy="181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17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ircle(in)">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ircle(in)">
                                      <p:cBhvr>
                                        <p:cTn id="17" dur="1000"/>
                                        <p:tgtEl>
                                          <p:spTgt spid="11">
                                            <p:txEl>
                                              <p:pRg st="2" end="2"/>
                                            </p:txEl>
                                          </p:spTgt>
                                        </p:tgtEl>
                                      </p:cBhvr>
                                    </p:animEffect>
                                  </p:childTnLst>
                                </p:cTn>
                              </p:par>
                              <p:par>
                                <p:cTn id="18" presetID="55" presetClass="entr" presetSubtype="0"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p:cTn id="20" dur="1000" fill="hold"/>
                                        <p:tgtEl>
                                          <p:spTgt spid="3074"/>
                                        </p:tgtEl>
                                        <p:attrNameLst>
                                          <p:attrName>ppt_w</p:attrName>
                                        </p:attrNameLst>
                                      </p:cBhvr>
                                      <p:tavLst>
                                        <p:tav tm="0">
                                          <p:val>
                                            <p:strVal val="#ppt_w*0.70"/>
                                          </p:val>
                                        </p:tav>
                                        <p:tav tm="100000">
                                          <p:val>
                                            <p:strVal val="#ppt_w"/>
                                          </p:val>
                                        </p:tav>
                                      </p:tavLst>
                                    </p:anim>
                                    <p:anim calcmode="lin" valueType="num">
                                      <p:cBhvr>
                                        <p:cTn id="21" dur="1000" fill="hold"/>
                                        <p:tgtEl>
                                          <p:spTgt spid="3074"/>
                                        </p:tgtEl>
                                        <p:attrNameLst>
                                          <p:attrName>ppt_h</p:attrName>
                                        </p:attrNameLst>
                                      </p:cBhvr>
                                      <p:tavLst>
                                        <p:tav tm="0">
                                          <p:val>
                                            <p:strVal val="#ppt_h"/>
                                          </p:val>
                                        </p:tav>
                                        <p:tav tm="100000">
                                          <p:val>
                                            <p:strVal val="#ppt_h"/>
                                          </p:val>
                                        </p:tav>
                                      </p:tavLst>
                                    </p:anim>
                                    <p:animEffect transition="in" filter="fade">
                                      <p:cBhvr>
                                        <p:cTn id="22" dur="10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circle(in)">
                                      <p:cBhvr>
                                        <p:cTn id="27" dur="10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circle(in)">
                                      <p:cBhvr>
                                        <p:cTn id="32" dur="10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circle(in)">
                                      <p:cBhvr>
                                        <p:cTn id="37" dur="1000"/>
                                        <p:tgtEl>
                                          <p:spTgt spid="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Effect transition="in" filter="circle(in)">
                                      <p:cBhvr>
                                        <p:cTn id="42" dur="1000"/>
                                        <p:tgtEl>
                                          <p:spTgt spid="1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 calcmode="lin" valueType="num">
                                      <p:cBhvr additive="base">
                                        <p:cTn id="47"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132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878789"/>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convocante, los cuales serán el respaldo de las estimaciones, y deben contemplar como  mínimo, las  variaciones del  avance físico y financiero de la obra; reportes de cumplimiento de los programas de suministro de materiales, mano de obra, maquinaria y equipo; minutas de trabajo; cambios efectuados o por efectuar al proyecto; las pruebas de laboratorio realizadas o por realizar en la ejecución de los trabajos; los comentarios sobre las variaciones registradas en el periodo, en relación a los programas convenidos, así como la consecuencia o efecto de dichas variaciones para la conclusión oportuna de la obra y las acciones tomadas al respecto, y la memoria fotográfica.</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cs typeface="Arial" panose="020B0604020202020204" pitchFamily="34" charset="0"/>
              </a:rPr>
              <a:t>Cuando </a:t>
            </a:r>
            <a:r>
              <a:rPr lang="es-ES" altLang="es-MX" sz="2000" dirty="0">
                <a:solidFill>
                  <a:schemeClr val="accent5">
                    <a:lumMod val="50000"/>
                  </a:schemeClr>
                </a:solidFill>
                <a:latin typeface="Arial" panose="020B0604020202020204" pitchFamily="34" charset="0"/>
                <a:cs typeface="Arial" panose="020B0604020202020204" pitchFamily="34" charset="0"/>
              </a:rPr>
              <a:t>no se cuente con el auxilio de la supervisión</a:t>
            </a:r>
            <a:r>
              <a:rPr lang="es-ES" altLang="es-MX" sz="2000" dirty="0">
                <a:solidFill>
                  <a:schemeClr val="bg1"/>
                </a:solidFill>
                <a:latin typeface="Arial" panose="020B0604020202020204" pitchFamily="34" charset="0"/>
                <a:cs typeface="Arial" panose="020B0604020202020204" pitchFamily="34" charset="0"/>
              </a:rPr>
              <a:t>, las funciones o actividades de la misma estarán a cargo de la residencia </a:t>
            </a:r>
            <a:r>
              <a:rPr lang="es-ES" altLang="es-MX" sz="1600" dirty="0">
                <a:solidFill>
                  <a:schemeClr val="bg1"/>
                </a:solidFill>
                <a:latin typeface="Arial" panose="020B0604020202020204" pitchFamily="34" charset="0"/>
                <a:cs typeface="Arial" panose="020B0604020202020204" pitchFamily="34" charset="0"/>
              </a:rPr>
              <a:t>(art. 114 2º pfo. RLOPSRM)</a:t>
            </a:r>
            <a:r>
              <a:rPr lang="es-ES"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Por parte de la contratista, como ya se indicó, su representante en la obra es el </a:t>
            </a:r>
            <a:r>
              <a:rPr lang="es-MX" sz="2000" b="1" dirty="0">
                <a:solidFill>
                  <a:schemeClr val="bg1"/>
                </a:solidFill>
                <a:latin typeface="Arial" panose="020B0604020202020204" pitchFamily="34" charset="0"/>
                <a:cs typeface="Arial" panose="020B0604020202020204" pitchFamily="34" charset="0"/>
              </a:rPr>
              <a:t>superintendente</a:t>
            </a:r>
            <a:r>
              <a:rPr lang="es-MX" sz="2000" dirty="0">
                <a:solidFill>
                  <a:schemeClr val="bg1"/>
                </a:solidFill>
                <a:latin typeface="Arial" panose="020B0604020202020204" pitchFamily="34" charset="0"/>
                <a:cs typeface="Arial" panose="020B0604020202020204" pitchFamily="34" charset="0"/>
              </a:rPr>
              <a:t>, quien </a:t>
            </a:r>
            <a:r>
              <a:rPr lang="es-ES" altLang="es-MX" sz="2000" dirty="0">
                <a:solidFill>
                  <a:schemeClr val="bg1"/>
                </a:solidFill>
                <a:latin typeface="Arial" panose="020B0604020202020204" pitchFamily="34" charset="0"/>
              </a:rPr>
              <a:t>esta facultado para oír y recibir toda clase de notificaciones relacionadas con los trabajos, aún las de carácter personal, así como tomar las decisiones que se requieran en todo lo relativo al cumplimiento del contrato.</a:t>
            </a:r>
            <a:r>
              <a:rPr lang="es-ES" altLang="es-MX" sz="1600" dirty="0">
                <a:solidFill>
                  <a:schemeClr val="bg1"/>
                </a:solidFill>
                <a:latin typeface="Arial" panose="020B0604020202020204" pitchFamily="34" charset="0"/>
              </a:rPr>
              <a:t> (arts. 53 </a:t>
            </a:r>
            <a:r>
              <a:rPr lang="es-ES" altLang="es-MX" sz="1600" dirty="0" err="1">
                <a:solidFill>
                  <a:schemeClr val="bg1"/>
                </a:solidFill>
                <a:latin typeface="Arial" panose="020B0604020202020204" pitchFamily="34" charset="0"/>
              </a:rPr>
              <a:t>ult</a:t>
            </a:r>
            <a:r>
              <a:rPr lang="es-ES" altLang="es-MX" sz="1600" dirty="0">
                <a:solidFill>
                  <a:schemeClr val="bg1"/>
                </a:solidFill>
                <a:latin typeface="Arial" panose="020B0604020202020204" pitchFamily="34" charset="0"/>
              </a:rPr>
              <a:t>. pfo. 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2000" dirty="0">
              <a:solidFill>
                <a:schemeClr val="bg1"/>
              </a:solidFill>
              <a:effectLst/>
              <a:latin typeface="Arial" panose="020B0604020202020204" pitchFamily="34" charset="0"/>
              <a:cs typeface="Arial" panose="020B0604020202020204" pitchFamily="34" charset="0"/>
            </a:endParaRPr>
          </a:p>
          <a:p>
            <a:pPr marL="0" indent="0" algn="just">
              <a:lnSpc>
                <a:spcPct val="100000"/>
              </a:lnSpc>
              <a:spcBef>
                <a:spcPts val="0"/>
              </a:spcBef>
              <a:buNone/>
            </a:pPr>
            <a:endParaRPr lang="es-ES" alt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568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Scale>
                                      <p:cBhvr>
                                        <p:cTn id="21" dur="1000" decel="50000" fill="hold">
                                          <p:stCondLst>
                                            <p:cond delay="0"/>
                                          </p:stCondLst>
                                        </p:cTn>
                                        <p:tgtEl>
                                          <p:spTgt spid="1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1">
                                            <p:txEl>
                                              <p:pRg st="4" end="4"/>
                                            </p:txEl>
                                          </p:spTgt>
                                        </p:tgtEl>
                                        <p:attrNameLst>
                                          <p:attrName>ppt_x</p:attrName>
                                          <p:attrName>ppt_y</p:attrName>
                                        </p:attrNameLst>
                                      </p:cBhvr>
                                    </p:animMotion>
                                    <p:animEffect transition="in" filter="fade">
                                      <p:cBhvr>
                                        <p:cTn id="23" dur="1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133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6228413"/>
          </a:xfrm>
        </p:spPr>
        <p:txBody>
          <a:bodyPr>
            <a:normAutofit/>
          </a:bodyPr>
          <a:lstStyle/>
          <a:p>
            <a:pPr marL="0" indent="0" algn="just">
              <a:lnSpc>
                <a:spcPct val="100000"/>
              </a:lnSpc>
              <a:spcBef>
                <a:spcPts val="0"/>
              </a:spcBef>
              <a:buNone/>
            </a:pPr>
            <a:r>
              <a:rPr lang="es-ES" altLang="es-MX" sz="2000" dirty="0">
                <a:solidFill>
                  <a:schemeClr val="bg2">
                    <a:lumMod val="75000"/>
                  </a:schemeClr>
                </a:solidFill>
                <a:latin typeface="Arial" panose="020B0604020202020204" pitchFamily="34" charset="0"/>
              </a:rPr>
              <a:t>El superintendente deberá conocer </a:t>
            </a:r>
            <a:r>
              <a:rPr lang="es-ES" altLang="es-MX" sz="2000" dirty="0">
                <a:solidFill>
                  <a:schemeClr val="bg1"/>
                </a:solidFill>
                <a:latin typeface="Arial" panose="020B0604020202020204" pitchFamily="34" charset="0"/>
              </a:rPr>
              <a:t>con amplitud los proyectos, normas de calidad y especificaciones de construcción, catálogo de conceptos o actividades de obra o servicio, programas de ejecución y de suministros, incluyendo los planos con sus modificaciones, especificaciones generales y particulares de construcción y normas de calidad, bitácora, convenios y demás documentos inherentes, que se generen con motivo de la ejecución de los trabajos </a:t>
            </a:r>
            <a:r>
              <a:rPr lang="es-ES" altLang="es-MX" sz="1600" dirty="0">
                <a:solidFill>
                  <a:schemeClr val="bg1"/>
                </a:solidFill>
                <a:latin typeface="Arial" panose="020B0604020202020204" pitchFamily="34" charset="0"/>
              </a:rPr>
              <a:t>(art. 117 1er. pfo. RLOPSRM)</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El ente público podrá reservarse en el contrato el derecho de </a:t>
            </a:r>
            <a:r>
              <a:rPr lang="es-ES" altLang="es-MX" sz="2000" dirty="0">
                <a:solidFill>
                  <a:schemeClr val="accent6">
                    <a:lumMod val="50000"/>
                  </a:schemeClr>
                </a:solidFill>
                <a:latin typeface="Arial" panose="020B0604020202020204" pitchFamily="34" charset="0"/>
              </a:rPr>
              <a:t>solicitar en cualquier momento</a:t>
            </a:r>
            <a:r>
              <a:rPr lang="es-ES" altLang="es-MX" sz="2000" dirty="0">
                <a:solidFill>
                  <a:schemeClr val="bg1"/>
                </a:solidFill>
                <a:latin typeface="Arial" panose="020B0604020202020204" pitchFamily="34" charset="0"/>
              </a:rPr>
              <a:t>, por causas justificadas, </a:t>
            </a:r>
            <a:r>
              <a:rPr lang="es-ES" altLang="es-MX" sz="2000" dirty="0">
                <a:solidFill>
                  <a:schemeClr val="accent6">
                    <a:lumMod val="50000"/>
                  </a:schemeClr>
                </a:solidFill>
                <a:latin typeface="Arial" panose="020B0604020202020204" pitchFamily="34" charset="0"/>
              </a:rPr>
              <a:t>la sustitución del superintendente </a:t>
            </a:r>
            <a:r>
              <a:rPr lang="es-ES" altLang="es-MX" sz="2000" dirty="0">
                <a:solidFill>
                  <a:schemeClr val="bg1"/>
                </a:solidFill>
                <a:latin typeface="Arial" panose="020B0604020202020204" pitchFamily="34" charset="0"/>
              </a:rPr>
              <a:t>y el contratista tendrá la obligación de nombrar a otro que reúna los requisitos exigidos en el contrato </a:t>
            </a:r>
            <a:r>
              <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(art. 117 2º pfo. RLOPSRM)</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rgbClr val="FF0000"/>
                </a:solidFill>
                <a:latin typeface="Arial" panose="020B0604020202020204" pitchFamily="34" charset="0"/>
              </a:rPr>
              <a:t>Los trabajos quedarán bajo la responsabilidad del contratista </a:t>
            </a:r>
            <a:r>
              <a:rPr lang="es-ES" altLang="es-MX" sz="2000" dirty="0">
                <a:solidFill>
                  <a:schemeClr val="bg1"/>
                </a:solidFill>
                <a:latin typeface="Arial" panose="020B0604020202020204" pitchFamily="34" charset="0"/>
              </a:rPr>
              <a:t>hasta el momento de su entrega a la dependencia o entidad, por lo que quedará a su cargo, entre otros aspectos, la conservación y la limpieza de los mismos </a:t>
            </a:r>
            <a:r>
              <a:rPr lang="es-ES" altLang="es-MX" sz="1600" dirty="0">
                <a:solidFill>
                  <a:schemeClr val="bg1"/>
                </a:solidFill>
                <a:latin typeface="Arial" panose="020B0604020202020204" pitchFamily="34" charset="0"/>
              </a:rPr>
              <a:t>(art. 119 RLOPSRM)</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Si el </a:t>
            </a:r>
            <a:r>
              <a:rPr lang="es-ES" altLang="es-MX" sz="2000" dirty="0">
                <a:solidFill>
                  <a:srgbClr val="C59B61"/>
                </a:solidFill>
                <a:latin typeface="Arial" panose="020B0604020202020204" pitchFamily="34" charset="0"/>
              </a:rPr>
              <a:t>contratista realiza trabajos por mayor valor del contratado</a:t>
            </a:r>
            <a:r>
              <a:rPr lang="es-ES" altLang="es-MX" sz="2000" dirty="0">
                <a:solidFill>
                  <a:schemeClr val="bg1"/>
                </a:solidFill>
                <a:latin typeface="Arial" panose="020B0604020202020204" pitchFamily="34" charset="0"/>
              </a:rPr>
              <a:t>, sin mediar orden por escrito de parte del ente público, independientemente de la responsabilidad en que incurra por ello, no tendrá derecho a reclamar pago alguno, ni modificación alguna del plazo de ejecución </a:t>
            </a:r>
            <a:r>
              <a:rPr lang="es-ES" altLang="es-MX" sz="1600" dirty="0">
                <a:solidFill>
                  <a:schemeClr val="bg1"/>
                </a:solidFill>
                <a:latin typeface="Arial" panose="020B0604020202020204" pitchFamily="34" charset="0"/>
              </a:rPr>
              <a:t>(art. 118 1er. pfo. RLOPSRM)</a:t>
            </a:r>
            <a:r>
              <a:rPr lang="es-ES" altLang="es-MX" sz="2000" dirty="0">
                <a:solidFill>
                  <a:schemeClr val="bg1"/>
                </a:solidFill>
                <a:latin typeface="Arial" panose="020B0604020202020204" pitchFamily="34" charset="0"/>
              </a:rPr>
              <a:t>.</a:t>
            </a:r>
          </a:p>
        </p:txBody>
      </p:sp>
    </p:spTree>
    <p:extLst>
      <p:ext uri="{BB962C8B-B14F-4D97-AF65-F5344CB8AC3E}">
        <p14:creationId xmlns:p14="http://schemas.microsoft.com/office/powerpoint/2010/main" val="54554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strips(downLeft)">
                                      <p:cBhvr>
                                        <p:cTn id="20" dur="1000"/>
                                        <p:tgtEl>
                                          <p:spTgt spid="1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p:cTn id="25"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28"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134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5856940"/>
          </a:xfrm>
        </p:spPr>
        <p:txBody>
          <a:bodyPr>
            <a:normAutofit/>
          </a:bodyPr>
          <a:lstStyle/>
          <a:p>
            <a:pPr marL="0" indent="0" algn="just">
              <a:lnSpc>
                <a:spcPct val="100000"/>
              </a:lnSpc>
              <a:spcBef>
                <a:spcPts val="0"/>
              </a:spcBef>
              <a:buNone/>
            </a:pPr>
            <a:r>
              <a:rPr lang="es-ES" sz="2000" dirty="0">
                <a:solidFill>
                  <a:schemeClr val="bg1"/>
                </a:solidFill>
                <a:effectLst/>
                <a:latin typeface="Arial" panose="020B0604020202020204" pitchFamily="34" charset="0"/>
                <a:ea typeface="Times New Roman" panose="02020603050405020304" pitchFamily="18" charset="0"/>
              </a:rPr>
              <a:t>Si </a:t>
            </a:r>
            <a:r>
              <a:rPr lang="es-ES" sz="2000" dirty="0">
                <a:solidFill>
                  <a:schemeClr val="bg2"/>
                </a:solidFill>
                <a:effectLst/>
                <a:latin typeface="Arial" panose="020B0604020202020204" pitchFamily="34" charset="0"/>
                <a:ea typeface="Times New Roman" panose="02020603050405020304" pitchFamily="18" charset="0"/>
              </a:rPr>
              <a:t>los trabajos no fueron realizaron de acuerdo con lo estipulado </a:t>
            </a:r>
            <a:r>
              <a:rPr lang="es-ES" sz="2000" dirty="0">
                <a:solidFill>
                  <a:schemeClr val="bg1"/>
                </a:solidFill>
                <a:effectLst/>
                <a:latin typeface="Arial" panose="020B0604020202020204" pitchFamily="34" charset="0"/>
                <a:ea typeface="Times New Roman" panose="02020603050405020304" pitchFamily="18" charset="0"/>
              </a:rPr>
              <a:t>en el contrato o conforme a las órdenes escritas del ente público, éste podrá ordenar su demolición, reparación o reposición inmediata con los trabajos adicionales que resulten necesarios, los cuales se harán a costa del contratista sin que tenga derecho a retribución adicional alguna por ello. En este caso, podrá ordenarse la suspensión total o parcial de los trabajos en tanto no se lleve a cabo las acciones indicadas, sin que esto sea motivo para ampliar el plazo establecido para su terminación. </a:t>
            </a:r>
            <a:r>
              <a:rPr lang="es-ES" altLang="es-MX" sz="1600" dirty="0">
                <a:solidFill>
                  <a:schemeClr val="bg1"/>
                </a:solidFill>
                <a:latin typeface="Arial" panose="020B0604020202020204" pitchFamily="34" charset="0"/>
              </a:rPr>
              <a:t>(art. 118 2º pfo. RLOPSRM)</a:t>
            </a:r>
            <a:endParaRPr lang="es-ES" altLang="es-MX" sz="2000" dirty="0">
              <a:solidFill>
                <a:schemeClr val="bg1"/>
              </a:solidFill>
              <a:latin typeface="Arial" panose="020B0604020202020204" pitchFamily="34" charset="0"/>
            </a:endParaRP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Otro aspecto que puede presentarse durante la ejecución de la obra es que se ten-		         </a:t>
            </a:r>
            <a:r>
              <a:rPr lang="es-ES" altLang="es-MX" sz="2000" dirty="0" err="1">
                <a:solidFill>
                  <a:schemeClr val="bg1"/>
                </a:solidFill>
                <a:latin typeface="Arial" panose="020B0604020202020204" pitchFamily="34" charset="0"/>
              </a:rPr>
              <a:t>ga</a:t>
            </a:r>
            <a:r>
              <a:rPr lang="es-ES" altLang="es-MX" sz="2000" dirty="0">
                <a:solidFill>
                  <a:schemeClr val="bg1"/>
                </a:solidFill>
                <a:latin typeface="Arial" panose="020B0604020202020204" pitchFamily="34" charset="0"/>
              </a:rPr>
              <a:t> que dar la </a:t>
            </a:r>
            <a:r>
              <a:rPr lang="es-ES" altLang="es-MX" sz="2000" b="1" dirty="0">
                <a:solidFill>
                  <a:schemeClr val="bg1"/>
                </a:solidFill>
                <a:latin typeface="Arial" panose="020B0604020202020204" pitchFamily="34" charset="0"/>
              </a:rPr>
              <a:t>suspensión de los trabajos</a:t>
            </a:r>
            <a:r>
              <a:rPr lang="es-ES" altLang="es-MX" sz="2000" dirty="0">
                <a:solidFill>
                  <a:schemeClr val="bg1"/>
                </a:solidFill>
                <a:latin typeface="Arial" panose="020B0604020202020204" pitchFamily="34" charset="0"/>
              </a:rPr>
              <a:t>. </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		         En este caso, la obra podrá </a:t>
            </a:r>
            <a:r>
              <a:rPr lang="es-ES" altLang="es-MX" sz="2000" dirty="0">
                <a:solidFill>
                  <a:srgbClr val="0070C0"/>
                </a:solidFill>
                <a:latin typeface="Arial" panose="020B0604020202020204" pitchFamily="34" charset="0"/>
              </a:rPr>
              <a:t>suspenderse temporalmente</a:t>
            </a:r>
            <a:r>
              <a:rPr lang="es-ES" altLang="es-MX" sz="2000" dirty="0">
                <a:solidFill>
                  <a:schemeClr val="bg1"/>
                </a:solidFill>
                <a:latin typeface="Arial" panose="020B0604020202020204" pitchFamily="34" charset="0"/>
              </a:rPr>
              <a:t>, en 		         todo o en parte, señalándose la causa justificada que la </a:t>
            </a:r>
            <a:r>
              <a:rPr lang="es-ES" altLang="es-MX" sz="2000" dirty="0" err="1">
                <a:solidFill>
                  <a:schemeClr val="bg1"/>
                </a:solidFill>
                <a:latin typeface="Arial" panose="020B0604020202020204" pitchFamily="34" charset="0"/>
              </a:rPr>
              <a:t>moti</a:t>
            </a:r>
            <a:r>
              <a:rPr lang="es-ES" altLang="es-MX" sz="2000" dirty="0">
                <a:solidFill>
                  <a:schemeClr val="bg1"/>
                </a:solidFill>
                <a:latin typeface="Arial" panose="020B0604020202020204" pitchFamily="34" charset="0"/>
              </a:rPr>
              <a:t>-		         van. El  servidor  público que  podrán  ordenar  la suspensión 		         (normalmente el residente),  determinar  la  temporalidad  de 		         ésta, la que no podrá ser indefinida, señalando la fecha de su inicio y de la probable reanudación de los trabajos, así como las acciones que debe considerar en lo relativo a su personal, maquinaria y equipo de construcción. </a:t>
            </a:r>
            <a:r>
              <a:rPr lang="es-ES" altLang="es-MX" sz="1600" dirty="0">
                <a:solidFill>
                  <a:schemeClr val="bg1"/>
                </a:solidFill>
                <a:latin typeface="Arial" panose="020B0604020202020204" pitchFamily="34" charset="0"/>
              </a:rPr>
              <a:t>(arts. 60 1er. pfo. LOPSRM y 144 1er. pfo. RLOPSRM)</a:t>
            </a:r>
            <a:endParaRPr lang="es-ES" altLang="es-MX" sz="2000" dirty="0">
              <a:solidFill>
                <a:schemeClr val="bg1"/>
              </a:solidFill>
              <a:latin typeface="Arial" panose="020B0604020202020204" pitchFamily="34" charset="0"/>
            </a:endParaRPr>
          </a:p>
        </p:txBody>
      </p:sp>
      <p:pic>
        <p:nvPicPr>
          <p:cNvPr id="2050" name="Picture 2" descr="LexLatin | Ampliación y suspensión en la ejecución de obras públicas">
            <a:extLst>
              <a:ext uri="{FF2B5EF4-FFF2-40B4-BE49-F238E27FC236}">
                <a16:creationId xmlns:a16="http://schemas.microsoft.com/office/drawing/2014/main" id="{685DEA2A-CE30-23B2-3131-C1A6DC781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47" y="3600885"/>
            <a:ext cx="2664539" cy="178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51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strips(downLeft)">
                                      <p:cBhvr>
                                        <p:cTn id="20" dur="125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fade">
                                      <p:cBhvr>
                                        <p:cTn id="25" dur="1000"/>
                                        <p:tgtEl>
                                          <p:spTgt spid="11">
                                            <p:txEl>
                                              <p:pRg st="4" end="4"/>
                                            </p:txEl>
                                          </p:spTgt>
                                        </p:tgtEl>
                                      </p:cBhvr>
                                    </p:animEffect>
                                    <p:anim calcmode="lin" valueType="num">
                                      <p:cBhvr>
                                        <p:cTn id="2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1">
                                            <p:txEl>
                                              <p:pRg st="4" end="4"/>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135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4"/>
            <a:ext cx="9690132" cy="6099829"/>
          </a:xfrm>
        </p:spPr>
        <p:txBody>
          <a:bodyPr>
            <a:normAutofit/>
          </a:bodyPr>
          <a:lstStyle/>
          <a:p>
            <a:pPr marL="0" indent="0" algn="just">
              <a:lnSpc>
                <a:spcPct val="100000"/>
              </a:lnSpc>
              <a:spcBef>
                <a:spcPts val="0"/>
              </a:spcBef>
              <a:buNone/>
            </a:pPr>
            <a:r>
              <a:rPr lang="es-ES" altLang="es-MX" sz="2000" dirty="0">
                <a:solidFill>
                  <a:schemeClr val="bg1"/>
                </a:solidFill>
                <a:latin typeface="Arial" panose="020B0604020202020204" pitchFamily="34" charset="0"/>
              </a:rPr>
              <a:t>En todos los casos de suspensión de los trabajos la dependencia o entidad deberá levantar un acta circunstanciada en la que hará constar como mínimo lo indicado en el artículo 147 del RLOPSRM.</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La fecha de </a:t>
            </a:r>
            <a:r>
              <a:rPr lang="es-ES" altLang="es-MX" sz="2000" dirty="0">
                <a:solidFill>
                  <a:srgbClr val="008000"/>
                </a:solidFill>
                <a:latin typeface="Arial" panose="020B0604020202020204" pitchFamily="34" charset="0"/>
              </a:rPr>
              <a:t>terminación de los trabajos se prorrogará </a:t>
            </a:r>
            <a:r>
              <a:rPr lang="es-ES" altLang="es-MX" sz="2000" dirty="0">
                <a:solidFill>
                  <a:schemeClr val="bg1"/>
                </a:solidFill>
                <a:latin typeface="Arial" panose="020B0604020202020204" pitchFamily="34" charset="0"/>
              </a:rPr>
              <a:t>en igual proporción al periodo que comprenda la suspensión de los mismos, sin modificar el plazo de ejecución convenido. Lo anterior se formalizará mediante el acta circunstanciada de suspensión </a:t>
            </a:r>
            <a:r>
              <a:rPr lang="es-ES" altLang="es-MX" sz="1400" dirty="0">
                <a:solidFill>
                  <a:schemeClr val="bg1"/>
                </a:solidFill>
                <a:latin typeface="Arial" panose="020B0604020202020204" pitchFamily="34" charset="0"/>
              </a:rPr>
              <a:t>(art. 144 2º pfo. RLOPSRM)</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altLang="es-MX" sz="2000" dirty="0">
                <a:solidFill>
                  <a:schemeClr val="bg1"/>
                </a:solidFill>
                <a:latin typeface="Arial" panose="020B0604020202020204" pitchFamily="34" charset="0"/>
              </a:rPr>
              <a:t>El </a:t>
            </a:r>
            <a:r>
              <a:rPr lang="es-ES" altLang="es-MX" sz="2000" dirty="0">
                <a:solidFill>
                  <a:schemeClr val="accent6">
                    <a:lumMod val="75000"/>
                  </a:schemeClr>
                </a:solidFill>
                <a:latin typeface="Arial" panose="020B0604020202020204" pitchFamily="34" charset="0"/>
              </a:rPr>
              <a:t>suministro deficiente del proveedor de materiales y equipos </a:t>
            </a:r>
            <a:r>
              <a:rPr lang="es-ES" altLang="es-MX" sz="2000" dirty="0">
                <a:solidFill>
                  <a:schemeClr val="bg1"/>
                </a:solidFill>
                <a:latin typeface="Arial" panose="020B0604020202020204" pitchFamily="34" charset="0"/>
              </a:rPr>
              <a:t>de instalación permanente no será motivo de suspensión de los trabajos cuando dicho suministro sea responsabilidad del contratista </a:t>
            </a:r>
            <a:r>
              <a:rPr kumimoji="0" lang="es-ES" altLang="es-MX"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(art. 144 3er. pfo. RLOPSRM)</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altLang="es-MX" sz="1000" dirty="0">
              <a:solidFill>
                <a:srgbClr val="000000"/>
              </a:solidFill>
              <a:latin typeface="Arial" panose="020B0604020202020204" pitchFamily="34" charset="0"/>
            </a:endParaRPr>
          </a:p>
          <a:p>
            <a:pPr marL="0" indent="0" algn="just">
              <a:lnSpc>
                <a:spcPct val="100000"/>
              </a:lnSpc>
              <a:spcBef>
                <a:spcPts val="0"/>
              </a:spcBef>
              <a:buNone/>
              <a:defRPr/>
            </a:pP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El contratista podrá solicitar, una vez determinada la suspensión, el pago de los </a:t>
            </a:r>
            <a:r>
              <a:rPr kumimoji="0" lang="es-ES" altLang="es-MX" sz="2000" b="0" i="0" u="none" strike="noStrike" kern="1200" cap="none" spc="0" normalizeH="0" baseline="0" noProof="0" dirty="0">
                <a:ln>
                  <a:noFill/>
                </a:ln>
                <a:solidFill>
                  <a:schemeClr val="bg2">
                    <a:lumMod val="75000"/>
                  </a:schemeClr>
                </a:solidFill>
                <a:effectLst/>
                <a:uLnTx/>
                <a:uFillTx/>
                <a:latin typeface="Arial" panose="020B0604020202020204" pitchFamily="34" charset="0"/>
                <a:ea typeface="+mn-ea"/>
                <a:cs typeface="+mn-cs"/>
              </a:rPr>
              <a:t>gastos no recuperables</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que se generen durante la misma, siempre que éstos sean razonables, estén debidamente comprobados y se relacionen directamente con el contrato, los cuales consisten en </a:t>
            </a:r>
            <a:r>
              <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(art. 146 1er. pfo. RLOPSRM)</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indent="0" algn="just">
              <a:lnSpc>
                <a:spcPct val="100000"/>
              </a:lnSpc>
              <a:spcBef>
                <a:spcPts val="0"/>
              </a:spcBef>
              <a:buNone/>
              <a:defRPr/>
            </a:pPr>
            <a:endParaRPr kumimoji="0" lang="es-ES" altLang="es-MX" sz="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indent="0" algn="just">
              <a:lnSpc>
                <a:spcPct val="100000"/>
              </a:lnSpc>
              <a:spcBef>
                <a:spcPts val="0"/>
              </a:spcBef>
              <a:buNone/>
              <a:defRPr/>
            </a:pPr>
            <a:r>
              <a:rPr lang="es-ES" sz="2000" b="1" dirty="0">
                <a:solidFill>
                  <a:schemeClr val="bg1"/>
                </a:solidFill>
                <a:effectLst/>
                <a:latin typeface="Arial" panose="020B0604020202020204" pitchFamily="34" charset="0"/>
                <a:ea typeface="Times New Roman" panose="02020603050405020304" pitchFamily="18" charset="0"/>
              </a:rPr>
              <a:t>a) </a:t>
            </a:r>
            <a:r>
              <a:rPr lang="es-ES" sz="2000" dirty="0">
                <a:solidFill>
                  <a:schemeClr val="bg1"/>
                </a:solidFill>
                <a:effectLst/>
                <a:latin typeface="Arial" panose="020B0604020202020204" pitchFamily="34" charset="0"/>
                <a:ea typeface="Times New Roman" panose="02020603050405020304" pitchFamily="18" charset="0"/>
              </a:rPr>
              <a:t>Las rentas de equipo o, si resulta más barato, a los fletes del retiro y regreso del mismo al sitio </a:t>
            </a:r>
            <a:r>
              <a:rPr lang="es-ES" sz="2000" dirty="0">
                <a:solidFill>
                  <a:schemeClr val="bg1"/>
                </a:solidFill>
                <a:latin typeface="Arial" panose="020B0604020202020204" pitchFamily="34" charset="0"/>
                <a:ea typeface="Times New Roman" panose="02020603050405020304" pitchFamily="18" charset="0"/>
              </a:rPr>
              <a:t>de los trabajos;</a:t>
            </a:r>
            <a:endParaRPr lang="es-ES" sz="2000" dirty="0">
              <a:solidFill>
                <a:schemeClr val="bg1"/>
              </a:solidFill>
              <a:effectLst/>
              <a:latin typeface="Arial" panose="020B0604020202020204" pitchFamily="34" charset="0"/>
              <a:ea typeface="Times New Roman" panose="02020603050405020304" pitchFamily="18" charset="0"/>
            </a:endParaRPr>
          </a:p>
          <a:p>
            <a:pPr marL="0" indent="0" algn="just">
              <a:lnSpc>
                <a:spcPct val="100000"/>
              </a:lnSpc>
              <a:spcBef>
                <a:spcPts val="0"/>
              </a:spcBef>
              <a:buNone/>
              <a:defRPr/>
            </a:pPr>
            <a:r>
              <a:rPr lang="es-ES" sz="2000" b="1" dirty="0">
                <a:solidFill>
                  <a:schemeClr val="bg1"/>
                </a:solidFill>
                <a:effectLst/>
                <a:latin typeface="Arial" panose="020B0604020202020204" pitchFamily="34" charset="0"/>
                <a:ea typeface="Times New Roman" panose="02020603050405020304" pitchFamily="18" charset="0"/>
              </a:rPr>
              <a:t>b) </a:t>
            </a:r>
            <a:r>
              <a:rPr lang="es-ES" sz="2000" dirty="0">
                <a:solidFill>
                  <a:schemeClr val="bg1"/>
                </a:solidFill>
                <a:effectLst/>
                <a:latin typeface="Arial" panose="020B0604020202020204" pitchFamily="34" charset="0"/>
                <a:ea typeface="Times New Roman" panose="02020603050405020304" pitchFamily="18" charset="0"/>
              </a:rPr>
              <a:t>la  mano de obra programada que permanezca en el sitio de los trabajos  durante</a:t>
            </a:r>
          </a:p>
        </p:txBody>
      </p:sp>
    </p:spTree>
    <p:extLst>
      <p:ext uri="{BB962C8B-B14F-4D97-AF65-F5344CB8AC3E}">
        <p14:creationId xmlns:p14="http://schemas.microsoft.com/office/powerpoint/2010/main" val="223456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
                                        <p:tgtEl>
                                          <p:spTgt spid="11">
                                            <p:txEl>
                                              <p:pRg st="0" end="0"/>
                                            </p:txEl>
                                          </p:spTgt>
                                        </p:tgtEl>
                                      </p:cBhvr>
                                    </p:animEffect>
                                    <p:anim calcmode="lin" valueType="num">
                                      <p:cBhvr>
                                        <p:cTn id="8" dur="4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1">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Scale>
                                      <p:cBhvr>
                                        <p:cTn id="16" dur="1000" decel="50000" fill="hold">
                                          <p:stCondLst>
                                            <p:cond delay="0"/>
                                          </p:stCondLst>
                                        </p:cTn>
                                        <p:tgtEl>
                                          <p:spTgt spid="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1">
                                            <p:txEl>
                                              <p:pRg st="2" end="2"/>
                                            </p:txEl>
                                          </p:spTgt>
                                        </p:tgtEl>
                                        <p:attrNameLst>
                                          <p:attrName>ppt_x</p:attrName>
                                          <p:attrName>ppt_y</p:attrName>
                                        </p:attrNameLst>
                                      </p:cBhvr>
                                    </p:animMotion>
                                    <p:animEffect transition="in" filter="fade">
                                      <p:cBhvr>
                                        <p:cTn id="18" dur="10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5" dur="10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 calcmode="lin" valueType="num">
                                      <p:cBhvr>
                                        <p:cTn id="30"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1"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2" dur="100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 calcmode="lin" valueType="num">
                                      <p:cBhvr>
                                        <p:cTn id="38" dur="5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9" dur="500" fill="hold"/>
                                        <p:tgtEl>
                                          <p:spTgt spid="11">
                                            <p:txEl>
                                              <p:pRg st="8" end="8"/>
                                            </p:txEl>
                                          </p:spTgt>
                                        </p:tgtEl>
                                        <p:attrNameLst>
                                          <p:attrName>ppt_h</p:attrName>
                                        </p:attrNameLst>
                                      </p:cBhvr>
                                      <p:tavLst>
                                        <p:tav tm="0">
                                          <p:val>
                                            <p:fltVal val="0"/>
                                          </p:val>
                                        </p:tav>
                                        <p:tav tm="100000">
                                          <p:val>
                                            <p:strVal val="#ppt_h"/>
                                          </p:val>
                                        </p:tav>
                                      </p:tavLst>
                                    </p:anim>
                                    <p:animEffect transition="in" filter="fade">
                                      <p:cBhvr>
                                        <p:cTn id="40" dur="500"/>
                                        <p:tgtEl>
                                          <p:spTgt spid="11">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1">
                                            <p:txEl>
                                              <p:pRg st="9" end="9"/>
                                            </p:txEl>
                                          </p:spTgt>
                                        </p:tgtEl>
                                        <p:attrNameLst>
                                          <p:attrName>style.visibility</p:attrName>
                                        </p:attrNameLst>
                                      </p:cBhvr>
                                      <p:to>
                                        <p:strVal val="visible"/>
                                      </p:to>
                                    </p:set>
                                    <p:anim calcmode="lin" valueType="num">
                                      <p:cBhvr>
                                        <p:cTn id="45" dur="500" fill="hold"/>
                                        <p:tgtEl>
                                          <p:spTgt spid="11">
                                            <p:txEl>
                                              <p:pRg st="9" end="9"/>
                                            </p:txEl>
                                          </p:spTgt>
                                        </p:tgtEl>
                                        <p:attrNameLst>
                                          <p:attrName>ppt_w</p:attrName>
                                        </p:attrNameLst>
                                      </p:cBhvr>
                                      <p:tavLst>
                                        <p:tav tm="0">
                                          <p:val>
                                            <p:fltVal val="0"/>
                                          </p:val>
                                        </p:tav>
                                        <p:tav tm="100000">
                                          <p:val>
                                            <p:strVal val="#ppt_w"/>
                                          </p:val>
                                        </p:tav>
                                      </p:tavLst>
                                    </p:anim>
                                    <p:anim calcmode="lin" valueType="num">
                                      <p:cBhvr>
                                        <p:cTn id="46" dur="500" fill="hold"/>
                                        <p:tgtEl>
                                          <p:spTgt spid="11">
                                            <p:txEl>
                                              <p:pRg st="9" end="9"/>
                                            </p:txEl>
                                          </p:spTgt>
                                        </p:tgtEl>
                                        <p:attrNameLst>
                                          <p:attrName>ppt_h</p:attrName>
                                        </p:attrNameLst>
                                      </p:cBhvr>
                                      <p:tavLst>
                                        <p:tav tm="0">
                                          <p:val>
                                            <p:fltVal val="0"/>
                                          </p:val>
                                        </p:tav>
                                        <p:tav tm="100000">
                                          <p:val>
                                            <p:strVal val="#ppt_h"/>
                                          </p:val>
                                        </p:tav>
                                      </p:tavLst>
                                    </p:anim>
                                    <p:animEffect transition="in" filter="fade">
                                      <p:cBhvr>
                                        <p:cTn id="4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136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5928378"/>
          </a:xfrm>
        </p:spPr>
        <p:txBody>
          <a:bodyPr>
            <a:normAutofit/>
          </a:bodyPr>
          <a:lstStyle/>
          <a:p>
            <a:pPr marL="0" indent="0" algn="just">
              <a:lnSpc>
                <a:spcPct val="100000"/>
              </a:lnSpc>
              <a:spcBef>
                <a:spcPts val="0"/>
              </a:spcBef>
              <a:buNone/>
              <a:defRPr/>
            </a:pPr>
            <a:r>
              <a:rPr lang="es-ES" sz="2000" dirty="0">
                <a:solidFill>
                  <a:schemeClr val="bg1"/>
                </a:solidFill>
                <a:effectLst/>
                <a:latin typeface="Arial" panose="020B0604020202020204" pitchFamily="34" charset="0"/>
                <a:ea typeface="Times New Roman" panose="02020603050405020304" pitchFamily="18" charset="0"/>
              </a:rPr>
              <a:t>el periodo de la suspensión que no haya sido trasladada a otro frente de trabajo o a otra obra y que se encuentre registrada en la bitácora o en el documento de control de asistencia que definan las partes; </a:t>
            </a:r>
          </a:p>
          <a:p>
            <a:pPr marL="0" indent="0" algn="just">
              <a:lnSpc>
                <a:spcPct val="100000"/>
              </a:lnSpc>
              <a:spcBef>
                <a:spcPts val="0"/>
              </a:spcBef>
              <a:buNone/>
            </a:pPr>
            <a:r>
              <a:rPr lang="es-ES" sz="2000" b="1" dirty="0">
                <a:solidFill>
                  <a:schemeClr val="bg1"/>
                </a:solidFill>
                <a:latin typeface="Arial" panose="020B0604020202020204" pitchFamily="34" charset="0"/>
                <a:ea typeface="Times New Roman" panose="02020603050405020304" pitchFamily="18" charset="0"/>
              </a:rPr>
              <a:t>c) </a:t>
            </a:r>
            <a:r>
              <a:rPr lang="es-ES" sz="2000" dirty="0">
                <a:solidFill>
                  <a:schemeClr val="bg1"/>
                </a:solidFill>
                <a:latin typeface="Arial" panose="020B0604020202020204" pitchFamily="34" charset="0"/>
                <a:ea typeface="Times New Roman" panose="02020603050405020304" pitchFamily="18" charset="0"/>
              </a:rPr>
              <a:t>E</a:t>
            </a:r>
            <a:r>
              <a:rPr lang="es-ES" sz="2000" dirty="0">
                <a:solidFill>
                  <a:schemeClr val="bg1"/>
                </a:solidFill>
                <a:effectLst/>
                <a:latin typeface="Arial" panose="020B0604020202020204" pitchFamily="34" charset="0"/>
                <a:ea typeface="Times New Roman" panose="02020603050405020304" pitchFamily="18" charset="0"/>
              </a:rPr>
              <a:t>l monto correspondiente a los costos indirectos que se hayan generado durante el periodo de suspensión, los cuales ya se menciono cuales son </a:t>
            </a:r>
            <a:r>
              <a:rPr lang="es-ES" sz="1600" dirty="0">
                <a:solidFill>
                  <a:schemeClr val="bg1"/>
                </a:solidFill>
                <a:effectLst/>
                <a:latin typeface="Arial" panose="020B0604020202020204" pitchFamily="34" charset="0"/>
                <a:ea typeface="Times New Roman" panose="02020603050405020304" pitchFamily="18" charset="0"/>
              </a:rPr>
              <a:t>(art. 213 RLOPSRM)</a:t>
            </a:r>
            <a:r>
              <a:rPr lang="es-ES" sz="2000" dirty="0">
                <a:solidFill>
                  <a:schemeClr val="bg1"/>
                </a:solidFill>
                <a:effectLst/>
                <a:latin typeface="Arial" panose="020B0604020202020204" pitchFamily="34" charset="0"/>
                <a:ea typeface="Times New Roman" panose="02020603050405020304" pitchFamily="18" charset="0"/>
              </a:rPr>
              <a:t>, y</a:t>
            </a:r>
            <a:endParaRPr lang="es-MX" sz="2000" dirty="0">
              <a:solidFill>
                <a:schemeClr val="bg1"/>
              </a:solidFill>
              <a:effectLst/>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sz="2000" b="1" dirty="0">
                <a:solidFill>
                  <a:schemeClr val="bg1"/>
                </a:solidFill>
                <a:latin typeface="Arial" panose="020B0604020202020204" pitchFamily="34" charset="0"/>
                <a:ea typeface="Times New Roman" panose="02020603050405020304" pitchFamily="18" charset="0"/>
              </a:rPr>
              <a:t>d) </a:t>
            </a:r>
            <a:r>
              <a:rPr lang="es-ES" sz="2000" dirty="0">
                <a:solidFill>
                  <a:schemeClr val="bg1"/>
                </a:solidFill>
                <a:effectLst/>
                <a:latin typeface="Arial" panose="020B0604020202020204" pitchFamily="34" charset="0"/>
                <a:ea typeface="Times New Roman" panose="02020603050405020304" pitchFamily="18" charset="0"/>
              </a:rPr>
              <a:t>El costo por mantenimiento, conservación y almacenamiento cuando no impliquen un costo indirecto.</a:t>
            </a:r>
            <a:endParaRPr lang="es-MX" sz="2000" dirty="0">
              <a:solidFill>
                <a:schemeClr val="bg1"/>
              </a:solidFill>
              <a:effectLst/>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kumimoji="0" lang="es-ES" altLang="es-MX" sz="2000" b="0"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mn-ea"/>
                <a:cs typeface="+mn-cs"/>
              </a:rPr>
              <a:t>La solicitud </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del contratista </a:t>
            </a:r>
            <a:r>
              <a:rPr kumimoji="0" lang="es-ES" altLang="es-MX" sz="2000" b="0"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mn-ea"/>
                <a:cs typeface="+mn-cs"/>
              </a:rPr>
              <a:t>deberá presentarse </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 las fechas de corte para el pago de estimaciones estipuladas en el contrato </a:t>
            </a:r>
            <a:r>
              <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(arts. 62 fracc. I LOPSRM y 145 RLOPSRM)</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y para su determinación </a:t>
            </a:r>
            <a:r>
              <a:rPr kumimoji="0" lang="es-ES" altLang="es-MX" sz="2000" b="0" i="0" u="none" strike="noStrike" kern="1200" cap="none" spc="0" normalizeH="0" baseline="0" noProof="0" dirty="0">
                <a:ln>
                  <a:noFill/>
                </a:ln>
                <a:solidFill>
                  <a:schemeClr val="bg2">
                    <a:lumMod val="60000"/>
                    <a:lumOff val="40000"/>
                  </a:schemeClr>
                </a:solidFill>
                <a:effectLst/>
                <a:uLnTx/>
                <a:uFillTx/>
                <a:latin typeface="Arial" panose="020B0604020202020204" pitchFamily="34" charset="0"/>
                <a:ea typeface="+mn-ea"/>
                <a:cs typeface="+mn-cs"/>
              </a:rPr>
              <a:t>se deberán considerar, como elementos razonables </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para su cálculo, los programas y costos originalmente propuestos por el contratista, debiéndose ajustar con el último porcentaje de ajuste de costos autorizado antes de la suspensión. En el caso de los contratos celebrados bajo la condición de pago a precio alzado, el contratista podrá tomar como se integran los precios unitarios. </a:t>
            </a:r>
            <a:r>
              <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(art. 146 2º pfo. y 185 a 189 RLOPSRM)</a:t>
            </a:r>
            <a:endPar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Cuando </a:t>
            </a:r>
            <a:r>
              <a:rPr lang="es-ES" sz="2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la suspensión derive de un caso fortuito o fuerza mayor </a:t>
            </a:r>
            <a:r>
              <a:rPr lang="es-E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no existirá responsabilidad alguna para las partes, debiendo únicamente suscribir un convenio en el cual se  indique el plazo de  suspensión y  las fechas de reinicio  y terminación</a:t>
            </a:r>
            <a:endParaRPr lang="es-ES" altLang="es-MX" sz="2000" dirty="0">
              <a:solidFill>
                <a:schemeClr val="bg1"/>
              </a:solidFill>
              <a:latin typeface="Arial" panose="020B0604020202020204" pitchFamily="34" charset="0"/>
            </a:endParaRPr>
          </a:p>
        </p:txBody>
      </p:sp>
    </p:spTree>
    <p:extLst>
      <p:ext uri="{BB962C8B-B14F-4D97-AF65-F5344CB8AC3E}">
        <p14:creationId xmlns:p14="http://schemas.microsoft.com/office/powerpoint/2010/main" val="136304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p:cTn id="21"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 calcmode="lin" valueType="num">
                                      <p:cBhvr>
                                        <p:cTn id="28" dur="500" decel="50000" fill="hold">
                                          <p:stCondLst>
                                            <p:cond delay="0"/>
                                          </p:stCondLst>
                                        </p:cTn>
                                        <p:tgtEl>
                                          <p:spTgt spid="11">
                                            <p:txEl>
                                              <p:pRg st="4" end="4"/>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1">
                                            <p:txEl>
                                              <p:pRg st="4" end="4"/>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1">
                                            <p:txEl>
                                              <p:pRg st="4" end="4"/>
                                            </p:txEl>
                                          </p:spTgt>
                                        </p:tgtEl>
                                        <p:attrNameLst>
                                          <p:attrName>ppt_w</p:attrName>
                                        </p:attrNameLst>
                                      </p:cBhvr>
                                      <p:tavLst>
                                        <p:tav tm="0">
                                          <p:val>
                                            <p:strVal val="#ppt_w*.05"/>
                                          </p:val>
                                        </p:tav>
                                        <p:tav tm="100000">
                                          <p:val>
                                            <p:strVal val="#ppt_w"/>
                                          </p:val>
                                        </p:tav>
                                      </p:tavLst>
                                    </p:anim>
                                    <p:anim calcmode="lin" valueType="num">
                                      <p:cBhvr>
                                        <p:cTn id="31" dur="1000" fill="hold"/>
                                        <p:tgtEl>
                                          <p:spTgt spid="11">
                                            <p:txEl>
                                              <p:pRg st="4" end="4"/>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1">
                                            <p:txEl>
                                              <p:pRg st="4" end="4"/>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1">
                                            <p:txEl>
                                              <p:pRg st="4" end="4"/>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1">
                                            <p:txEl>
                                              <p:pRg st="4" end="4"/>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xEl>
                                              <p:pRg st="6" end="6"/>
                                            </p:txEl>
                                          </p:spTgt>
                                        </p:tgtEl>
                                        <p:attrNameLst>
                                          <p:attrName>style.visibility</p:attrName>
                                        </p:attrNameLst>
                                      </p:cBhvr>
                                      <p:to>
                                        <p:strVal val="visible"/>
                                      </p:to>
                                    </p:set>
                                    <p:animEffect transition="in" filter="fade">
                                      <p:cBhvr>
                                        <p:cTn id="40" dur="1000"/>
                                        <p:tgtEl>
                                          <p:spTgt spid="11">
                                            <p:txEl>
                                              <p:pRg st="6" end="6"/>
                                            </p:txEl>
                                          </p:spTgt>
                                        </p:tgtEl>
                                      </p:cBhvr>
                                    </p:animEffect>
                                    <p:anim calcmode="lin" valueType="num">
                                      <p:cBhvr>
                                        <p:cTn id="41"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137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5928378"/>
          </a:xfrm>
        </p:spPr>
        <p:txBody>
          <a:bodyPr>
            <a:normAutofit/>
          </a:bodyPr>
          <a:lstStyle/>
          <a:p>
            <a:pPr marL="0" indent="0" algn="just">
              <a:lnSpc>
                <a:spcPct val="100000"/>
              </a:lnSpc>
              <a:spcBef>
                <a:spcPts val="0"/>
              </a:spcBef>
              <a:buNone/>
              <a:defRPr/>
            </a:pPr>
            <a:r>
              <a:rPr lang="es-E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 los trabajos, sin modificar el plazo de ejecución establecido en el contrato. En caso de que los trabajos se dañen o se destruyan y requieran ser rehabilitados o repuestos, éstos deberán pagarse mediante la celebración de un convenio en los términos de la LOPSRM, siempre que no se trate de deficiencias o incumplimientos anteriores imputables al contratista</a:t>
            </a:r>
            <a:r>
              <a:rPr lang="es-MX" sz="2000" dirty="0">
                <a:solidFill>
                  <a:schemeClr val="bg1"/>
                </a:solidFill>
                <a:effectLst/>
                <a:latin typeface="Arial" panose="020B0604020202020204" pitchFamily="34" charset="0"/>
                <a:cs typeface="Arial" panose="020B0604020202020204" pitchFamily="34" charset="0"/>
              </a:rPr>
              <a:t> </a:t>
            </a:r>
            <a:r>
              <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(art. 149 1er. pfo. RLOPSRM)</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indent="0" algn="just">
              <a:lnSpc>
                <a:spcPct val="100000"/>
              </a:lnSpc>
              <a:spcBef>
                <a:spcPts val="0"/>
              </a:spcBef>
              <a:buNone/>
              <a:defRPr/>
            </a:pPr>
            <a:endParaRPr lang="es-ES" altLang="es-MX" sz="1000" dirty="0">
              <a:solidFill>
                <a:srgbClr val="000000"/>
              </a:solidFill>
              <a:latin typeface="Arial" panose="020B0604020202020204" pitchFamily="34" charset="0"/>
            </a:endParaRPr>
          </a:p>
          <a:p>
            <a:pPr marL="0" indent="0" algn="just">
              <a:lnSpc>
                <a:spcPct val="100000"/>
              </a:lnSpc>
              <a:spcBef>
                <a:spcPts val="0"/>
              </a:spcBef>
              <a:buNone/>
              <a:defRPr/>
            </a:pP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 este</a:t>
            </a:r>
            <a:r>
              <a:rPr kumimoji="0" lang="es-ES" altLang="es-MX" sz="2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caso </a:t>
            </a:r>
            <a:r>
              <a:rPr kumimoji="0" lang="es-ES" altLang="es-MX" sz="2000" b="0" i="0" u="none" strike="noStrike" kern="1200" cap="none" spc="0" normalizeH="0" baseline="0" noProof="0" dirty="0">
                <a:ln>
                  <a:noFill/>
                </a:ln>
                <a:solidFill>
                  <a:schemeClr val="bg2">
                    <a:lumMod val="75000"/>
                  </a:schemeClr>
                </a:solidFill>
                <a:effectLst/>
                <a:uLnTx/>
                <a:uFillTx/>
                <a:latin typeface="Arial" panose="020B0604020202020204" pitchFamily="34" charset="0"/>
                <a:ea typeface="+mn-ea"/>
                <a:cs typeface="+mn-cs"/>
              </a:rPr>
              <a:t>los gastos no recuperables será solo por </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los conceptos siguientes:</a:t>
            </a:r>
          </a:p>
          <a:p>
            <a:pPr marL="0" indent="0" algn="just">
              <a:lnSpc>
                <a:spcPct val="100000"/>
              </a:lnSpc>
              <a:spcBef>
                <a:spcPts val="0"/>
              </a:spcBef>
              <a:buNone/>
              <a:defRPr/>
            </a:pPr>
            <a:endParaRPr kumimoji="0" lang="es-ES" altLang="es-MX" sz="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indent="0" algn="just">
              <a:lnSpc>
                <a:spcPct val="100000"/>
              </a:lnSpc>
              <a:spcBef>
                <a:spcPts val="0"/>
              </a:spcBef>
              <a:buNone/>
              <a:defRPr/>
            </a:pPr>
            <a:r>
              <a:rPr lang="es-ES" altLang="es-MX" sz="2000" b="1" dirty="0">
                <a:solidFill>
                  <a:srgbClr val="000000"/>
                </a:solidFill>
                <a:latin typeface="Arial" panose="020B0604020202020204" pitchFamily="34" charset="0"/>
              </a:rPr>
              <a:t>a) </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 plantilla de veladores y personal de conservación y vigilancia de las instalaciones y obras, asignados durante la suspensión;</a:t>
            </a:r>
          </a:p>
          <a:p>
            <a:pPr marL="0" indent="0" algn="just">
              <a:lnSpc>
                <a:spcPct val="100000"/>
              </a:lnSpc>
              <a:spcBef>
                <a:spcPts val="0"/>
              </a:spcBef>
              <a:buNone/>
              <a:defRPr/>
            </a:pPr>
            <a:endParaRPr kumimoji="0" lang="es-ES" altLang="es-MX" sz="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indent="0" algn="just">
              <a:lnSpc>
                <a:spcPct val="100000"/>
              </a:lnSpc>
              <a:spcBef>
                <a:spcPts val="0"/>
              </a:spcBef>
              <a:buNone/>
              <a:defRPr/>
            </a:pPr>
            <a:r>
              <a:rPr lang="es-ES" altLang="es-MX" sz="2000" b="1" dirty="0">
                <a:solidFill>
                  <a:srgbClr val="000000"/>
                </a:solidFill>
                <a:latin typeface="Arial" panose="020B0604020202020204" pitchFamily="34" charset="0"/>
              </a:rPr>
              <a:t>b) </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Los costos de administración de obra en cuanto a honorarios, sueldos y prestaciones del personal técnico y administrativo estrictamente necesario y que tenga una función específica durante la suspensión, y</a:t>
            </a:r>
          </a:p>
          <a:p>
            <a:pPr marL="0" indent="0" algn="just">
              <a:lnSpc>
                <a:spcPct val="100000"/>
              </a:lnSpc>
              <a:spcBef>
                <a:spcPts val="0"/>
              </a:spcBef>
              <a:buNone/>
              <a:defRPr/>
            </a:pPr>
            <a:r>
              <a:rPr lang="es-ES" altLang="es-MX" sz="2000" b="1" dirty="0">
                <a:solidFill>
                  <a:srgbClr val="000000"/>
                </a:solidFill>
                <a:latin typeface="Arial" panose="020B0604020202020204" pitchFamily="34" charset="0"/>
              </a:rPr>
              <a:t>c) </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 mano de obra programada que permanezca en el sitio de los trabajos durante el periodo de la suspensión, que no haya sido trasladada a otro frente de trabajo o a otra obra y que se encuentre registrada en la bitácora o en el documento de control de asistencia que definan las partes </a:t>
            </a:r>
            <a:r>
              <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(art. 149 2º pfo. RLOPSRM)</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indent="0" algn="just">
              <a:lnSpc>
                <a:spcPct val="100000"/>
              </a:lnSpc>
              <a:spcBef>
                <a:spcPts val="0"/>
              </a:spcBef>
              <a:buNone/>
              <a:defRPr/>
            </a:pPr>
            <a:endParaRPr lang="es-ES" altLang="es-MX" sz="1000" dirty="0">
              <a:solidFill>
                <a:srgbClr val="000000"/>
              </a:solidFill>
              <a:latin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También antes de inicar la ejecución de la obra se debe </a:t>
            </a:r>
            <a:r>
              <a:rPr lang="es-MX" altLang="es-MX" sz="2000" dirty="0">
                <a:solidFill>
                  <a:schemeClr val="accent4">
                    <a:lumMod val="75000"/>
                  </a:schemeClr>
                </a:solidFill>
                <a:latin typeface="Arial" panose="020B0604020202020204" pitchFamily="34" charset="0"/>
                <a:cs typeface="Arial" panose="020B0604020202020204" pitchFamily="34" charset="0"/>
              </a:rPr>
              <a:t>abrir la bitácora electrónica</a:t>
            </a:r>
            <a:r>
              <a:rPr lang="es-MX" altLang="es-MX" sz="20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9337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25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16" dur="25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24"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25" dur="10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 calcmode="lin" valueType="num">
                                      <p:cBhvr>
                                        <p:cTn id="30" dur="1000" fill="hold"/>
                                        <p:tgtEl>
                                          <p:spTgt spid="11">
                                            <p:txEl>
                                              <p:pRg st="6" end="6"/>
                                            </p:txEl>
                                          </p:spTgt>
                                        </p:tgtEl>
                                        <p:attrNameLst>
                                          <p:attrName>ppt_w</p:attrName>
                                        </p:attrNameLst>
                                      </p:cBhvr>
                                      <p:tavLst>
                                        <p:tav tm="0">
                                          <p:val>
                                            <p:strVal val="#ppt_w*0.70"/>
                                          </p:val>
                                        </p:tav>
                                        <p:tav tm="100000">
                                          <p:val>
                                            <p:strVal val="#ppt_w"/>
                                          </p:val>
                                        </p:tav>
                                      </p:tavLst>
                                    </p:anim>
                                    <p:anim calcmode="lin" valueType="num">
                                      <p:cBhvr>
                                        <p:cTn id="31" dur="1000" fill="hold"/>
                                        <p:tgtEl>
                                          <p:spTgt spid="11">
                                            <p:txEl>
                                              <p:pRg st="6" end="6"/>
                                            </p:txEl>
                                          </p:spTgt>
                                        </p:tgtEl>
                                        <p:attrNameLst>
                                          <p:attrName>ppt_h</p:attrName>
                                        </p:attrNameLst>
                                      </p:cBhvr>
                                      <p:tavLst>
                                        <p:tav tm="0">
                                          <p:val>
                                            <p:strVal val="#ppt_h"/>
                                          </p:val>
                                        </p:tav>
                                        <p:tav tm="100000">
                                          <p:val>
                                            <p:strVal val="#ppt_h"/>
                                          </p:val>
                                        </p:tav>
                                      </p:tavLst>
                                    </p:anim>
                                    <p:animEffect transition="in" filter="fade">
                                      <p:cBhvr>
                                        <p:cTn id="32" dur="1000"/>
                                        <p:tgtEl>
                                          <p:spTgt spid="1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 calcmode="lin" valueType="num">
                                      <p:cBhvr>
                                        <p:cTn id="37" dur="1000" fill="hold"/>
                                        <p:tgtEl>
                                          <p:spTgt spid="11">
                                            <p:txEl>
                                              <p:pRg st="7" end="7"/>
                                            </p:txEl>
                                          </p:spTgt>
                                        </p:tgtEl>
                                        <p:attrNameLst>
                                          <p:attrName>ppt_w</p:attrName>
                                        </p:attrNameLst>
                                      </p:cBhvr>
                                      <p:tavLst>
                                        <p:tav tm="0">
                                          <p:val>
                                            <p:strVal val="#ppt_w*0.70"/>
                                          </p:val>
                                        </p:tav>
                                        <p:tav tm="100000">
                                          <p:val>
                                            <p:strVal val="#ppt_w"/>
                                          </p:val>
                                        </p:tav>
                                      </p:tavLst>
                                    </p:anim>
                                    <p:anim calcmode="lin" valueType="num">
                                      <p:cBhvr>
                                        <p:cTn id="38" dur="1000" fill="hold"/>
                                        <p:tgtEl>
                                          <p:spTgt spid="11">
                                            <p:txEl>
                                              <p:pRg st="7" end="7"/>
                                            </p:txEl>
                                          </p:spTgt>
                                        </p:tgtEl>
                                        <p:attrNameLst>
                                          <p:attrName>ppt_h</p:attrName>
                                        </p:attrNameLst>
                                      </p:cBhvr>
                                      <p:tavLst>
                                        <p:tav tm="0">
                                          <p:val>
                                            <p:strVal val="#ppt_h"/>
                                          </p:val>
                                        </p:tav>
                                        <p:tav tm="100000">
                                          <p:val>
                                            <p:strVal val="#ppt_h"/>
                                          </p:val>
                                        </p:tav>
                                      </p:tavLst>
                                    </p:anim>
                                    <p:animEffect transition="in" filter="fade">
                                      <p:cBhvr>
                                        <p:cTn id="39" dur="1000"/>
                                        <p:tgtEl>
                                          <p:spTgt spid="11">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11">
                                            <p:txEl>
                                              <p:pRg st="9" end="9"/>
                                            </p:txEl>
                                          </p:spTgt>
                                        </p:tgtEl>
                                        <p:attrNameLst>
                                          <p:attrName>style.visibility</p:attrName>
                                        </p:attrNameLst>
                                      </p:cBhvr>
                                      <p:to>
                                        <p:strVal val="visible"/>
                                      </p:to>
                                    </p:set>
                                    <p:animEffect transition="in" filter="fade">
                                      <p:cBhvr>
                                        <p:cTn id="44" dur="1000"/>
                                        <p:tgtEl>
                                          <p:spTgt spid="11">
                                            <p:txEl>
                                              <p:pRg st="9" end="9"/>
                                            </p:txEl>
                                          </p:spTgt>
                                        </p:tgtEl>
                                      </p:cBhvr>
                                    </p:animEffect>
                                    <p:anim calcmode="lin" valueType="num">
                                      <p:cBhvr>
                                        <p:cTn id="45"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11">
                                            <p:txEl>
                                              <p:pRg st="9" end="9"/>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1">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138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indent="0" algn="just">
              <a:lnSpc>
                <a:spcPct val="100000"/>
              </a:lnSpc>
              <a:spcBef>
                <a:spcPts val="0"/>
              </a:spcBef>
              <a:buNone/>
              <a:defRPr/>
            </a:pPr>
            <a:r>
              <a:rPr lang="es-MX" sz="2000" dirty="0">
                <a:solidFill>
                  <a:schemeClr val="bg1"/>
                </a:solidFill>
                <a:latin typeface="ArialMT"/>
              </a:rPr>
              <a:t>4.2. </a:t>
            </a:r>
            <a:r>
              <a:rPr lang="es-MX" sz="2000" dirty="0">
                <a:solidFill>
                  <a:schemeClr val="accent6">
                    <a:lumMod val="50000"/>
                  </a:schemeClr>
                </a:solidFill>
                <a:latin typeface="ArialMT"/>
              </a:rPr>
              <a:t>Estimaciones</a:t>
            </a:r>
            <a:r>
              <a:rPr lang="es-MX" sz="2000" dirty="0">
                <a:solidFill>
                  <a:schemeClr val="bg1"/>
                </a:solidFill>
                <a:latin typeface="ArialMT"/>
              </a:rPr>
              <a:t>.</a:t>
            </a:r>
          </a:p>
          <a:p>
            <a:pPr marL="0" indent="0" algn="just">
              <a:lnSpc>
                <a:spcPct val="100000"/>
              </a:lnSpc>
              <a:spcBef>
                <a:spcPts val="0"/>
              </a:spcBef>
              <a:buNone/>
              <a:defRPr/>
            </a:pPr>
            <a:endParaRPr lang="es-MX" sz="1000" dirty="0">
              <a:solidFill>
                <a:schemeClr val="bg1"/>
              </a:solidFill>
              <a:latin typeface="ArialMT"/>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Las </a:t>
            </a:r>
            <a:r>
              <a:rPr lang="es-MX" altLang="es-MX" sz="2000" b="1" dirty="0">
                <a:solidFill>
                  <a:schemeClr val="bg1"/>
                </a:solidFill>
                <a:latin typeface="Arial" panose="020B0604020202020204" pitchFamily="34" charset="0"/>
                <a:cs typeface="Arial" panose="020B0604020202020204" pitchFamily="34" charset="0"/>
              </a:rPr>
              <a:t>estimaciones</a:t>
            </a:r>
            <a:r>
              <a:rPr lang="es-MX" altLang="es-MX" sz="2000" dirty="0">
                <a:solidFill>
                  <a:schemeClr val="bg1"/>
                </a:solidFill>
                <a:latin typeface="Arial" panose="020B0604020202020204" pitchFamily="34" charset="0"/>
                <a:cs typeface="Arial" panose="020B0604020202020204" pitchFamily="34" charset="0"/>
              </a:rPr>
              <a:t> deben </a:t>
            </a:r>
            <a:r>
              <a:rPr lang="es-MX" altLang="es-MX" sz="2000" dirty="0">
                <a:solidFill>
                  <a:schemeClr val="accent3">
                    <a:lumMod val="75000"/>
                  </a:schemeClr>
                </a:solidFill>
                <a:latin typeface="Arial" panose="020B0604020202020204" pitchFamily="34" charset="0"/>
                <a:cs typeface="Arial" panose="020B0604020202020204" pitchFamily="34" charset="0"/>
              </a:rPr>
              <a:t>formularse con una periodicidad</a:t>
            </a:r>
            <a:r>
              <a:rPr lang="es-MX" altLang="es-MX" sz="2000" dirty="0">
                <a:solidFill>
                  <a:schemeClr val="bg1"/>
                </a:solidFill>
                <a:latin typeface="Arial" panose="020B0604020202020204" pitchFamily="34" charset="0"/>
                <a:cs typeface="Arial" panose="020B0604020202020204" pitchFamily="34" charset="0"/>
              </a:rPr>
              <a:t> no mayor de un mes. El contratista debe presentarlas a la residencia de obra dentro de los seis días naturales siguientes a la fecha de corte para el pago que se hubiera fijado en el contrato, acompañadas de la documentación que acredite el pago.</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La residencia, con o sin ayuda de la supervisión, tiene un plazo no mayor de 15 días naturales siguientes a su presentación para </a:t>
            </a:r>
            <a:r>
              <a:rPr lang="es-MX" altLang="es-MX" sz="2000" dirty="0">
                <a:solidFill>
                  <a:schemeClr val="bg2">
                    <a:lumMod val="60000"/>
                    <a:lumOff val="40000"/>
                  </a:schemeClr>
                </a:solidFill>
                <a:latin typeface="Arial" panose="020B0604020202020204" pitchFamily="34" charset="0"/>
                <a:cs typeface="Arial" panose="020B0604020202020204" pitchFamily="34" charset="0"/>
              </a:rPr>
              <a:t>revisarlas y autorizarlas</a:t>
            </a:r>
            <a:r>
              <a:rPr lang="es-MX" altLang="es-MX" sz="2000" dirty="0">
                <a:solidFill>
                  <a:schemeClr val="bg1"/>
                </a:solidFill>
                <a:latin typeface="Arial" panose="020B0604020202020204" pitchFamily="34" charset="0"/>
                <a:cs typeface="Arial" panose="020B0604020202020204" pitchFamily="34" charset="0"/>
              </a:rPr>
              <a:t>. Si surjen diferencias técnicas o numéricas que no se autoricen dentro de dicho plazo, éstas se resolverán e incorporarán en la siguiente estimación </a:t>
            </a:r>
            <a:r>
              <a:rPr lang="es-MX" altLang="es-MX" sz="1600" dirty="0">
                <a:solidFill>
                  <a:schemeClr val="bg1"/>
                </a:solidFill>
                <a:latin typeface="Arial" panose="020B0604020202020204" pitchFamily="34" charset="0"/>
                <a:cs typeface="Arial" panose="020B0604020202020204" pitchFamily="34" charset="0"/>
              </a:rPr>
              <a:t>(art. 54 1er. pfo. LOPSRM)</a:t>
            </a:r>
            <a:r>
              <a:rPr lang="es-MX" altLang="es-MX" sz="2000" dirty="0">
                <a:solidFill>
                  <a:schemeClr val="bg1"/>
                </a:solidFill>
                <a:latin typeface="Arial" panose="020B0604020202020204" pitchFamily="34" charset="0"/>
                <a:cs typeface="Arial" panose="020B0604020202020204" pitchFamily="34" charset="0"/>
              </a:rPr>
              <a:t>. </a:t>
            </a:r>
          </a:p>
          <a:p>
            <a:pPr marL="0" indent="0" algn="just" eaLnBrk="1" hangingPunct="1">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Existen </a:t>
            </a:r>
            <a:r>
              <a:rPr lang="es-MX" altLang="es-MX" sz="2000" dirty="0">
                <a:solidFill>
                  <a:srgbClr val="002060"/>
                </a:solidFill>
                <a:latin typeface="Arial" panose="020B0604020202020204" pitchFamily="34" charset="0"/>
                <a:cs typeface="Arial" panose="020B0604020202020204" pitchFamily="34" charset="0"/>
              </a:rPr>
              <a:t>cuatro tipos distintos de estimaciones</a:t>
            </a:r>
            <a:r>
              <a:rPr lang="es-MX" altLang="es-MX" sz="2000" dirty="0">
                <a:solidFill>
                  <a:schemeClr val="bg1"/>
                </a:solidFill>
                <a:latin typeface="Arial" panose="020B0604020202020204" pitchFamily="34" charset="0"/>
                <a:cs typeface="Arial" panose="020B0604020202020204" pitchFamily="34" charset="0"/>
              </a:rPr>
              <a:t>: </a:t>
            </a:r>
          </a:p>
          <a:p>
            <a:pPr marL="0" indent="0" algn="just" eaLnBrk="1" hangingPunct="1">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i) de trabajos ejecutados conforme al contrato original; </a:t>
            </a:r>
          </a:p>
          <a:p>
            <a:pPr marL="0" indent="0" algn="just" eaLnBrk="1" hangingPunct="1">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ii) de pago de cantidades adicionales o conceptos no previstos </a:t>
            </a:r>
          </a:p>
          <a:p>
            <a:pPr marL="0" indent="0" algn="just" eaLnBrk="1" hangingPunct="1">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en  el  catálogo original del  contrato, mismos   que se deberán</a:t>
            </a:r>
          </a:p>
          <a:p>
            <a:pPr marL="0" indent="0" algn="just" eaLnBrk="1" hangingPunct="1">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administrar por separado; </a:t>
            </a:r>
          </a:p>
          <a:p>
            <a:pPr marL="0" indent="0" algn="just" eaLnBrk="1" hangingPunct="1">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iii) de gastos no recuperables y  </a:t>
            </a:r>
          </a:p>
          <a:p>
            <a:pPr marL="0" indent="0" algn="just" eaLnBrk="1" hangingPunct="1">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iv) de ajuste de costos. </a:t>
            </a:r>
          </a:p>
        </p:txBody>
      </p:sp>
      <p:pic>
        <p:nvPicPr>
          <p:cNvPr id="1026" name="Picture 2" descr="Volumenes de obra - Ingeniero Daniel RG">
            <a:extLst>
              <a:ext uri="{FF2B5EF4-FFF2-40B4-BE49-F238E27FC236}">
                <a16:creationId xmlns:a16="http://schemas.microsoft.com/office/drawing/2014/main" id="{A69BB23B-BD9A-A85C-EF41-1A2144675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9667" y="4074815"/>
            <a:ext cx="4103185" cy="1692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9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blinds(horizontal)">
                                      <p:cBhvr>
                                        <p:cTn id="14" dur="125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wheel(1)">
                                      <p:cBhvr>
                                        <p:cTn id="19" dur="2000"/>
                                        <p:tgtEl>
                                          <p:spTgt spid="1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nodeType="clickEffect">
                                  <p:stCondLst>
                                    <p:cond delay="0"/>
                                  </p:stCondLst>
                                  <p:iterate type="lt">
                                    <p:tmPct val="10000"/>
                                  </p:iterate>
                                  <p:childTnLst>
                                    <p:set>
                                      <p:cBhvr>
                                        <p:cTn id="23" dur="1" fill="hold">
                                          <p:stCondLst>
                                            <p:cond delay="0"/>
                                          </p:stCondLst>
                                        </p:cTn>
                                        <p:tgtEl>
                                          <p:spTgt spid="11">
                                            <p:txEl>
                                              <p:pRg st="6" end="6"/>
                                            </p:txEl>
                                          </p:spTgt>
                                        </p:tgtEl>
                                        <p:attrNameLst>
                                          <p:attrName>style.visibility</p:attrName>
                                        </p:attrNameLst>
                                      </p:cBhvr>
                                      <p:to>
                                        <p:strVal val="visible"/>
                                      </p:to>
                                    </p:set>
                                    <p:anim by="(-#ppt_w*2)" calcmode="lin" valueType="num">
                                      <p:cBhvr rctx="PPT">
                                        <p:cTn id="24" dur="250" autoRev="1" fill="hold">
                                          <p:stCondLst>
                                            <p:cond delay="0"/>
                                          </p:stCondLst>
                                        </p:cTn>
                                        <p:tgtEl>
                                          <p:spTgt spid="11">
                                            <p:txEl>
                                              <p:pRg st="6" end="6"/>
                                            </p:txEl>
                                          </p:spTgt>
                                        </p:tgtEl>
                                        <p:attrNameLst>
                                          <p:attrName>ppt_w</p:attrName>
                                        </p:attrNameLst>
                                      </p:cBhvr>
                                    </p:anim>
                                    <p:anim by="(#ppt_w*0.50)" calcmode="lin" valueType="num">
                                      <p:cBhvr>
                                        <p:cTn id="25" dur="250" decel="50000" autoRev="1" fill="hold">
                                          <p:stCondLst>
                                            <p:cond delay="0"/>
                                          </p:stCondLst>
                                        </p:cTn>
                                        <p:tgtEl>
                                          <p:spTgt spid="11">
                                            <p:txEl>
                                              <p:pRg st="6" end="6"/>
                                            </p:txEl>
                                          </p:spTgt>
                                        </p:tgtEl>
                                        <p:attrNameLst>
                                          <p:attrName>ppt_x</p:attrName>
                                        </p:attrNameLst>
                                      </p:cBhvr>
                                    </p:anim>
                                    <p:anim from="(-#ppt_h/2)" to="(#ppt_y)" calcmode="lin" valueType="num">
                                      <p:cBhvr>
                                        <p:cTn id="26" dur="500" fill="hold">
                                          <p:stCondLst>
                                            <p:cond delay="0"/>
                                          </p:stCondLst>
                                        </p:cTn>
                                        <p:tgtEl>
                                          <p:spTgt spid="11">
                                            <p:txEl>
                                              <p:pRg st="6" end="6"/>
                                            </p:txEl>
                                          </p:spTgt>
                                        </p:tgtEl>
                                        <p:attrNameLst>
                                          <p:attrName>ppt_y</p:attrName>
                                        </p:attrNameLst>
                                      </p:cBhvr>
                                    </p:anim>
                                    <p:animRot by="21600000">
                                      <p:cBhvr>
                                        <p:cTn id="27" dur="500" fill="hold">
                                          <p:stCondLst>
                                            <p:cond delay="0"/>
                                          </p:stCondLst>
                                        </p:cTn>
                                        <p:tgtEl>
                                          <p:spTgt spid="11">
                                            <p:txEl>
                                              <p:pRg st="6" end="6"/>
                                            </p:txEl>
                                          </p:spTgt>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11">
                                            <p:txEl>
                                              <p:pRg st="7" end="7"/>
                                            </p:txEl>
                                          </p:spTgt>
                                        </p:tgtEl>
                                        <p:attrNameLst>
                                          <p:attrName>style.visibility</p:attrName>
                                        </p:attrNameLst>
                                      </p:cBhvr>
                                      <p:to>
                                        <p:strVal val="visible"/>
                                      </p:to>
                                    </p:set>
                                    <p:anim calcmode="lin" valueType="num">
                                      <p:cBhvr>
                                        <p:cTn id="32" dur="500" fill="hold"/>
                                        <p:tgtEl>
                                          <p:spTgt spid="11">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1">
                                            <p:txEl>
                                              <p:pRg st="7" end="7"/>
                                            </p:txEl>
                                          </p:spTgt>
                                        </p:tgtEl>
                                        <p:attrNameLst>
                                          <p:attrName>ppt_y</p:attrName>
                                        </p:attrNameLst>
                                      </p:cBhvr>
                                      <p:tavLst>
                                        <p:tav tm="0">
                                          <p:val>
                                            <p:strVal val="#ppt_y"/>
                                          </p:val>
                                        </p:tav>
                                        <p:tav tm="100000">
                                          <p:val>
                                            <p:strVal val="#ppt_y"/>
                                          </p:val>
                                        </p:tav>
                                      </p:tavLst>
                                    </p:anim>
                                    <p:anim calcmode="lin" valueType="num">
                                      <p:cBhvr>
                                        <p:cTn id="34" dur="500" fill="hold"/>
                                        <p:tgtEl>
                                          <p:spTgt spid="11">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1">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dissolve">
                                      <p:cBhvr>
                                        <p:cTn id="41" dur="1000"/>
                                        <p:tgtEl>
                                          <p:spTgt spid="1026"/>
                                        </p:tgtEl>
                                      </p:cBhvr>
                                    </p:animEffect>
                                  </p:childTnLst>
                                </p:cTn>
                              </p:par>
                            </p:childTnLst>
                          </p:cTn>
                        </p:par>
                        <p:par>
                          <p:cTn id="42" fill="hold">
                            <p:stCondLst>
                              <p:cond delay="1000"/>
                            </p:stCondLst>
                            <p:childTnLst>
                              <p:par>
                                <p:cTn id="43" presetID="56" presetClass="entr" presetSubtype="0" fill="hold" nodeType="afterEffect">
                                  <p:stCondLst>
                                    <p:cond delay="0"/>
                                  </p:stCondLst>
                                  <p:iterate type="lt">
                                    <p:tmPct val="10000"/>
                                  </p:iterate>
                                  <p:childTnLst>
                                    <p:set>
                                      <p:cBhvr>
                                        <p:cTn id="44" dur="1" fill="hold">
                                          <p:stCondLst>
                                            <p:cond delay="0"/>
                                          </p:stCondLst>
                                        </p:cTn>
                                        <p:tgtEl>
                                          <p:spTgt spid="11">
                                            <p:txEl>
                                              <p:pRg st="8" end="8"/>
                                            </p:txEl>
                                          </p:spTgt>
                                        </p:tgtEl>
                                        <p:attrNameLst>
                                          <p:attrName>style.visibility</p:attrName>
                                        </p:attrNameLst>
                                      </p:cBhvr>
                                      <p:to>
                                        <p:strVal val="visible"/>
                                      </p:to>
                                    </p:set>
                                    <p:anim by="(-#ppt_w*2)" calcmode="lin" valueType="num">
                                      <p:cBhvr rctx="PPT">
                                        <p:cTn id="45" dur="500" autoRev="1" fill="hold">
                                          <p:stCondLst>
                                            <p:cond delay="0"/>
                                          </p:stCondLst>
                                        </p:cTn>
                                        <p:tgtEl>
                                          <p:spTgt spid="11">
                                            <p:txEl>
                                              <p:pRg st="8" end="8"/>
                                            </p:txEl>
                                          </p:spTgt>
                                        </p:tgtEl>
                                        <p:attrNameLst>
                                          <p:attrName>ppt_w</p:attrName>
                                        </p:attrNameLst>
                                      </p:cBhvr>
                                    </p:anim>
                                    <p:anim by="(#ppt_w*0.50)" calcmode="lin" valueType="num">
                                      <p:cBhvr>
                                        <p:cTn id="46" dur="500" decel="50000" autoRev="1" fill="hold">
                                          <p:stCondLst>
                                            <p:cond delay="0"/>
                                          </p:stCondLst>
                                        </p:cTn>
                                        <p:tgtEl>
                                          <p:spTgt spid="11">
                                            <p:txEl>
                                              <p:pRg st="8" end="8"/>
                                            </p:txEl>
                                          </p:spTgt>
                                        </p:tgtEl>
                                        <p:attrNameLst>
                                          <p:attrName>ppt_x</p:attrName>
                                        </p:attrNameLst>
                                      </p:cBhvr>
                                    </p:anim>
                                    <p:anim from="(-#ppt_h/2)" to="(#ppt_y)" calcmode="lin" valueType="num">
                                      <p:cBhvr>
                                        <p:cTn id="47" dur="1000" fill="hold">
                                          <p:stCondLst>
                                            <p:cond delay="0"/>
                                          </p:stCondLst>
                                        </p:cTn>
                                        <p:tgtEl>
                                          <p:spTgt spid="11">
                                            <p:txEl>
                                              <p:pRg st="8" end="8"/>
                                            </p:txEl>
                                          </p:spTgt>
                                        </p:tgtEl>
                                        <p:attrNameLst>
                                          <p:attrName>ppt_y</p:attrName>
                                        </p:attrNameLst>
                                      </p:cBhvr>
                                    </p:anim>
                                    <p:animRot by="21600000">
                                      <p:cBhvr>
                                        <p:cTn id="48" dur="1000" fill="hold">
                                          <p:stCondLst>
                                            <p:cond delay="0"/>
                                          </p:stCondLst>
                                        </p:cTn>
                                        <p:tgtEl>
                                          <p:spTgt spid="11">
                                            <p:txEl>
                                              <p:pRg st="8" end="8"/>
                                            </p:txEl>
                                          </p:spTgt>
                                        </p:tgtEl>
                                        <p:attrNameLst>
                                          <p:attrName>r</p:attrName>
                                        </p:attrNameLst>
                                      </p:cBhvr>
                                    </p:animRot>
                                  </p:childTnLst>
                                </p:cTn>
                              </p:par>
                              <p:par>
                                <p:cTn id="49" presetID="56" presetClass="entr" presetSubtype="0" fill="hold" nodeType="withEffect">
                                  <p:stCondLst>
                                    <p:cond delay="0"/>
                                  </p:stCondLst>
                                  <p:iterate type="lt">
                                    <p:tmPct val="10000"/>
                                  </p:iterate>
                                  <p:childTnLst>
                                    <p:set>
                                      <p:cBhvr>
                                        <p:cTn id="50" dur="1" fill="hold">
                                          <p:stCondLst>
                                            <p:cond delay="0"/>
                                          </p:stCondLst>
                                        </p:cTn>
                                        <p:tgtEl>
                                          <p:spTgt spid="11">
                                            <p:txEl>
                                              <p:pRg st="9" end="9"/>
                                            </p:txEl>
                                          </p:spTgt>
                                        </p:tgtEl>
                                        <p:attrNameLst>
                                          <p:attrName>style.visibility</p:attrName>
                                        </p:attrNameLst>
                                      </p:cBhvr>
                                      <p:to>
                                        <p:strVal val="visible"/>
                                      </p:to>
                                    </p:set>
                                    <p:anim by="(-#ppt_w*2)" calcmode="lin" valueType="num">
                                      <p:cBhvr rctx="PPT">
                                        <p:cTn id="51" dur="500" autoRev="1" fill="hold">
                                          <p:stCondLst>
                                            <p:cond delay="0"/>
                                          </p:stCondLst>
                                        </p:cTn>
                                        <p:tgtEl>
                                          <p:spTgt spid="11">
                                            <p:txEl>
                                              <p:pRg st="9" end="9"/>
                                            </p:txEl>
                                          </p:spTgt>
                                        </p:tgtEl>
                                        <p:attrNameLst>
                                          <p:attrName>ppt_w</p:attrName>
                                        </p:attrNameLst>
                                      </p:cBhvr>
                                    </p:anim>
                                    <p:anim by="(#ppt_w*0.50)" calcmode="lin" valueType="num">
                                      <p:cBhvr>
                                        <p:cTn id="52" dur="500" decel="50000" autoRev="1" fill="hold">
                                          <p:stCondLst>
                                            <p:cond delay="0"/>
                                          </p:stCondLst>
                                        </p:cTn>
                                        <p:tgtEl>
                                          <p:spTgt spid="11">
                                            <p:txEl>
                                              <p:pRg st="9" end="9"/>
                                            </p:txEl>
                                          </p:spTgt>
                                        </p:tgtEl>
                                        <p:attrNameLst>
                                          <p:attrName>ppt_x</p:attrName>
                                        </p:attrNameLst>
                                      </p:cBhvr>
                                    </p:anim>
                                    <p:anim from="(-#ppt_h/2)" to="(#ppt_y)" calcmode="lin" valueType="num">
                                      <p:cBhvr>
                                        <p:cTn id="53" dur="1000" fill="hold">
                                          <p:stCondLst>
                                            <p:cond delay="0"/>
                                          </p:stCondLst>
                                        </p:cTn>
                                        <p:tgtEl>
                                          <p:spTgt spid="11">
                                            <p:txEl>
                                              <p:pRg st="9" end="9"/>
                                            </p:txEl>
                                          </p:spTgt>
                                        </p:tgtEl>
                                        <p:attrNameLst>
                                          <p:attrName>ppt_y</p:attrName>
                                        </p:attrNameLst>
                                      </p:cBhvr>
                                    </p:anim>
                                    <p:animRot by="21600000">
                                      <p:cBhvr>
                                        <p:cTn id="54" dur="1000" fill="hold">
                                          <p:stCondLst>
                                            <p:cond delay="0"/>
                                          </p:stCondLst>
                                        </p:cTn>
                                        <p:tgtEl>
                                          <p:spTgt spid="11">
                                            <p:txEl>
                                              <p:pRg st="9" end="9"/>
                                            </p:txEl>
                                          </p:spTgt>
                                        </p:tgtEl>
                                        <p:attrNameLst>
                                          <p:attrName>r</p:attrName>
                                        </p:attrNameLst>
                                      </p:cBhvr>
                                    </p:animRot>
                                  </p:childTnLst>
                                </p:cTn>
                              </p:par>
                              <p:par>
                                <p:cTn id="55" presetID="56" presetClass="entr" presetSubtype="0" fill="hold" nodeType="withEffect">
                                  <p:stCondLst>
                                    <p:cond delay="0"/>
                                  </p:stCondLst>
                                  <p:iterate type="lt">
                                    <p:tmPct val="10000"/>
                                  </p:iterate>
                                  <p:childTnLst>
                                    <p:set>
                                      <p:cBhvr>
                                        <p:cTn id="56" dur="1" fill="hold">
                                          <p:stCondLst>
                                            <p:cond delay="0"/>
                                          </p:stCondLst>
                                        </p:cTn>
                                        <p:tgtEl>
                                          <p:spTgt spid="11">
                                            <p:txEl>
                                              <p:pRg st="10" end="10"/>
                                            </p:txEl>
                                          </p:spTgt>
                                        </p:tgtEl>
                                        <p:attrNameLst>
                                          <p:attrName>style.visibility</p:attrName>
                                        </p:attrNameLst>
                                      </p:cBhvr>
                                      <p:to>
                                        <p:strVal val="visible"/>
                                      </p:to>
                                    </p:set>
                                    <p:anim by="(-#ppt_w*2)" calcmode="lin" valueType="num">
                                      <p:cBhvr rctx="PPT">
                                        <p:cTn id="57" dur="500" autoRev="1" fill="hold">
                                          <p:stCondLst>
                                            <p:cond delay="0"/>
                                          </p:stCondLst>
                                        </p:cTn>
                                        <p:tgtEl>
                                          <p:spTgt spid="11">
                                            <p:txEl>
                                              <p:pRg st="10" end="10"/>
                                            </p:txEl>
                                          </p:spTgt>
                                        </p:tgtEl>
                                        <p:attrNameLst>
                                          <p:attrName>ppt_w</p:attrName>
                                        </p:attrNameLst>
                                      </p:cBhvr>
                                    </p:anim>
                                    <p:anim by="(#ppt_w*0.50)" calcmode="lin" valueType="num">
                                      <p:cBhvr>
                                        <p:cTn id="58" dur="500" decel="50000" autoRev="1" fill="hold">
                                          <p:stCondLst>
                                            <p:cond delay="0"/>
                                          </p:stCondLst>
                                        </p:cTn>
                                        <p:tgtEl>
                                          <p:spTgt spid="11">
                                            <p:txEl>
                                              <p:pRg st="10" end="10"/>
                                            </p:txEl>
                                          </p:spTgt>
                                        </p:tgtEl>
                                        <p:attrNameLst>
                                          <p:attrName>ppt_x</p:attrName>
                                        </p:attrNameLst>
                                      </p:cBhvr>
                                    </p:anim>
                                    <p:anim from="(-#ppt_h/2)" to="(#ppt_y)" calcmode="lin" valueType="num">
                                      <p:cBhvr>
                                        <p:cTn id="59" dur="1000" fill="hold">
                                          <p:stCondLst>
                                            <p:cond delay="0"/>
                                          </p:stCondLst>
                                        </p:cTn>
                                        <p:tgtEl>
                                          <p:spTgt spid="11">
                                            <p:txEl>
                                              <p:pRg st="10" end="10"/>
                                            </p:txEl>
                                          </p:spTgt>
                                        </p:tgtEl>
                                        <p:attrNameLst>
                                          <p:attrName>ppt_y</p:attrName>
                                        </p:attrNameLst>
                                      </p:cBhvr>
                                    </p:anim>
                                    <p:animRot by="21600000">
                                      <p:cBhvr>
                                        <p:cTn id="60" dur="1000" fill="hold">
                                          <p:stCondLst>
                                            <p:cond delay="0"/>
                                          </p:stCondLst>
                                        </p:cTn>
                                        <p:tgtEl>
                                          <p:spTgt spid="11">
                                            <p:txEl>
                                              <p:pRg st="10" end="10"/>
                                            </p:txEl>
                                          </p:spTgt>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56" presetClass="entr" presetSubtype="0" fill="hold" nodeType="clickEffect">
                                  <p:stCondLst>
                                    <p:cond delay="0"/>
                                  </p:stCondLst>
                                  <p:iterate type="lt">
                                    <p:tmPct val="10000"/>
                                  </p:iterate>
                                  <p:childTnLst>
                                    <p:set>
                                      <p:cBhvr>
                                        <p:cTn id="64" dur="1" fill="hold">
                                          <p:stCondLst>
                                            <p:cond delay="0"/>
                                          </p:stCondLst>
                                        </p:cTn>
                                        <p:tgtEl>
                                          <p:spTgt spid="11">
                                            <p:txEl>
                                              <p:pRg st="11" end="11"/>
                                            </p:txEl>
                                          </p:spTgt>
                                        </p:tgtEl>
                                        <p:attrNameLst>
                                          <p:attrName>style.visibility</p:attrName>
                                        </p:attrNameLst>
                                      </p:cBhvr>
                                      <p:to>
                                        <p:strVal val="visible"/>
                                      </p:to>
                                    </p:set>
                                    <p:anim by="(-#ppt_w*2)" calcmode="lin" valueType="num">
                                      <p:cBhvr rctx="PPT">
                                        <p:cTn id="65" dur="500" autoRev="1" fill="hold">
                                          <p:stCondLst>
                                            <p:cond delay="0"/>
                                          </p:stCondLst>
                                        </p:cTn>
                                        <p:tgtEl>
                                          <p:spTgt spid="11">
                                            <p:txEl>
                                              <p:pRg st="11" end="11"/>
                                            </p:txEl>
                                          </p:spTgt>
                                        </p:tgtEl>
                                        <p:attrNameLst>
                                          <p:attrName>ppt_w</p:attrName>
                                        </p:attrNameLst>
                                      </p:cBhvr>
                                    </p:anim>
                                    <p:anim by="(#ppt_w*0.50)" calcmode="lin" valueType="num">
                                      <p:cBhvr>
                                        <p:cTn id="66" dur="500" decel="50000" autoRev="1" fill="hold">
                                          <p:stCondLst>
                                            <p:cond delay="0"/>
                                          </p:stCondLst>
                                        </p:cTn>
                                        <p:tgtEl>
                                          <p:spTgt spid="11">
                                            <p:txEl>
                                              <p:pRg st="11" end="11"/>
                                            </p:txEl>
                                          </p:spTgt>
                                        </p:tgtEl>
                                        <p:attrNameLst>
                                          <p:attrName>ppt_x</p:attrName>
                                        </p:attrNameLst>
                                      </p:cBhvr>
                                    </p:anim>
                                    <p:anim from="(-#ppt_h/2)" to="(#ppt_y)" calcmode="lin" valueType="num">
                                      <p:cBhvr>
                                        <p:cTn id="67" dur="1000" fill="hold">
                                          <p:stCondLst>
                                            <p:cond delay="0"/>
                                          </p:stCondLst>
                                        </p:cTn>
                                        <p:tgtEl>
                                          <p:spTgt spid="11">
                                            <p:txEl>
                                              <p:pRg st="11" end="11"/>
                                            </p:txEl>
                                          </p:spTgt>
                                        </p:tgtEl>
                                        <p:attrNameLst>
                                          <p:attrName>ppt_y</p:attrName>
                                        </p:attrNameLst>
                                      </p:cBhvr>
                                    </p:anim>
                                    <p:animRot by="21600000">
                                      <p:cBhvr>
                                        <p:cTn id="68" dur="1000" fill="hold">
                                          <p:stCondLst>
                                            <p:cond delay="0"/>
                                          </p:stCondLst>
                                        </p:cTn>
                                        <p:tgtEl>
                                          <p:spTgt spid="11">
                                            <p:txEl>
                                              <p:pRg st="11" end="11"/>
                                            </p:txEl>
                                          </p:spTgt>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56" presetClass="entr" presetSubtype="0" fill="hold" nodeType="clickEffect">
                                  <p:stCondLst>
                                    <p:cond delay="0"/>
                                  </p:stCondLst>
                                  <p:iterate type="lt">
                                    <p:tmPct val="10000"/>
                                  </p:iterate>
                                  <p:childTnLst>
                                    <p:set>
                                      <p:cBhvr>
                                        <p:cTn id="72" dur="1" fill="hold">
                                          <p:stCondLst>
                                            <p:cond delay="0"/>
                                          </p:stCondLst>
                                        </p:cTn>
                                        <p:tgtEl>
                                          <p:spTgt spid="11">
                                            <p:txEl>
                                              <p:pRg st="12" end="12"/>
                                            </p:txEl>
                                          </p:spTgt>
                                        </p:tgtEl>
                                        <p:attrNameLst>
                                          <p:attrName>style.visibility</p:attrName>
                                        </p:attrNameLst>
                                      </p:cBhvr>
                                      <p:to>
                                        <p:strVal val="visible"/>
                                      </p:to>
                                    </p:set>
                                    <p:anim by="(-#ppt_w*2)" calcmode="lin" valueType="num">
                                      <p:cBhvr rctx="PPT">
                                        <p:cTn id="73" dur="500" autoRev="1" fill="hold">
                                          <p:stCondLst>
                                            <p:cond delay="0"/>
                                          </p:stCondLst>
                                        </p:cTn>
                                        <p:tgtEl>
                                          <p:spTgt spid="11">
                                            <p:txEl>
                                              <p:pRg st="12" end="12"/>
                                            </p:txEl>
                                          </p:spTgt>
                                        </p:tgtEl>
                                        <p:attrNameLst>
                                          <p:attrName>ppt_w</p:attrName>
                                        </p:attrNameLst>
                                      </p:cBhvr>
                                    </p:anim>
                                    <p:anim by="(#ppt_w*0.50)" calcmode="lin" valueType="num">
                                      <p:cBhvr>
                                        <p:cTn id="74" dur="500" decel="50000" autoRev="1" fill="hold">
                                          <p:stCondLst>
                                            <p:cond delay="0"/>
                                          </p:stCondLst>
                                        </p:cTn>
                                        <p:tgtEl>
                                          <p:spTgt spid="11">
                                            <p:txEl>
                                              <p:pRg st="12" end="12"/>
                                            </p:txEl>
                                          </p:spTgt>
                                        </p:tgtEl>
                                        <p:attrNameLst>
                                          <p:attrName>ppt_x</p:attrName>
                                        </p:attrNameLst>
                                      </p:cBhvr>
                                    </p:anim>
                                    <p:anim from="(-#ppt_h/2)" to="(#ppt_y)" calcmode="lin" valueType="num">
                                      <p:cBhvr>
                                        <p:cTn id="75" dur="1000" fill="hold">
                                          <p:stCondLst>
                                            <p:cond delay="0"/>
                                          </p:stCondLst>
                                        </p:cTn>
                                        <p:tgtEl>
                                          <p:spTgt spid="11">
                                            <p:txEl>
                                              <p:pRg st="12" end="12"/>
                                            </p:txEl>
                                          </p:spTgt>
                                        </p:tgtEl>
                                        <p:attrNameLst>
                                          <p:attrName>ppt_y</p:attrName>
                                        </p:attrNameLst>
                                      </p:cBhvr>
                                    </p:anim>
                                    <p:animRot by="21600000">
                                      <p:cBhvr>
                                        <p:cTn id="76" dur="1000" fill="hold">
                                          <p:stCondLst>
                                            <p:cond delay="0"/>
                                          </p:stCondLst>
                                        </p:cTn>
                                        <p:tgtEl>
                                          <p:spTgt spid="11">
                                            <p:txEl>
                                              <p:pRg st="12" end="1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016872"/>
          </a:xfrm>
        </p:spPr>
        <p:txBody>
          <a:bodyPr>
            <a:normAutofit/>
          </a:bodyPr>
          <a:lstStyle/>
          <a:p>
            <a:pPr marL="0" indent="0" algn="just">
              <a:lnSpc>
                <a:spcPct val="100000"/>
              </a:lnSpc>
              <a:spcBef>
                <a:spcPts val="400"/>
              </a:spcBef>
              <a:buNone/>
            </a:pPr>
            <a:r>
              <a:rPr lang="es-MX" altLang="ja-JP" sz="2000" dirty="0">
                <a:solidFill>
                  <a:schemeClr val="bg1"/>
                </a:solidFill>
                <a:latin typeface="Arial" panose="020B0604020202020204" pitchFamily="34" charset="0"/>
                <a:cs typeface="Arial" panose="020B0604020202020204" pitchFamily="34" charset="0"/>
              </a:rPr>
              <a:t>Estas leyes a su vez cuentan con su respectivo reglamento, que puntualizan los preceptos legales de las mismas:</a:t>
            </a:r>
          </a:p>
          <a:p>
            <a:pPr marL="0" indent="0" algn="just">
              <a:lnSpc>
                <a:spcPct val="100000"/>
              </a:lnSpc>
              <a:spcBef>
                <a:spcPts val="400"/>
              </a:spcBef>
              <a:buNone/>
            </a:pPr>
            <a:endParaRPr lang="es-MX" altLang="ja-JP" sz="5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pPr>
            <a:r>
              <a:rPr lang="es-ES_tradnl" altLang="es-MX" sz="2000" dirty="0">
                <a:solidFill>
                  <a:schemeClr val="bg1"/>
                </a:solidFill>
                <a:latin typeface="Arial" panose="020B0604020202020204" pitchFamily="34" charset="0"/>
                <a:cs typeface="Arial" panose="020B0604020202020204" pitchFamily="34" charset="0"/>
              </a:rPr>
              <a:t>RLAASSP </a:t>
            </a:r>
            <a:r>
              <a:rPr lang="es-ES_tradnl" altLang="es-MX" sz="1600" dirty="0">
                <a:solidFill>
                  <a:schemeClr val="bg1"/>
                </a:solidFill>
                <a:latin typeface="Arial" panose="020B0604020202020204" pitchFamily="34" charset="0"/>
                <a:cs typeface="Arial" panose="020B0604020202020204" pitchFamily="34" charset="0"/>
              </a:rPr>
              <a:t>(DOF del 28 de julio de 2010, última reforma 15 sept. 2022)</a:t>
            </a:r>
            <a:r>
              <a:rPr lang="es-ES_tradnl" altLang="es-MX" sz="2800" dirty="0">
                <a:solidFill>
                  <a:schemeClr val="bg1"/>
                </a:solidFill>
                <a:latin typeface="Arial" panose="020B0604020202020204" pitchFamily="34" charset="0"/>
                <a:cs typeface="Arial" panose="020B0604020202020204" pitchFamily="34" charset="0"/>
              </a:rPr>
              <a:t>.</a:t>
            </a:r>
          </a:p>
          <a:p>
            <a:pPr marL="228600" marR="0" lvl="0" indent="-228600" algn="just" defTabSz="914400" rtl="0" eaLnBrk="1" fontAlgn="auto" latinLnBrk="0" hangingPunct="1">
              <a:lnSpc>
                <a:spcPct val="100000"/>
              </a:lnSpc>
              <a:spcBef>
                <a:spcPts val="400"/>
              </a:spcBef>
              <a:buClrTx/>
              <a:buSzTx/>
              <a:buFont typeface="Courier New" panose="02070309020205020404" pitchFamily="49" charset="0"/>
              <a:buChar char="o"/>
              <a:tabLst/>
              <a:defRPr/>
            </a:pPr>
            <a:r>
              <a:rPr lang="es-ES_tradnl" altLang="es-MX" sz="2000" dirty="0">
                <a:solidFill>
                  <a:schemeClr val="bg1"/>
                </a:solidFill>
                <a:latin typeface="Arial" panose="020B0604020202020204" pitchFamily="34" charset="0"/>
                <a:cs typeface="Arial" panose="020B0604020202020204" pitchFamily="34" charset="0"/>
              </a:rPr>
              <a:t>RLOPSRM </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(DOF del 28 julio 2010, última reforma 27 sept. de 2022)</a:t>
            </a:r>
            <a:r>
              <a:rPr kumimoji="0" lang="es-ES_tradnl"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28600" marR="0" lvl="0" indent="-228600" algn="just" defTabSz="914400" rtl="0" eaLnBrk="1" fontAlgn="auto" latinLnBrk="0" hangingPunct="1">
              <a:lnSpc>
                <a:spcPct val="100000"/>
              </a:lnSpc>
              <a:spcBef>
                <a:spcPts val="400"/>
              </a:spcBef>
              <a:buClrTx/>
              <a:buSzTx/>
              <a:buFont typeface="Courier New" panose="02070309020205020404" pitchFamily="49" charset="0"/>
              <a:buChar char="o"/>
              <a:tabLst/>
              <a:defRPr/>
            </a:pPr>
            <a:r>
              <a:rPr lang="es-ES_tradnl" altLang="es-MX" sz="2000" dirty="0">
                <a:solidFill>
                  <a:srgbClr val="000000"/>
                </a:solidFill>
                <a:latin typeface="Arial" panose="020B0604020202020204" pitchFamily="34" charset="0"/>
                <a:cs typeface="Arial" panose="020B0604020202020204" pitchFamily="34" charset="0"/>
              </a:rPr>
              <a:t>RLFPRH (DOF</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julio 2010, última reforma 27 sept. de 2022)</a:t>
            </a:r>
            <a:r>
              <a:rPr kumimoji="0" lang="es-ES_tradnl"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algn="just" eaLnBrk="1" hangingPunct="1">
              <a:lnSpc>
                <a:spcPct val="100000"/>
              </a:lnSpc>
              <a:spcBef>
                <a:spcPts val="400"/>
              </a:spcBef>
              <a:buFont typeface="Wingdings" panose="05000000000000000000" pitchFamily="2" charset="2"/>
              <a:buNone/>
            </a:pPr>
            <a:endParaRPr lang="es-MX" sz="1000" dirty="0">
              <a:solidFill>
                <a:schemeClr val="bg1"/>
              </a:solidFill>
              <a:latin typeface="Arial" panose="020B0604020202020204" pitchFamily="34" charset="0"/>
              <a:cs typeface="Arial" panose="020B0604020202020204" pitchFamily="34" charset="0"/>
            </a:endParaRPr>
          </a:p>
          <a:p>
            <a:pPr marL="0" algn="just">
              <a:lnSpc>
                <a:spcPct val="100000"/>
              </a:lnSpc>
              <a:spcBef>
                <a:spcPts val="400"/>
              </a:spcBef>
              <a:buNone/>
            </a:pPr>
            <a:r>
              <a:rPr lang="es-MX" sz="2000" b="1" dirty="0">
                <a:solidFill>
                  <a:schemeClr val="bg1"/>
                </a:solidFill>
                <a:latin typeface="ArialMT"/>
              </a:rPr>
              <a:t>1.2. </a:t>
            </a:r>
            <a:r>
              <a:rPr lang="es-MX" sz="2000" b="1" dirty="0">
                <a:solidFill>
                  <a:schemeClr val="accent6">
                    <a:lumMod val="50000"/>
                  </a:schemeClr>
                </a:solidFill>
                <a:latin typeface="ArialMT"/>
              </a:rPr>
              <a:t>Normas complementarias y supletorias.</a:t>
            </a:r>
          </a:p>
          <a:p>
            <a:pPr marL="0" algn="just">
              <a:lnSpc>
                <a:spcPct val="100000"/>
              </a:lnSpc>
              <a:spcBef>
                <a:spcPts val="400"/>
              </a:spcBef>
              <a:buNone/>
            </a:pPr>
            <a:endParaRPr lang="es-MX" sz="1000" dirty="0">
              <a:solidFill>
                <a:schemeClr val="accent6">
                  <a:lumMod val="50000"/>
                </a:schemeClr>
              </a:solidFill>
              <a:latin typeface="ArialMT"/>
            </a:endParaRPr>
          </a:p>
          <a:p>
            <a:pPr marL="0" algn="just" eaLnBrk="1" hangingPunct="1">
              <a:lnSpc>
                <a:spcPct val="100000"/>
              </a:lnSpc>
              <a:spcBef>
                <a:spcPts val="400"/>
              </a:spcBef>
              <a:buFont typeface="Wingdings" panose="05000000000000000000" pitchFamily="2" charset="2"/>
              <a:buNone/>
            </a:pPr>
            <a:r>
              <a:rPr lang="es-MX" sz="2000" dirty="0">
                <a:solidFill>
                  <a:schemeClr val="bg1"/>
                </a:solidFill>
                <a:latin typeface="Arial" panose="020B0604020202020204" pitchFamily="34" charset="0"/>
                <a:cs typeface="Arial" panose="020B0604020202020204" pitchFamily="34" charset="0"/>
              </a:rPr>
              <a:t>Las normas que regulan la materia de contrataciones publicas, y que se deben conocer adecuadamente para realizar una auditoria con conocimiento de causa , no se agota con las leyes antes señaladas.</a:t>
            </a:r>
          </a:p>
          <a:p>
            <a:pPr marL="0" algn="just" eaLnBrk="1" hangingPunct="1">
              <a:lnSpc>
                <a:spcPct val="100000"/>
              </a:lnSpc>
              <a:spcBef>
                <a:spcPts val="400"/>
              </a:spcBef>
              <a:buFont typeface="Wingdings" panose="05000000000000000000" pitchFamily="2" charset="2"/>
              <a:buNone/>
            </a:pPr>
            <a:endParaRPr lang="es-MX" sz="1000" dirty="0">
              <a:solidFill>
                <a:schemeClr val="bg1"/>
              </a:solidFill>
              <a:latin typeface="Arial" panose="020B0604020202020204" pitchFamily="34" charset="0"/>
              <a:cs typeface="Arial" panose="020B0604020202020204" pitchFamily="34" charset="0"/>
            </a:endParaRPr>
          </a:p>
          <a:p>
            <a:pPr marL="0" algn="just" eaLnBrk="1" hangingPunct="1">
              <a:lnSpc>
                <a:spcPct val="100000"/>
              </a:lnSpc>
              <a:spcBef>
                <a:spcPts val="400"/>
              </a:spcBef>
              <a:buFont typeface="Wingdings" panose="05000000000000000000" pitchFamily="2" charset="2"/>
              <a:buNone/>
            </a:pPr>
            <a:r>
              <a:rPr lang="es-MX" sz="2000" dirty="0">
                <a:solidFill>
                  <a:schemeClr val="bg1"/>
                </a:solidFill>
                <a:latin typeface="Arial" panose="020B0604020202020204" pitchFamily="34" charset="0"/>
                <a:cs typeface="Arial" panose="020B0604020202020204" pitchFamily="34" charset="0"/>
              </a:rPr>
              <a:t>Tanto la LAASSP como la LOPSRM, tiene relación con otra serie de disposiciones jurídicas que tienen como fin puntualizan a su vez algunos obligaciones o aspectos a considerar para realizar adecuadamente las contrataciones públicas.</a:t>
            </a:r>
          </a:p>
          <a:p>
            <a:pPr marL="0" algn="just" eaLnBrk="1" hangingPunct="1">
              <a:lnSpc>
                <a:spcPct val="100000"/>
              </a:lnSpc>
              <a:spcBef>
                <a:spcPts val="400"/>
              </a:spcBef>
              <a:buFont typeface="Wingdings" panose="05000000000000000000" pitchFamily="2" charset="2"/>
              <a:buNone/>
            </a:pPr>
            <a:endParaRPr lang="es-MX" sz="1000" dirty="0">
              <a:solidFill>
                <a:schemeClr val="bg1"/>
              </a:solidFill>
              <a:latin typeface="Arial" panose="020B0604020202020204" pitchFamily="34" charset="0"/>
              <a:cs typeface="Arial" panose="020B0604020202020204" pitchFamily="34" charset="0"/>
            </a:endParaRPr>
          </a:p>
          <a:p>
            <a:pPr marL="0" algn="just" eaLnBrk="1" hangingPunct="1">
              <a:lnSpc>
                <a:spcPct val="100000"/>
              </a:lnSpc>
              <a:spcBef>
                <a:spcPts val="400"/>
              </a:spcBef>
              <a:buFont typeface="Wingdings" panose="05000000000000000000" pitchFamily="2" charset="2"/>
              <a:buNone/>
            </a:pPr>
            <a:r>
              <a:rPr lang="es-MX" sz="2000" dirty="0">
                <a:solidFill>
                  <a:schemeClr val="bg1"/>
                </a:solidFill>
                <a:latin typeface="Arial" panose="020B0604020202020204" pitchFamily="34" charset="0"/>
                <a:cs typeface="Arial" panose="020B0604020202020204" pitchFamily="34" charset="0"/>
              </a:rPr>
              <a:t>Se trata de las normas que  complementan, o bien, que suplen la ausencia de algu-</a:t>
            </a:r>
            <a:endParaRPr lang="es-MX" dirty="0"/>
          </a:p>
        </p:txBody>
      </p:sp>
      <p:pic>
        <p:nvPicPr>
          <p:cNvPr id="3" name="Imagen 2">
            <a:extLst>
              <a:ext uri="{FF2B5EF4-FFF2-40B4-BE49-F238E27FC236}">
                <a16:creationId xmlns:a16="http://schemas.microsoft.com/office/drawing/2014/main" id="{573B0E9B-DDDA-A104-9C23-6CA55B236A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56646" y="1132766"/>
            <a:ext cx="2289303" cy="1992571"/>
          </a:xfrm>
          <a:prstGeom prst="rect">
            <a:avLst/>
          </a:prstGeom>
          <a:noFill/>
          <a:ln>
            <a:noFill/>
          </a:ln>
        </p:spPr>
      </p:pic>
    </p:spTree>
    <p:extLst>
      <p:ext uri="{BB962C8B-B14F-4D97-AF65-F5344CB8AC3E}">
        <p14:creationId xmlns:p14="http://schemas.microsoft.com/office/powerpoint/2010/main" val="348120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strVal val="#ppt_h"/>
                                          </p:val>
                                        </p:tav>
                                        <p:tav tm="100000">
                                          <p:val>
                                            <p:strVal val="#ppt_h"/>
                                          </p:val>
                                        </p:tav>
                                      </p:tavLst>
                                    </p:anim>
                                  </p:childTnLst>
                                </p:cTn>
                              </p:par>
                              <p:par>
                                <p:cTn id="9" presetID="41" presetClass="entr" presetSubtype="0" fill="hold" nodeType="withEffect">
                                  <p:stCondLst>
                                    <p:cond delay="0"/>
                                  </p:stCondLst>
                                  <p:iterate type="lt">
                                    <p:tmPct val="10000"/>
                                  </p:iterate>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p:cTn id="11"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nodeType="clickEffect">
                                  <p:stCondLst>
                                    <p:cond delay="0"/>
                                  </p:stCondLst>
                                  <p:iterate type="lt">
                                    <p:tmPct val="10000"/>
                                  </p:iterate>
                                  <p:childTnLst>
                                    <p:set>
                                      <p:cBhvr>
                                        <p:cTn id="19" dur="1" fill="hold">
                                          <p:stCondLst>
                                            <p:cond delay="0"/>
                                          </p:stCondLst>
                                        </p:cTn>
                                        <p:tgtEl>
                                          <p:spTgt spid="11">
                                            <p:txEl>
                                              <p:pRg st="2" end="2"/>
                                            </p:txEl>
                                          </p:spTgt>
                                        </p:tgtEl>
                                        <p:attrNameLst>
                                          <p:attrName>style.visibility</p:attrName>
                                        </p:attrNameLst>
                                      </p:cBhvr>
                                      <p:to>
                                        <p:strVal val="visible"/>
                                      </p:to>
                                    </p:set>
                                    <p:anim by="(-#ppt_w*2)" calcmode="lin" valueType="num">
                                      <p:cBhvr rctx="PPT">
                                        <p:cTn id="20" dur="250" autoRev="1" fill="hold">
                                          <p:stCondLst>
                                            <p:cond delay="0"/>
                                          </p:stCondLst>
                                        </p:cTn>
                                        <p:tgtEl>
                                          <p:spTgt spid="11">
                                            <p:txEl>
                                              <p:pRg st="2" end="2"/>
                                            </p:txEl>
                                          </p:spTgt>
                                        </p:tgtEl>
                                        <p:attrNameLst>
                                          <p:attrName>ppt_w</p:attrName>
                                        </p:attrNameLst>
                                      </p:cBhvr>
                                    </p:anim>
                                    <p:anim by="(#ppt_w*0.50)" calcmode="lin" valueType="num">
                                      <p:cBhvr>
                                        <p:cTn id="21" dur="250" decel="50000" autoRev="1" fill="hold">
                                          <p:stCondLst>
                                            <p:cond delay="0"/>
                                          </p:stCondLst>
                                        </p:cTn>
                                        <p:tgtEl>
                                          <p:spTgt spid="11">
                                            <p:txEl>
                                              <p:pRg st="2" end="2"/>
                                            </p:txEl>
                                          </p:spTgt>
                                        </p:tgtEl>
                                        <p:attrNameLst>
                                          <p:attrName>ppt_x</p:attrName>
                                        </p:attrNameLst>
                                      </p:cBhvr>
                                    </p:anim>
                                    <p:anim from="(-#ppt_h/2)" to="(#ppt_y)" calcmode="lin" valueType="num">
                                      <p:cBhvr>
                                        <p:cTn id="22" dur="500" fill="hold">
                                          <p:stCondLst>
                                            <p:cond delay="0"/>
                                          </p:stCondLst>
                                        </p:cTn>
                                        <p:tgtEl>
                                          <p:spTgt spid="11">
                                            <p:txEl>
                                              <p:pRg st="2" end="2"/>
                                            </p:txEl>
                                          </p:spTgt>
                                        </p:tgtEl>
                                        <p:attrNameLst>
                                          <p:attrName>ppt_y</p:attrName>
                                        </p:attrNameLst>
                                      </p:cBhvr>
                                    </p:anim>
                                    <p:animRot by="21600000">
                                      <p:cBhvr>
                                        <p:cTn id="23" dur="500" fill="hold">
                                          <p:stCondLst>
                                            <p:cond delay="0"/>
                                          </p:stCondLst>
                                        </p:cTn>
                                        <p:tgtEl>
                                          <p:spTgt spid="11">
                                            <p:txEl>
                                              <p:pRg st="2" end="2"/>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nodeType="clickEffect">
                                  <p:stCondLst>
                                    <p:cond delay="0"/>
                                  </p:stCondLst>
                                  <p:iterate type="lt">
                                    <p:tmPct val="10000"/>
                                  </p:iterate>
                                  <p:childTnLst>
                                    <p:set>
                                      <p:cBhvr>
                                        <p:cTn id="27" dur="1" fill="hold">
                                          <p:stCondLst>
                                            <p:cond delay="0"/>
                                          </p:stCondLst>
                                        </p:cTn>
                                        <p:tgtEl>
                                          <p:spTgt spid="11">
                                            <p:txEl>
                                              <p:pRg st="3" end="3"/>
                                            </p:txEl>
                                          </p:spTgt>
                                        </p:tgtEl>
                                        <p:attrNameLst>
                                          <p:attrName>style.visibility</p:attrName>
                                        </p:attrNameLst>
                                      </p:cBhvr>
                                      <p:to>
                                        <p:strVal val="visible"/>
                                      </p:to>
                                    </p:set>
                                    <p:anim by="(-#ppt_w*2)" calcmode="lin" valueType="num">
                                      <p:cBhvr rctx="PPT">
                                        <p:cTn id="28" dur="250" autoRev="1" fill="hold">
                                          <p:stCondLst>
                                            <p:cond delay="0"/>
                                          </p:stCondLst>
                                        </p:cTn>
                                        <p:tgtEl>
                                          <p:spTgt spid="11">
                                            <p:txEl>
                                              <p:pRg st="3" end="3"/>
                                            </p:txEl>
                                          </p:spTgt>
                                        </p:tgtEl>
                                        <p:attrNameLst>
                                          <p:attrName>ppt_w</p:attrName>
                                        </p:attrNameLst>
                                      </p:cBhvr>
                                    </p:anim>
                                    <p:anim by="(#ppt_w*0.50)" calcmode="lin" valueType="num">
                                      <p:cBhvr>
                                        <p:cTn id="29" dur="250" decel="50000" autoRev="1" fill="hold">
                                          <p:stCondLst>
                                            <p:cond delay="0"/>
                                          </p:stCondLst>
                                        </p:cTn>
                                        <p:tgtEl>
                                          <p:spTgt spid="11">
                                            <p:txEl>
                                              <p:pRg st="3" end="3"/>
                                            </p:txEl>
                                          </p:spTgt>
                                        </p:tgtEl>
                                        <p:attrNameLst>
                                          <p:attrName>ppt_x</p:attrName>
                                        </p:attrNameLst>
                                      </p:cBhvr>
                                    </p:anim>
                                    <p:anim from="(-#ppt_h/2)" to="(#ppt_y)" calcmode="lin" valueType="num">
                                      <p:cBhvr>
                                        <p:cTn id="30" dur="500" fill="hold">
                                          <p:stCondLst>
                                            <p:cond delay="0"/>
                                          </p:stCondLst>
                                        </p:cTn>
                                        <p:tgtEl>
                                          <p:spTgt spid="11">
                                            <p:txEl>
                                              <p:pRg st="3" end="3"/>
                                            </p:txEl>
                                          </p:spTgt>
                                        </p:tgtEl>
                                        <p:attrNameLst>
                                          <p:attrName>ppt_y</p:attrName>
                                        </p:attrNameLst>
                                      </p:cBhvr>
                                    </p:anim>
                                    <p:animRot by="21600000">
                                      <p:cBhvr>
                                        <p:cTn id="31" dur="500" fill="hold">
                                          <p:stCondLst>
                                            <p:cond delay="0"/>
                                          </p:stCondLst>
                                        </p:cTn>
                                        <p:tgtEl>
                                          <p:spTgt spid="11">
                                            <p:txEl>
                                              <p:pRg st="3" end="3"/>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nodeType="clickEffect">
                                  <p:stCondLst>
                                    <p:cond delay="0"/>
                                  </p:stCondLst>
                                  <p:iterate type="lt">
                                    <p:tmPct val="10000"/>
                                  </p:iterate>
                                  <p:childTnLst>
                                    <p:set>
                                      <p:cBhvr>
                                        <p:cTn id="35" dur="1" fill="hold">
                                          <p:stCondLst>
                                            <p:cond delay="0"/>
                                          </p:stCondLst>
                                        </p:cTn>
                                        <p:tgtEl>
                                          <p:spTgt spid="11">
                                            <p:txEl>
                                              <p:pRg st="4" end="4"/>
                                            </p:txEl>
                                          </p:spTgt>
                                        </p:tgtEl>
                                        <p:attrNameLst>
                                          <p:attrName>style.visibility</p:attrName>
                                        </p:attrNameLst>
                                      </p:cBhvr>
                                      <p:to>
                                        <p:strVal val="visible"/>
                                      </p:to>
                                    </p:set>
                                    <p:anim by="(-#ppt_w*2)" calcmode="lin" valueType="num">
                                      <p:cBhvr rctx="PPT">
                                        <p:cTn id="36" dur="250" autoRev="1" fill="hold">
                                          <p:stCondLst>
                                            <p:cond delay="0"/>
                                          </p:stCondLst>
                                        </p:cTn>
                                        <p:tgtEl>
                                          <p:spTgt spid="11">
                                            <p:txEl>
                                              <p:pRg st="4" end="4"/>
                                            </p:txEl>
                                          </p:spTgt>
                                        </p:tgtEl>
                                        <p:attrNameLst>
                                          <p:attrName>ppt_w</p:attrName>
                                        </p:attrNameLst>
                                      </p:cBhvr>
                                    </p:anim>
                                    <p:anim by="(#ppt_w*0.50)" calcmode="lin" valueType="num">
                                      <p:cBhvr>
                                        <p:cTn id="37" dur="250" decel="50000" autoRev="1" fill="hold">
                                          <p:stCondLst>
                                            <p:cond delay="0"/>
                                          </p:stCondLst>
                                        </p:cTn>
                                        <p:tgtEl>
                                          <p:spTgt spid="11">
                                            <p:txEl>
                                              <p:pRg st="4" end="4"/>
                                            </p:txEl>
                                          </p:spTgt>
                                        </p:tgtEl>
                                        <p:attrNameLst>
                                          <p:attrName>ppt_x</p:attrName>
                                        </p:attrNameLst>
                                      </p:cBhvr>
                                    </p:anim>
                                    <p:anim from="(-#ppt_h/2)" to="(#ppt_y)" calcmode="lin" valueType="num">
                                      <p:cBhvr>
                                        <p:cTn id="38" dur="500" fill="hold">
                                          <p:stCondLst>
                                            <p:cond delay="0"/>
                                          </p:stCondLst>
                                        </p:cTn>
                                        <p:tgtEl>
                                          <p:spTgt spid="11">
                                            <p:txEl>
                                              <p:pRg st="4" end="4"/>
                                            </p:txEl>
                                          </p:spTgt>
                                        </p:tgtEl>
                                        <p:attrNameLst>
                                          <p:attrName>ppt_y</p:attrName>
                                        </p:attrNameLst>
                                      </p:cBhvr>
                                    </p:anim>
                                    <p:animRot by="21600000">
                                      <p:cBhvr>
                                        <p:cTn id="39" dur="500" fill="hold">
                                          <p:stCondLst>
                                            <p:cond delay="0"/>
                                          </p:stCondLst>
                                        </p:cTn>
                                        <p:tgtEl>
                                          <p:spTgt spid="11">
                                            <p:txEl>
                                              <p:pRg st="4" end="4"/>
                                            </p:txEl>
                                          </p:spTgt>
                                        </p:tgtEl>
                                        <p:attrNameLst>
                                          <p:attrName>r</p:attrName>
                                        </p:attrNameLst>
                                      </p:cBhvr>
                                    </p:animRot>
                                  </p:childTnLst>
                                </p:cTn>
                              </p:par>
                            </p:childTnLst>
                          </p:cTn>
                        </p:par>
                        <p:par>
                          <p:cTn id="40" fill="hold">
                            <p:stCondLst>
                              <p:cond delay="2850"/>
                            </p:stCondLst>
                            <p:childTnLst>
                              <p:par>
                                <p:cTn id="41" presetID="53" presetClass="entr" presetSubtype="16" fill="hold" nodeType="after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p:cTn id="43" dur="15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44" dur="15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45" dur="1500"/>
                                        <p:tgtEl>
                                          <p:spTgt spid="11">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1">
                                            <p:txEl>
                                              <p:pRg st="8" end="8"/>
                                            </p:txEl>
                                          </p:spTgt>
                                        </p:tgtEl>
                                        <p:attrNameLst>
                                          <p:attrName>style.visibility</p:attrName>
                                        </p:attrNameLst>
                                      </p:cBhvr>
                                      <p:to>
                                        <p:strVal val="visible"/>
                                      </p:to>
                                    </p:set>
                                    <p:anim calcmode="lin" valueType="num">
                                      <p:cBhvr>
                                        <p:cTn id="50"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51"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52" dur="1000" fill="hold"/>
                                        <p:tgtEl>
                                          <p:spTgt spid="11">
                                            <p:txEl>
                                              <p:pRg st="8" end="8"/>
                                            </p:txEl>
                                          </p:spTgt>
                                        </p:tgtEl>
                                        <p:attrNameLst>
                                          <p:attrName>style.rotation</p:attrName>
                                        </p:attrNameLst>
                                      </p:cBhvr>
                                      <p:tavLst>
                                        <p:tav tm="0">
                                          <p:val>
                                            <p:fltVal val="360"/>
                                          </p:val>
                                        </p:tav>
                                        <p:tav tm="100000">
                                          <p:val>
                                            <p:fltVal val="0"/>
                                          </p:val>
                                        </p:tav>
                                      </p:tavLst>
                                    </p:anim>
                                    <p:animEffect transition="in" filter="fade">
                                      <p:cBhvr>
                                        <p:cTn id="53" dur="1000"/>
                                        <p:tgtEl>
                                          <p:spTgt spid="11">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nodeType="clickEffect">
                                  <p:stCondLst>
                                    <p:cond delay="0"/>
                                  </p:stCondLst>
                                  <p:childTnLst>
                                    <p:set>
                                      <p:cBhvr>
                                        <p:cTn id="57" dur="1" fill="hold">
                                          <p:stCondLst>
                                            <p:cond delay="0"/>
                                          </p:stCondLst>
                                        </p:cTn>
                                        <p:tgtEl>
                                          <p:spTgt spid="11">
                                            <p:txEl>
                                              <p:pRg st="10" end="10"/>
                                            </p:txEl>
                                          </p:spTgt>
                                        </p:tgtEl>
                                        <p:attrNameLst>
                                          <p:attrName>style.visibility</p:attrName>
                                        </p:attrNameLst>
                                      </p:cBhvr>
                                      <p:to>
                                        <p:strVal val="visible"/>
                                      </p:to>
                                    </p:set>
                                    <p:anim calcmode="lin" valueType="num">
                                      <p:cBhvr>
                                        <p:cTn id="58" dur="1000" fill="hold"/>
                                        <p:tgtEl>
                                          <p:spTgt spid="11">
                                            <p:txEl>
                                              <p:pRg st="10" end="10"/>
                                            </p:txEl>
                                          </p:spTgt>
                                        </p:tgtEl>
                                        <p:attrNameLst>
                                          <p:attrName>ppt_w</p:attrName>
                                        </p:attrNameLst>
                                      </p:cBhvr>
                                      <p:tavLst>
                                        <p:tav tm="0">
                                          <p:val>
                                            <p:strVal val="#ppt_w*0.70"/>
                                          </p:val>
                                        </p:tav>
                                        <p:tav tm="100000">
                                          <p:val>
                                            <p:strVal val="#ppt_w"/>
                                          </p:val>
                                        </p:tav>
                                      </p:tavLst>
                                    </p:anim>
                                    <p:anim calcmode="lin" valueType="num">
                                      <p:cBhvr>
                                        <p:cTn id="59" dur="1000" fill="hold"/>
                                        <p:tgtEl>
                                          <p:spTgt spid="11">
                                            <p:txEl>
                                              <p:pRg st="10" end="10"/>
                                            </p:txEl>
                                          </p:spTgt>
                                        </p:tgtEl>
                                        <p:attrNameLst>
                                          <p:attrName>ppt_h</p:attrName>
                                        </p:attrNameLst>
                                      </p:cBhvr>
                                      <p:tavLst>
                                        <p:tav tm="0">
                                          <p:val>
                                            <p:strVal val="#ppt_h"/>
                                          </p:val>
                                        </p:tav>
                                        <p:tav tm="100000">
                                          <p:val>
                                            <p:strVal val="#ppt_h"/>
                                          </p:val>
                                        </p:tav>
                                      </p:tavLst>
                                    </p:anim>
                                    <p:animEffect transition="in" filter="fade">
                                      <p:cBhvr>
                                        <p:cTn id="60" dur="1000"/>
                                        <p:tgtEl>
                                          <p:spTgt spid="11">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3" presetClass="entr" presetSubtype="0" fill="hold" nodeType="clickEffect">
                                  <p:stCondLst>
                                    <p:cond delay="0"/>
                                  </p:stCondLst>
                                  <p:childTnLst>
                                    <p:set>
                                      <p:cBhvr>
                                        <p:cTn id="64" dur="1" fill="hold">
                                          <p:stCondLst>
                                            <p:cond delay="0"/>
                                          </p:stCondLst>
                                        </p:cTn>
                                        <p:tgtEl>
                                          <p:spTgt spid="11">
                                            <p:txEl>
                                              <p:pRg st="12" end="12"/>
                                            </p:txEl>
                                          </p:spTgt>
                                        </p:tgtEl>
                                        <p:attrNameLst>
                                          <p:attrName>style.visibility</p:attrName>
                                        </p:attrNameLst>
                                      </p:cBhvr>
                                      <p:to>
                                        <p:strVal val="visible"/>
                                      </p:to>
                                    </p:set>
                                    <p:animEffect transition="in" filter="fade">
                                      <p:cBhvr>
                                        <p:cTn id="65" dur="100"/>
                                        <p:tgtEl>
                                          <p:spTgt spid="11">
                                            <p:txEl>
                                              <p:pRg st="12" end="12"/>
                                            </p:txEl>
                                          </p:spTgt>
                                        </p:tgtEl>
                                      </p:cBhvr>
                                    </p:animEffect>
                                    <p:anim calcmode="lin" valueType="num">
                                      <p:cBhvr>
                                        <p:cTn id="66" dur="400" fill="hold"/>
                                        <p:tgtEl>
                                          <p:spTgt spid="11">
                                            <p:txEl>
                                              <p:pRg st="12" end="12"/>
                                            </p:txEl>
                                          </p:spTgt>
                                        </p:tgtEl>
                                        <p:attrNameLst>
                                          <p:attrName>ppt_x</p:attrName>
                                        </p:attrNameLst>
                                      </p:cBhvr>
                                      <p:tavLst>
                                        <p:tav tm="0">
                                          <p:val>
                                            <p:strVal val="#ppt_x"/>
                                          </p:val>
                                        </p:tav>
                                        <p:tav tm="100000">
                                          <p:val>
                                            <p:strVal val="#ppt_x"/>
                                          </p:val>
                                        </p:tav>
                                      </p:tavLst>
                                    </p:anim>
                                    <p:anim calcmode="lin" valueType="num">
                                      <p:cBhvr>
                                        <p:cTn id="67" dur="400" fill="hold"/>
                                        <p:tgtEl>
                                          <p:spTgt spid="11">
                                            <p:txEl>
                                              <p:pRg st="12" end="12"/>
                                            </p:txEl>
                                          </p:spTgt>
                                        </p:tgtEl>
                                        <p:attrNameLst>
                                          <p:attrName>ppt_y</p:attrName>
                                        </p:attrNameLst>
                                      </p:cBhvr>
                                      <p:tavLst>
                                        <p:tav tm="0">
                                          <p:val>
                                            <p:strVal val="#ppt_y+0.31"/>
                                          </p:val>
                                        </p:tav>
                                        <p:tav tm="100000">
                                          <p:val>
                                            <p:strVal val="#ppt_y+0.31"/>
                                          </p:val>
                                        </p:tav>
                                      </p:tavLst>
                                    </p:anim>
                                    <p:anim calcmode="lin" valueType="num">
                                      <p:cBhvr>
                                        <p:cTn id="68" dur="600" decel="50000" fill="hold">
                                          <p:stCondLst>
                                            <p:cond delay="400"/>
                                          </p:stCondLst>
                                        </p:cTn>
                                        <p:tgtEl>
                                          <p:spTgt spid="11">
                                            <p:txEl>
                                              <p:pRg st="12" end="1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600" decel="50000" fill="hold">
                                          <p:stCondLst>
                                            <p:cond delay="400"/>
                                          </p:stCondLst>
                                        </p:cTn>
                                        <p:tgtEl>
                                          <p:spTgt spid="11">
                                            <p:txEl>
                                              <p:pRg st="12" end="1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139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Las </a:t>
            </a:r>
            <a:r>
              <a:rPr lang="es-MX" altLang="es-MX" sz="2000" dirty="0">
                <a:solidFill>
                  <a:srgbClr val="7030A0"/>
                </a:solidFill>
                <a:latin typeface="Arial" panose="020B0604020202020204" pitchFamily="34" charset="0"/>
                <a:cs typeface="Arial" panose="020B0604020202020204" pitchFamily="34" charset="0"/>
              </a:rPr>
              <a:t>estimaciones deben pagarse </a:t>
            </a:r>
            <a:r>
              <a:rPr lang="es-MX" altLang="es-MX" sz="2000" dirty="0">
                <a:solidFill>
                  <a:schemeClr val="bg1"/>
                </a:solidFill>
                <a:latin typeface="Arial" panose="020B0604020202020204" pitchFamily="34" charset="0"/>
                <a:cs typeface="Arial" panose="020B0604020202020204" pitchFamily="34" charset="0"/>
              </a:rPr>
              <a:t>en un plazo no mayor a veinte días naturales, contados a partir de la fecha en que hayan sido autorizadas por la residencia y que el contratista haya presentado la factura correspondiente </a:t>
            </a:r>
            <a:r>
              <a:rPr lang="es-MX" altLang="es-MX" sz="1600" dirty="0">
                <a:solidFill>
                  <a:schemeClr val="bg1"/>
                </a:solidFill>
                <a:latin typeface="Arial" panose="020B0604020202020204" pitchFamily="34" charset="0"/>
                <a:cs typeface="Arial" panose="020B0604020202020204" pitchFamily="34" charset="0"/>
              </a:rPr>
              <a:t>(art. 54 2º pfo.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eaLnBrk="1" hangingPunct="1">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MT"/>
              </a:rPr>
              <a:t>4.3. </a:t>
            </a:r>
            <a:r>
              <a:rPr lang="es-MX" sz="2000" dirty="0">
                <a:solidFill>
                  <a:schemeClr val="accent6">
                    <a:lumMod val="50000"/>
                  </a:schemeClr>
                </a:solidFill>
                <a:latin typeface="ArialMT"/>
              </a:rPr>
              <a:t>Ajustes de costos</a:t>
            </a:r>
            <a:r>
              <a:rPr lang="es-MX" sz="2000" dirty="0">
                <a:solidFill>
                  <a:schemeClr val="bg1"/>
                </a:solidFill>
                <a:latin typeface="ArialMT"/>
              </a:rPr>
              <a:t>.</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Si después del acto de la presentación y apertura de proposiciones ocurran circunstancias de orden económico no previstas en el contrato a base de precios unitarios o la parte de los mixtos de esta naturaleza, se </a:t>
            </a:r>
            <a:r>
              <a:rPr lang="es-MX" altLang="es-MX" sz="2000" dirty="0">
                <a:solidFill>
                  <a:schemeClr val="bg2"/>
                </a:solidFill>
                <a:latin typeface="Arial" panose="020B0604020202020204" pitchFamily="34" charset="0"/>
                <a:cs typeface="Arial" panose="020B0604020202020204" pitchFamily="34" charset="0"/>
              </a:rPr>
              <a:t>podrán aumentar o reduccir los costos directos</a:t>
            </a:r>
            <a:r>
              <a:rPr lang="es-MX" altLang="es-MX" sz="2000" dirty="0">
                <a:solidFill>
                  <a:schemeClr val="bg1"/>
                </a:solidFill>
                <a:latin typeface="Arial" panose="020B0604020202020204" pitchFamily="34" charset="0"/>
                <a:cs typeface="Arial" panose="020B0604020202020204" pitchFamily="34" charset="0"/>
              </a:rPr>
              <a:t> de los trabajos aún no ejecutados conforme al programa convenido; dichos ajustes de costos deberán hacerse de acuerdo al procedimiento  previsto  en el contrato, de acuerdo a alguno de los contemplados en el artículo 57 de la LOPSRM. El aumento o reducción deberá constar por escrito </a:t>
            </a:r>
            <a:r>
              <a:rPr lang="es-MX" altLang="es-MX" sz="1600" dirty="0">
                <a:solidFill>
                  <a:schemeClr val="bg1"/>
                </a:solidFill>
                <a:latin typeface="Arial" panose="020B0604020202020204" pitchFamily="34" charset="0"/>
                <a:cs typeface="Arial" panose="020B0604020202020204" pitchFamily="34" charset="0"/>
              </a:rPr>
              <a:t>(art. 56 1er. y 2º pfos.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Cuando el ajuste de los costos sea </a:t>
            </a:r>
            <a:r>
              <a:rPr lang="es-MX" altLang="es-MX" sz="2000" dirty="0">
                <a:solidFill>
                  <a:schemeClr val="accent3"/>
                </a:solidFill>
                <a:latin typeface="Arial" panose="020B0604020202020204" pitchFamily="34" charset="0"/>
                <a:cs typeface="Arial" panose="020B0604020202020204" pitchFamily="34" charset="0"/>
              </a:rPr>
              <a:t>al alza</a:t>
            </a:r>
            <a:r>
              <a:rPr lang="es-MX" altLang="es-MX" sz="2000" dirty="0">
                <a:solidFill>
                  <a:schemeClr val="bg1"/>
                </a:solidFill>
                <a:latin typeface="Arial" panose="020B0604020202020204" pitchFamily="34" charset="0"/>
                <a:cs typeface="Arial" panose="020B0604020202020204" pitchFamily="34" charset="0"/>
              </a:rPr>
              <a:t>, debe ser el contratista quien lo promueva o solicite por escrito, dentro de los sesenta días naturales siguientes a la publicación de los índices aplicables al mes correspondiente, acompañado de los estudios y documentación que la soporten </a:t>
            </a:r>
            <a:r>
              <a:rPr lang="es-MX" altLang="es-MX" sz="1600" dirty="0">
                <a:solidFill>
                  <a:schemeClr val="bg1"/>
                </a:solidFill>
                <a:latin typeface="Arial" panose="020B0604020202020204" pitchFamily="34" charset="0"/>
                <a:cs typeface="Arial" panose="020B0604020202020204" pitchFamily="34" charset="0"/>
              </a:rPr>
              <a:t>(arts. 31 fracc. XXVIII, y 56 3er. pfo. LOPSRM)</a:t>
            </a:r>
            <a:r>
              <a:rPr lang="es-MX" altLang="es-MX" sz="2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Si es </a:t>
            </a:r>
            <a:r>
              <a:rPr lang="es-MX" altLang="es-MX" sz="2000" dirty="0">
                <a:solidFill>
                  <a:srgbClr val="FF0000"/>
                </a:solidFill>
                <a:latin typeface="Arial" panose="020B0604020202020204" pitchFamily="34" charset="0"/>
                <a:cs typeface="Arial" panose="020B0604020202020204" pitchFamily="34" charset="0"/>
              </a:rPr>
              <a:t>a la baja</a:t>
            </a:r>
            <a:r>
              <a:rPr lang="es-MX" altLang="es-MX" sz="2000" dirty="0">
                <a:solidFill>
                  <a:schemeClr val="bg1"/>
                </a:solidFill>
                <a:latin typeface="Arial" panose="020B0604020202020204" pitchFamily="34" charset="0"/>
                <a:cs typeface="Arial" panose="020B0604020202020204" pitchFamily="34" charset="0"/>
              </a:rPr>
              <a:t>, el residente lo debe solicitar dentro del mismo plazo mencionado, </a:t>
            </a:r>
            <a:endParaRPr lang="es-MX" altLang="es-MX"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815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wheel(1)">
                                      <p:cBhvr>
                                        <p:cTn id="22" dur="20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 calcmode="lin" valueType="num">
                                      <p:cBhvr>
                                        <p:cTn id="27" dur="1000" fill="hold"/>
                                        <p:tgtEl>
                                          <p:spTgt spid="11">
                                            <p:txEl>
                                              <p:pRg st="6" end="6"/>
                                            </p:txEl>
                                          </p:spTgt>
                                        </p:tgtEl>
                                        <p:attrNameLst>
                                          <p:attrName>ppt_w</p:attrName>
                                        </p:attrNameLst>
                                      </p:cBhvr>
                                      <p:tavLst>
                                        <p:tav tm="0">
                                          <p:val>
                                            <p:strVal val="#ppt_w*0.70"/>
                                          </p:val>
                                        </p:tav>
                                        <p:tav tm="100000">
                                          <p:val>
                                            <p:strVal val="#ppt_w"/>
                                          </p:val>
                                        </p:tav>
                                      </p:tavLst>
                                    </p:anim>
                                    <p:anim calcmode="lin" valueType="num">
                                      <p:cBhvr>
                                        <p:cTn id="28" dur="1000" fill="hold"/>
                                        <p:tgtEl>
                                          <p:spTgt spid="11">
                                            <p:txEl>
                                              <p:pRg st="6" end="6"/>
                                            </p:txEl>
                                          </p:spTgt>
                                        </p:tgtEl>
                                        <p:attrNameLst>
                                          <p:attrName>ppt_h</p:attrName>
                                        </p:attrNameLst>
                                      </p:cBhvr>
                                      <p:tavLst>
                                        <p:tav tm="0">
                                          <p:val>
                                            <p:strVal val="#ppt_h"/>
                                          </p:val>
                                        </p:tav>
                                        <p:tav tm="100000">
                                          <p:val>
                                            <p:strVal val="#ppt_h"/>
                                          </p:val>
                                        </p:tav>
                                      </p:tavLst>
                                    </p:anim>
                                    <p:animEffect transition="in" filter="fade">
                                      <p:cBhvr>
                                        <p:cTn id="29" dur="1000"/>
                                        <p:tgtEl>
                                          <p:spTgt spid="1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11">
                                            <p:txEl>
                                              <p:pRg st="8" end="8"/>
                                            </p:txEl>
                                          </p:spTgt>
                                        </p:tgtEl>
                                        <p:attrNameLst>
                                          <p:attrName>style.visibility</p:attrName>
                                        </p:attrNameLst>
                                      </p:cBhvr>
                                      <p:to>
                                        <p:strVal val="visible"/>
                                      </p:to>
                                    </p:set>
                                    <p:anim calcmode="lin" valueType="num">
                                      <p:cBhvr>
                                        <p:cTn id="34" dur="500" decel="50000" fill="hold">
                                          <p:stCondLst>
                                            <p:cond delay="0"/>
                                          </p:stCondLst>
                                        </p:cTn>
                                        <p:tgtEl>
                                          <p:spTgt spid="11">
                                            <p:txEl>
                                              <p:pRg st="8" end="8"/>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1">
                                            <p:txEl>
                                              <p:pRg st="8" end="8"/>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1">
                                            <p:txEl>
                                              <p:pRg st="8" end="8"/>
                                            </p:txEl>
                                          </p:spTgt>
                                        </p:tgtEl>
                                        <p:attrNameLst>
                                          <p:attrName>ppt_w</p:attrName>
                                        </p:attrNameLst>
                                      </p:cBhvr>
                                      <p:tavLst>
                                        <p:tav tm="0">
                                          <p:val>
                                            <p:strVal val="#ppt_w*.05"/>
                                          </p:val>
                                        </p:tav>
                                        <p:tav tm="100000">
                                          <p:val>
                                            <p:strVal val="#ppt_w"/>
                                          </p:val>
                                        </p:tav>
                                      </p:tavLst>
                                    </p:anim>
                                    <p:anim calcmode="lin" valueType="num">
                                      <p:cBhvr>
                                        <p:cTn id="37" dur="1000" fill="hold"/>
                                        <p:tgtEl>
                                          <p:spTgt spid="11">
                                            <p:txEl>
                                              <p:pRg st="8" end="8"/>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1">
                                            <p:txEl>
                                              <p:pRg st="8" end="8"/>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1">
                                            <p:txEl>
                                              <p:pRg st="8" end="8"/>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1">
                                            <p:txEl>
                                              <p:pRg st="8" end="8"/>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140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con la correspondiente justificación </a:t>
            </a:r>
            <a:r>
              <a:rPr lang="es-MX" altLang="es-MX" sz="1600" dirty="0">
                <a:solidFill>
                  <a:schemeClr val="bg1"/>
                </a:solidFill>
                <a:latin typeface="Arial" panose="020B0604020202020204" pitchFamily="34" charset="0"/>
                <a:cs typeface="Arial" panose="020B0604020202020204" pitchFamily="34" charset="0"/>
              </a:rPr>
              <a:t>(arts. 31 fracc. XXVIII, 56 3er. pfo. y 57 últ. pfo.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Cuando en el contrato se tenga establecida la proporción en que intervienen los insumos en el total del costo directo de la misma, el ajuste de dichos insumos, la actualización de dichos costo </a:t>
            </a:r>
            <a:r>
              <a:rPr lang="es-MX" altLang="es-MX" sz="2000" dirty="0">
                <a:solidFill>
                  <a:schemeClr val="accent5">
                    <a:lumMod val="50000"/>
                  </a:schemeClr>
                </a:solidFill>
                <a:latin typeface="Arial" panose="020B0604020202020204" pitchFamily="34" charset="0"/>
                <a:cs typeface="Arial" panose="020B0604020202020204" pitchFamily="34" charset="0"/>
              </a:rPr>
              <a:t>la deberá hacer siempre el ente público</a:t>
            </a:r>
            <a:r>
              <a:rPr lang="es-MX" altLang="es-MX" sz="2000" dirty="0">
                <a:solidFill>
                  <a:schemeClr val="bg1"/>
                </a:solidFill>
                <a:latin typeface="Arial" panose="020B0604020202020204" pitchFamily="34" charset="0"/>
                <a:cs typeface="Arial" panose="020B0604020202020204" pitchFamily="34" charset="0"/>
              </a:rPr>
              <a:t>, con independencia de que sea a la alza o a la baja </a:t>
            </a:r>
            <a:r>
              <a:rPr lang="es-MX" altLang="es-MX" sz="1600" dirty="0">
                <a:solidFill>
                  <a:schemeClr val="bg1"/>
                </a:solidFill>
                <a:latin typeface="Arial" panose="020B0604020202020204" pitchFamily="34" charset="0"/>
                <a:cs typeface="Arial" panose="020B0604020202020204" pitchFamily="34" charset="0"/>
              </a:rPr>
              <a:t>(art. 56 3er. pfo. in fine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Una vez transcurrido el plazo de los sesenta días naturales antes mencionados, se </a:t>
            </a:r>
            <a:r>
              <a:rPr lang="es-MX" altLang="es-MX" sz="2000" dirty="0">
                <a:solidFill>
                  <a:srgbClr val="FF0000"/>
                </a:solidFill>
                <a:latin typeface="Arial" panose="020B0604020202020204" pitchFamily="34" charset="0"/>
                <a:cs typeface="Arial" panose="020B0604020202020204" pitchFamily="34" charset="0"/>
              </a:rPr>
              <a:t>perderá la posibilidad de solicitar el ajuste </a:t>
            </a:r>
            <a:r>
              <a:rPr lang="es-MX" altLang="es-MX" sz="2000" dirty="0">
                <a:solidFill>
                  <a:schemeClr val="bg1"/>
                </a:solidFill>
                <a:latin typeface="Arial" panose="020B0604020202020204" pitchFamily="34" charset="0"/>
                <a:cs typeface="Arial" panose="020B0604020202020204" pitchFamily="34" charset="0"/>
              </a:rPr>
              <a:t>de costos por parte de los contratistas y de realizarlo a la baja por parte de la dependencia o entidad </a:t>
            </a:r>
            <a:r>
              <a:rPr kumimoji="0" lang="es-MX"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56 4º pfo.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 sz="2000" dirty="0">
                <a:solidFill>
                  <a:srgbClr val="000000"/>
                </a:solidFill>
                <a:effectLst/>
                <a:latin typeface="Arial" panose="020B0604020202020204" pitchFamily="34" charset="0"/>
                <a:ea typeface="Times New Roman" panose="02020603050405020304" pitchFamily="18" charset="0"/>
              </a:rPr>
              <a:t>Cuando la </a:t>
            </a:r>
            <a:r>
              <a:rPr lang="es-ES" sz="2000" dirty="0">
                <a:solidFill>
                  <a:schemeClr val="accent1">
                    <a:lumMod val="75000"/>
                  </a:schemeClr>
                </a:solidFill>
                <a:effectLst/>
                <a:latin typeface="Arial" panose="020B0604020202020204" pitchFamily="34" charset="0"/>
                <a:ea typeface="Times New Roman" panose="02020603050405020304" pitchFamily="18" charset="0"/>
              </a:rPr>
              <a:t>documentación</a:t>
            </a:r>
            <a:r>
              <a:rPr lang="es-ES" sz="2000" dirty="0">
                <a:solidFill>
                  <a:srgbClr val="000000"/>
                </a:solidFill>
                <a:effectLst/>
                <a:latin typeface="Arial" panose="020B0604020202020204" pitchFamily="34" charset="0"/>
                <a:ea typeface="Times New Roman" panose="02020603050405020304" pitchFamily="18" charset="0"/>
              </a:rPr>
              <a:t> con la cual se solicite el ajuste de costos sea </a:t>
            </a:r>
            <a:r>
              <a:rPr lang="es-ES" sz="2000" dirty="0">
                <a:solidFill>
                  <a:schemeClr val="accent1">
                    <a:lumMod val="75000"/>
                  </a:schemeClr>
                </a:solidFill>
                <a:effectLst/>
                <a:latin typeface="Arial" panose="020B0604020202020204" pitchFamily="34" charset="0"/>
                <a:ea typeface="Times New Roman" panose="02020603050405020304" pitchFamily="18" charset="0"/>
              </a:rPr>
              <a:t>deficiente o incompleta</a:t>
            </a:r>
            <a:r>
              <a:rPr lang="es-ES" sz="2000" dirty="0">
                <a:solidFill>
                  <a:srgbClr val="000000"/>
                </a:solidFill>
                <a:effectLst/>
                <a:latin typeface="Arial" panose="020B0604020202020204" pitchFamily="34" charset="0"/>
                <a:ea typeface="Times New Roman" panose="02020603050405020304" pitchFamily="18" charset="0"/>
              </a:rPr>
              <a:t>, el ente público apercibirá por escrito al contratista para que, en el plazo de diez días hábiles a partir de que le sea requerido, subsane el error o complemente la información solicitada. Transcurrido dicho plazo, sin que el promovente diera respuesta al apercibimiento, o no lo atendiere en forma correcta, se tendrá como no presentada la solicitud de ajuste de costos </a:t>
            </a:r>
            <a:r>
              <a:rPr kumimoji="0" lang="es-MX"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56 6º pfo. LOPSRM)</a:t>
            </a: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s-MX" sz="2000" dirty="0">
              <a:effectLst/>
              <a:latin typeface="Arial" panose="020B0604020202020204" pitchFamily="34" charset="0"/>
              <a:ea typeface="Times New Roman" panose="02020603050405020304" pitchFamily="18" charset="0"/>
            </a:endParaRP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Los </a:t>
            </a:r>
            <a:r>
              <a:rPr lang="es-MX" altLang="es-MX" sz="2000" dirty="0">
                <a:solidFill>
                  <a:srgbClr val="00B050"/>
                </a:solidFill>
                <a:latin typeface="Arial" panose="020B0604020202020204" pitchFamily="34" charset="0"/>
                <a:cs typeface="Arial" panose="020B0604020202020204" pitchFamily="34" charset="0"/>
              </a:rPr>
              <a:t>procedimientos para los ajustes de costos </a:t>
            </a:r>
            <a:r>
              <a:rPr lang="es-MX" altLang="es-MX" sz="2000" dirty="0">
                <a:solidFill>
                  <a:schemeClr val="bg1"/>
                </a:solidFill>
                <a:latin typeface="Arial" panose="020B0604020202020204" pitchFamily="34" charset="0"/>
                <a:cs typeface="Arial" panose="020B0604020202020204" pitchFamily="34" charset="0"/>
              </a:rPr>
              <a:t>son </a:t>
            </a:r>
            <a:r>
              <a:rPr lang="es-MX" altLang="es-MX" sz="1600" dirty="0">
                <a:solidFill>
                  <a:schemeClr val="bg1"/>
                </a:solidFill>
                <a:latin typeface="Arial" panose="020B0604020202020204" pitchFamily="34" charset="0"/>
                <a:cs typeface="Arial" panose="020B0604020202020204" pitchFamily="34" charset="0"/>
              </a:rPr>
              <a:t>(art. 57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I. </a:t>
            </a:r>
            <a:r>
              <a:rPr lang="es-MX" altLang="es-MX" sz="2000" dirty="0">
                <a:solidFill>
                  <a:schemeClr val="bg1"/>
                </a:solidFill>
                <a:latin typeface="Arial" panose="020B0604020202020204" pitchFamily="34" charset="0"/>
                <a:cs typeface="Arial" panose="020B0604020202020204" pitchFamily="34" charset="0"/>
              </a:rPr>
              <a:t>Revisión de cada uno de los precios unitarios del contrato;</a:t>
            </a:r>
          </a:p>
        </p:txBody>
      </p:sp>
    </p:spTree>
    <p:extLst>
      <p:ext uri="{BB962C8B-B14F-4D97-AF65-F5344CB8AC3E}">
        <p14:creationId xmlns:p14="http://schemas.microsoft.com/office/powerpoint/2010/main" val="242795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Scale>
                                      <p:cBhvr>
                                        <p:cTn id="19" dur="1000" decel="50000" fill="hold">
                                          <p:stCondLst>
                                            <p:cond delay="0"/>
                                          </p:stCondLst>
                                        </p:cTn>
                                        <p:tgtEl>
                                          <p:spTgt spid="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1">
                                            <p:txEl>
                                              <p:pRg st="2" end="2"/>
                                            </p:txEl>
                                          </p:spTgt>
                                        </p:tgtEl>
                                        <p:attrNameLst>
                                          <p:attrName>ppt_x</p:attrName>
                                          <p:attrName>ppt_y</p:attrName>
                                        </p:attrNameLst>
                                      </p:cBhvr>
                                    </p:animMotion>
                                    <p:animEffect transition="in" filter="fade">
                                      <p:cBhvr>
                                        <p:cTn id="21" dur="1000"/>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strips(downLeft)">
                                      <p:cBhvr>
                                        <p:cTn id="26" dur="1000"/>
                                        <p:tgtEl>
                                          <p:spTgt spid="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circle(in)">
                                      <p:cBhvr>
                                        <p:cTn id="31" dur="1000"/>
                                        <p:tgtEl>
                                          <p:spTgt spid="1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nodeType="clickEffect">
                                  <p:stCondLst>
                                    <p:cond delay="0"/>
                                  </p:stCondLst>
                                  <p:iterate type="lt">
                                    <p:tmPct val="10000"/>
                                  </p:iterate>
                                  <p:childTnLst>
                                    <p:set>
                                      <p:cBhvr>
                                        <p:cTn id="35" dur="1" fill="hold">
                                          <p:stCondLst>
                                            <p:cond delay="0"/>
                                          </p:stCondLst>
                                        </p:cTn>
                                        <p:tgtEl>
                                          <p:spTgt spid="11">
                                            <p:txEl>
                                              <p:pRg st="8" end="8"/>
                                            </p:txEl>
                                          </p:spTgt>
                                        </p:tgtEl>
                                        <p:attrNameLst>
                                          <p:attrName>style.visibility</p:attrName>
                                        </p:attrNameLst>
                                      </p:cBhvr>
                                      <p:to>
                                        <p:strVal val="visible"/>
                                      </p:to>
                                    </p:set>
                                    <p:anim by="(-#ppt_w*2)" calcmode="lin" valueType="num">
                                      <p:cBhvr rctx="PPT">
                                        <p:cTn id="36" dur="125" autoRev="1" fill="hold">
                                          <p:stCondLst>
                                            <p:cond delay="0"/>
                                          </p:stCondLst>
                                        </p:cTn>
                                        <p:tgtEl>
                                          <p:spTgt spid="11">
                                            <p:txEl>
                                              <p:pRg st="8" end="8"/>
                                            </p:txEl>
                                          </p:spTgt>
                                        </p:tgtEl>
                                        <p:attrNameLst>
                                          <p:attrName>ppt_w</p:attrName>
                                        </p:attrNameLst>
                                      </p:cBhvr>
                                    </p:anim>
                                    <p:anim by="(#ppt_w*0.50)" calcmode="lin" valueType="num">
                                      <p:cBhvr>
                                        <p:cTn id="37" dur="125" decel="50000" autoRev="1" fill="hold">
                                          <p:stCondLst>
                                            <p:cond delay="0"/>
                                          </p:stCondLst>
                                        </p:cTn>
                                        <p:tgtEl>
                                          <p:spTgt spid="11">
                                            <p:txEl>
                                              <p:pRg st="8" end="8"/>
                                            </p:txEl>
                                          </p:spTgt>
                                        </p:tgtEl>
                                        <p:attrNameLst>
                                          <p:attrName>ppt_x</p:attrName>
                                        </p:attrNameLst>
                                      </p:cBhvr>
                                    </p:anim>
                                    <p:anim from="(-#ppt_h/2)" to="(#ppt_y)" calcmode="lin" valueType="num">
                                      <p:cBhvr>
                                        <p:cTn id="38" dur="250" fill="hold">
                                          <p:stCondLst>
                                            <p:cond delay="0"/>
                                          </p:stCondLst>
                                        </p:cTn>
                                        <p:tgtEl>
                                          <p:spTgt spid="11">
                                            <p:txEl>
                                              <p:pRg st="8" end="8"/>
                                            </p:txEl>
                                          </p:spTgt>
                                        </p:tgtEl>
                                        <p:attrNameLst>
                                          <p:attrName>ppt_y</p:attrName>
                                        </p:attrNameLst>
                                      </p:cBhvr>
                                    </p:anim>
                                    <p:animRot by="21600000">
                                      <p:cBhvr>
                                        <p:cTn id="39" dur="250" fill="hold">
                                          <p:stCondLst>
                                            <p:cond delay="0"/>
                                          </p:stCondLst>
                                        </p:cTn>
                                        <p:tgtEl>
                                          <p:spTgt spid="11">
                                            <p:txEl>
                                              <p:pRg st="8" end="8"/>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nodeType="click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 calcmode="lin" valueType="num">
                                      <p:cBhvr>
                                        <p:cTn id="44" dur="10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45" dur="1000" fill="hold"/>
                                        <p:tgtEl>
                                          <p:spTgt spid="11">
                                            <p:txEl>
                                              <p:pRg st="10" end="10"/>
                                            </p:txEl>
                                          </p:spTgt>
                                        </p:tgtEl>
                                        <p:attrNameLst>
                                          <p:attrName>ppt_h</p:attrName>
                                        </p:attrNameLst>
                                      </p:cBhvr>
                                      <p:tavLst>
                                        <p:tav tm="0">
                                          <p:val>
                                            <p:fltVal val="0"/>
                                          </p:val>
                                        </p:tav>
                                        <p:tav tm="100000">
                                          <p:val>
                                            <p:strVal val="#ppt_h"/>
                                          </p:val>
                                        </p:tav>
                                      </p:tavLst>
                                    </p:anim>
                                    <p:anim calcmode="lin" valueType="num">
                                      <p:cBhvr>
                                        <p:cTn id="46" dur="1000" fill="hold"/>
                                        <p:tgtEl>
                                          <p:spTgt spid="11">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1">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141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II</a:t>
            </a:r>
            <a:r>
              <a:rPr lang="es-MX" altLang="es-MX" sz="2000" dirty="0">
                <a:solidFill>
                  <a:schemeClr val="bg1"/>
                </a:solidFill>
                <a:latin typeface="Arial" panose="020B0604020202020204" pitchFamily="34" charset="0"/>
                <a:cs typeface="Arial" panose="020B0604020202020204" pitchFamily="34" charset="0"/>
              </a:rPr>
              <a:t>. Revisión  de un grupo de precios  unitarios, que multiplicados  por sus correspon-dientes cantidades de trabajo por ejecutar, representen aproximadamente el ochenta por ciento del importe total del contrato, y</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III. </a:t>
            </a:r>
            <a:r>
              <a:rPr lang="es-MX" altLang="es-MX" sz="2000" dirty="0">
                <a:solidFill>
                  <a:schemeClr val="bg1"/>
                </a:solidFill>
                <a:latin typeface="Arial" panose="020B0604020202020204" pitchFamily="34" charset="0"/>
                <a:cs typeface="Arial" panose="020B0604020202020204" pitchFamily="34" charset="0"/>
              </a:rPr>
              <a:t>Si se tiene establecida la proporción en que intervienen los insumos en el costo directo de la obra, mediante la actualización de los mismos. </a:t>
            </a: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Si el contratista no está de acuerdo con la proporción en que intervenen los insumos ni su forma de medición durante el proceso de construcción, podrán solicitar su revisión para ser corregidos; en el supuesto de no llegar a un acuerdo, se deberá aplicar el procedimiento de la fracción I anterior. </a:t>
            </a:r>
            <a:r>
              <a:rPr lang="es-MX" altLang="es-MX" sz="1600" dirty="0">
                <a:solidFill>
                  <a:schemeClr val="bg1"/>
                </a:solidFill>
                <a:latin typeface="Arial" panose="020B0604020202020204" pitchFamily="34" charset="0"/>
                <a:cs typeface="Arial" panose="020B0604020202020204" pitchFamily="34" charset="0"/>
              </a:rPr>
              <a:t>(art.57 fracc. III LOPSRM)</a:t>
            </a:r>
          </a:p>
          <a:p>
            <a:pPr marL="0" indent="0" algn="just">
              <a:lnSpc>
                <a:spcPct val="100000"/>
              </a:lnSpc>
              <a:spcBef>
                <a:spcPts val="0"/>
              </a:spcBef>
              <a:buNone/>
              <a:defRPr/>
            </a:pPr>
            <a:endParaRPr lang="es-MX" altLang="es-MX" sz="11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		                La </a:t>
            </a:r>
            <a:r>
              <a:rPr lang="es-MX" altLang="es-MX" sz="2000" dirty="0">
                <a:solidFill>
                  <a:schemeClr val="accent1"/>
                </a:solidFill>
                <a:latin typeface="Arial" panose="020B0604020202020204" pitchFamily="34" charset="0"/>
                <a:cs typeface="Arial" panose="020B0604020202020204" pitchFamily="34" charset="0"/>
              </a:rPr>
              <a:t>aplicación de los procedimientos </a:t>
            </a:r>
            <a:r>
              <a:rPr lang="es-MX" altLang="es-MX" sz="2000" dirty="0">
                <a:solidFill>
                  <a:schemeClr val="bg2">
                    <a:lumMod val="60000"/>
                    <a:lumOff val="40000"/>
                  </a:schemeClr>
                </a:solidFill>
                <a:latin typeface="Arial" panose="020B0604020202020204" pitchFamily="34" charset="0"/>
                <a:cs typeface="Arial" panose="020B0604020202020204" pitchFamily="34" charset="0"/>
              </a:rPr>
              <a:t>de ajuste de costos </a:t>
            </a:r>
            <a:r>
              <a:rPr lang="es-MX" altLang="es-MX" sz="2000" dirty="0">
                <a:solidFill>
                  <a:schemeClr val="bg1"/>
                </a:solidFill>
                <a:latin typeface="Arial" panose="020B0604020202020204" pitchFamily="34" charset="0"/>
                <a:cs typeface="Arial" panose="020B0604020202020204" pitchFamily="34" charset="0"/>
              </a:rPr>
              <a:t>			   </a:t>
            </a:r>
            <a:r>
              <a:rPr lang="es-MX" altLang="es-MX" sz="2000" dirty="0">
                <a:solidFill>
                  <a:schemeClr val="bg2">
                    <a:lumMod val="60000"/>
                    <a:lumOff val="40000"/>
                  </a:schemeClr>
                </a:solidFill>
                <a:latin typeface="Arial" panose="020B0604020202020204" pitchFamily="34" charset="0"/>
                <a:cs typeface="Arial" panose="020B0604020202020204" pitchFamily="34" charset="0"/>
              </a:rPr>
              <a:t>directos</a:t>
            </a:r>
            <a:r>
              <a:rPr lang="es-MX" altLang="es-MX" sz="2000" dirty="0">
                <a:solidFill>
                  <a:schemeClr val="bg1"/>
                </a:solidFill>
                <a:latin typeface="Arial" panose="020B0604020202020204" pitchFamily="34" charset="0"/>
                <a:cs typeface="Arial" panose="020B0604020202020204" pitchFamily="34" charset="0"/>
              </a:rPr>
              <a:t> se sujetará a las siguientes reglas </a:t>
            </a:r>
            <a:r>
              <a:rPr lang="es-MX" altLang="es-MX" sz="1600" dirty="0">
                <a:solidFill>
                  <a:schemeClr val="bg1"/>
                </a:solidFill>
                <a:latin typeface="Arial" panose="020B0604020202020204" pitchFamily="34" charset="0"/>
                <a:cs typeface="Arial" panose="020B0604020202020204" pitchFamily="34" charset="0"/>
              </a:rPr>
              <a:t>(art. 58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			   I. </a:t>
            </a:r>
            <a:r>
              <a:rPr lang="es-MX" altLang="es-MX" sz="2000" dirty="0">
                <a:solidFill>
                  <a:schemeClr val="bg1"/>
                </a:solidFill>
                <a:latin typeface="Arial" panose="020B0604020202020204" pitchFamily="34" charset="0"/>
                <a:cs typeface="Arial" panose="020B0604020202020204" pitchFamily="34" charset="0"/>
              </a:rPr>
              <a:t>Se calcularán a partir del mes en que se haya produci-			   do el incremento o decremento del costo, para los traba-			   pendientes de ejecutar conforme al programa de obra o, aquellos con atraso no imputable al contratista.</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El mes de origen para hacer el ajuste será el correspondiente al acto de presentación y apertura de proposiciones;</a:t>
            </a:r>
          </a:p>
          <a:p>
            <a:pPr marL="0" indent="0" algn="just">
              <a:lnSpc>
                <a:spcPct val="110000"/>
              </a:lnSpc>
              <a:spcBef>
                <a:spcPts val="0"/>
              </a:spcBef>
              <a:buNone/>
              <a:defRPr/>
            </a:pPr>
            <a:endParaRPr lang="es-MX" altLang="es-MX" sz="2000" dirty="0">
              <a:solidFill>
                <a:schemeClr val="bg1"/>
              </a:solidFill>
              <a:latin typeface="Arial" panose="020B0604020202020204" pitchFamily="34" charset="0"/>
              <a:cs typeface="Arial" panose="020B0604020202020204" pitchFamily="34" charset="0"/>
            </a:endParaRPr>
          </a:p>
        </p:txBody>
      </p:sp>
      <p:pic>
        <p:nvPicPr>
          <p:cNvPr id="4098" name="Picture 2" descr="AJUSTE DE COSTOS (CASO PRÁCTICO) - PDF Free Download">
            <a:extLst>
              <a:ext uri="{FF2B5EF4-FFF2-40B4-BE49-F238E27FC236}">
                <a16:creationId xmlns:a16="http://schemas.microsoft.com/office/drawing/2014/main" id="{512AE326-AB76-ED3F-A797-EE8FF4D39A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39" y="3647771"/>
            <a:ext cx="3133981" cy="154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01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000"/>
                            </p:stCondLst>
                            <p:childTnLst>
                              <p:par>
                                <p:cTn id="20" presetID="3" presetClass="entr" presetSubtype="10" fill="hold" nodeType="after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linds(horizontal)">
                                      <p:cBhvr>
                                        <p:cTn id="22" dur="1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 calcmode="lin" valueType="num">
                                      <p:cBhvr additive="base">
                                        <p:cTn id="27" dur="1000"/>
                                        <p:tgtEl>
                                          <p:spTgt spid="4098"/>
                                        </p:tgtEl>
                                        <p:attrNameLst>
                                          <p:attrName>ppt_y</p:attrName>
                                        </p:attrNameLst>
                                      </p:cBhvr>
                                      <p:tavLst>
                                        <p:tav tm="0">
                                          <p:val>
                                            <p:strVal val="#ppt_y+#ppt_h*1.125000"/>
                                          </p:val>
                                        </p:tav>
                                        <p:tav tm="100000">
                                          <p:val>
                                            <p:strVal val="#ppt_y"/>
                                          </p:val>
                                        </p:tav>
                                      </p:tavLst>
                                    </p:anim>
                                    <p:animEffect transition="in" filter="wipe(up)">
                                      <p:cBhvr>
                                        <p:cTn id="28" dur="1000"/>
                                        <p:tgtEl>
                                          <p:spTgt spid="4098"/>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 calcmode="lin" valueType="num">
                                      <p:cBhvr>
                                        <p:cTn id="31" dur="10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5" end="5"/>
                                            </p:txEl>
                                          </p:spTgt>
                                        </p:tgtEl>
                                        <p:attrNameLst>
                                          <p:attrName>style.rotation</p:attrName>
                                        </p:attrNameLst>
                                      </p:cBhvr>
                                      <p:tavLst>
                                        <p:tav tm="0">
                                          <p:val>
                                            <p:fltVal val="360"/>
                                          </p:val>
                                        </p:tav>
                                        <p:tav tm="100000">
                                          <p:val>
                                            <p:fltVal val="0"/>
                                          </p:val>
                                        </p:tav>
                                      </p:tavLst>
                                    </p:anim>
                                    <p:animEffect transition="in" filter="fade">
                                      <p:cBhvr>
                                        <p:cTn id="34" dur="1000"/>
                                        <p:tgtEl>
                                          <p:spTgt spid="11">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Effect transition="in" filter="wedge">
                                      <p:cBhvr>
                                        <p:cTn id="39" dur="1000"/>
                                        <p:tgtEl>
                                          <p:spTgt spid="1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1000"/>
                                        <p:tgtEl>
                                          <p:spTgt spid="11">
                                            <p:txEl>
                                              <p:pRg st="10" end="10"/>
                                            </p:txEl>
                                          </p:spTgt>
                                        </p:tgtEl>
                                      </p:cBhvr>
                                    </p:animEffect>
                                    <p:anim calcmode="lin" valueType="num">
                                      <p:cBhvr>
                                        <p:cTn id="45"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142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76013"/>
          </a:xfrm>
        </p:spPr>
        <p:txBody>
          <a:bodyPr>
            <a:normAutofit/>
          </a:bodyPr>
          <a:lstStyle/>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II. </a:t>
            </a:r>
            <a:r>
              <a:rPr lang="es-MX" altLang="es-MX" sz="2000" dirty="0">
                <a:solidFill>
                  <a:schemeClr val="bg1"/>
                </a:solidFill>
                <a:latin typeface="Arial" panose="020B0604020202020204" pitchFamily="34" charset="0"/>
                <a:cs typeface="Arial" panose="020B0604020202020204" pitchFamily="34" charset="0"/>
              </a:rPr>
              <a:t>El ajuste del costo de los insumos será calculado con base en los indices de precios o de referencia que da a conocer el INEGI. </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Cuando los índices que se requieran no se encuentren dentro de los publicados por el INEGI, el ente público procederá a calcularlos con el contratista, conforme a los precios que investiguen por mercadeo directo, o en publicaciones especializadas nacionales o internacionales considerando al menos tres fuentes distintas;</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III. </a:t>
            </a:r>
            <a:r>
              <a:rPr lang="es-MX" altLang="es-MX" sz="2000" dirty="0">
                <a:solidFill>
                  <a:schemeClr val="bg1"/>
                </a:solidFill>
                <a:latin typeface="Arial" panose="020B0604020202020204" pitchFamily="34" charset="0"/>
                <a:cs typeface="Arial" panose="020B0604020202020204" pitchFamily="34" charset="0"/>
              </a:rPr>
              <a:t>El ajuste se aplicará a los </a:t>
            </a:r>
            <a:r>
              <a:rPr lang="es-MX" altLang="es-MX" sz="2000" b="1" dirty="0">
                <a:solidFill>
                  <a:schemeClr val="bg1"/>
                </a:solidFill>
                <a:latin typeface="Arial" panose="020B0604020202020204" pitchFamily="34" charset="0"/>
                <a:cs typeface="Arial" panose="020B0604020202020204" pitchFamily="34" charset="0"/>
              </a:rPr>
              <a:t>costos directos</a:t>
            </a:r>
            <a:r>
              <a:rPr lang="es-MX" altLang="es-MX" sz="2000" dirty="0">
                <a:solidFill>
                  <a:schemeClr val="bg1"/>
                </a:solidFill>
                <a:latin typeface="Arial" panose="020B0604020202020204" pitchFamily="34" charset="0"/>
                <a:cs typeface="Arial" panose="020B0604020202020204" pitchFamily="34" charset="0"/>
              </a:rPr>
              <a:t>, conservando constantes los porcentajes de los </a:t>
            </a:r>
            <a:r>
              <a:rPr lang="es-MX" altLang="es-MX" sz="2000" b="1" dirty="0">
                <a:solidFill>
                  <a:schemeClr val="bg1"/>
                </a:solidFill>
                <a:latin typeface="Arial" panose="020B0604020202020204" pitchFamily="34" charset="0"/>
                <a:cs typeface="Arial" panose="020B0604020202020204" pitchFamily="34" charset="0"/>
              </a:rPr>
              <a:t>costos indirectos</a:t>
            </a:r>
            <a:r>
              <a:rPr lang="es-MX" altLang="es-MX" sz="2000" dirty="0">
                <a:solidFill>
                  <a:schemeClr val="bg1"/>
                </a:solidFill>
                <a:latin typeface="Arial" panose="020B0604020202020204" pitchFamily="34" charset="0"/>
                <a:cs typeface="Arial" panose="020B0604020202020204" pitchFamily="34" charset="0"/>
              </a:rPr>
              <a:t>, el </a:t>
            </a:r>
            <a:r>
              <a:rPr lang="es-MX" altLang="es-MX" sz="2000" b="1" dirty="0">
                <a:solidFill>
                  <a:schemeClr val="bg1"/>
                </a:solidFill>
                <a:latin typeface="Arial" panose="020B0604020202020204" pitchFamily="34" charset="0"/>
                <a:cs typeface="Arial" panose="020B0604020202020204" pitchFamily="34" charset="0"/>
              </a:rPr>
              <a:t>costo por financiamiento </a:t>
            </a:r>
            <a:r>
              <a:rPr lang="es-MX" altLang="es-MX" sz="2000" dirty="0">
                <a:solidFill>
                  <a:schemeClr val="bg1"/>
                </a:solidFill>
                <a:latin typeface="Arial" panose="020B0604020202020204" pitchFamily="34" charset="0"/>
                <a:cs typeface="Arial" panose="020B0604020202020204" pitchFamily="34" charset="0"/>
              </a:rPr>
              <a:t>y la </a:t>
            </a:r>
            <a:r>
              <a:rPr lang="es-MX" altLang="es-MX" sz="2000" b="1" dirty="0">
                <a:solidFill>
                  <a:schemeClr val="bg1"/>
                </a:solidFill>
                <a:latin typeface="Arial" panose="020B0604020202020204" pitchFamily="34" charset="0"/>
                <a:cs typeface="Arial" panose="020B0604020202020204" pitchFamily="34" charset="0"/>
              </a:rPr>
              <a:t>utilidad </a:t>
            </a:r>
            <a:r>
              <a:rPr lang="es-MX" altLang="es-MX" sz="2000" dirty="0">
                <a:solidFill>
                  <a:schemeClr val="bg1"/>
                </a:solidFill>
                <a:latin typeface="Arial" panose="020B0604020202020204" pitchFamily="34" charset="0"/>
                <a:cs typeface="Arial" panose="020B0604020202020204" pitchFamily="34" charset="0"/>
              </a:rPr>
              <a:t>originales durante el ejercicio del contrato; el costo por financiamiento estará sujeto a ajuste de acuerdo a las variaciones de la tasa de interés que el contratista haya considerado en su proposición.</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Al respecto, el </a:t>
            </a:r>
            <a:r>
              <a:rPr lang="es-MX" altLang="es-MX" sz="2000" b="1" dirty="0">
                <a:solidFill>
                  <a:schemeClr val="bg1"/>
                </a:solidFill>
                <a:latin typeface="Arial" panose="020B0604020202020204" pitchFamily="34" charset="0"/>
                <a:cs typeface="Arial" panose="020B0604020202020204" pitchFamily="34" charset="0"/>
              </a:rPr>
              <a:t>costo directo </a:t>
            </a:r>
            <a:r>
              <a:rPr lang="es-MX" altLang="es-MX" sz="2000" dirty="0">
                <a:solidFill>
                  <a:schemeClr val="bg1"/>
                </a:solidFill>
                <a:latin typeface="Arial" panose="020B0604020202020204" pitchFamily="34" charset="0"/>
                <a:cs typeface="Arial" panose="020B0604020202020204" pitchFamily="34" charset="0"/>
              </a:rPr>
              <a:t>es monto o cantidad que considera o calcula el contratista que deberá erogar para poder ejecutar la obra pública, y se integra a partir de la suma de  lo que se habrá de gastar por concepto de insumos puestos en el lugar de la obra, salarios por la mano de obra considerando su rendimiento, herramienta, materiales de construcción, y del costo de las horas que se utilice el equipo o maquinaria necesarios para llevarla a cabo. </a:t>
            </a:r>
          </a:p>
        </p:txBody>
      </p:sp>
    </p:spTree>
    <p:extLst>
      <p:ext uri="{BB962C8B-B14F-4D97-AF65-F5344CB8AC3E}">
        <p14:creationId xmlns:p14="http://schemas.microsoft.com/office/powerpoint/2010/main" val="122529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edge">
                                      <p:cBhvr>
                                        <p:cTn id="7" dur="2000"/>
                                        <p:tgtEl>
                                          <p:spTgt spid="11">
                                            <p:txEl>
                                              <p:pRg st="0" end="0"/>
                                            </p:txEl>
                                          </p:spTgt>
                                        </p:tgtEl>
                                      </p:cBhvr>
                                    </p:animEffect>
                                  </p:childTnLst>
                                </p:cTn>
                              </p:par>
                            </p:childTnLst>
                          </p:cTn>
                        </p:par>
                        <p:par>
                          <p:cTn id="8" fill="hold">
                            <p:stCondLst>
                              <p:cond delay="2000"/>
                            </p:stCondLst>
                            <p:childTnLst>
                              <p:par>
                                <p:cTn id="9" presetID="18" presetClass="entr" presetSubtype="12" fill="hold"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strips(downLeft)">
                                      <p:cBhvr>
                                        <p:cTn id="11" dur="1250"/>
                                        <p:tgtEl>
                                          <p:spTgt spid="1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nodeType="click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animEffect transition="in" filter="wedge">
                                      <p:cBhvr>
                                        <p:cTn id="16" dur="2000"/>
                                        <p:tgtEl>
                                          <p:spTgt spid="11">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animEffect transition="in" filter="checkerboard(across)">
                                      <p:cBhvr>
                                        <p:cTn id="21" dur="125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143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15592"/>
          </a:xfrm>
        </p:spPr>
        <p:txBody>
          <a:bodyPr>
            <a:normAutofit/>
          </a:bodyPr>
          <a:lstStyle/>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El </a:t>
            </a:r>
            <a:r>
              <a:rPr lang="es-MX" altLang="es-MX" sz="2000" b="1" dirty="0">
                <a:solidFill>
                  <a:schemeClr val="bg1"/>
                </a:solidFill>
                <a:latin typeface="Arial" panose="020B0604020202020204" pitchFamily="34" charset="0"/>
                <a:cs typeface="Arial" panose="020B0604020202020204" pitchFamily="34" charset="0"/>
              </a:rPr>
              <a:t>costo indirecto </a:t>
            </a:r>
            <a:r>
              <a:rPr lang="es-MX" altLang="es-MX" sz="2000" dirty="0">
                <a:solidFill>
                  <a:schemeClr val="bg1"/>
                </a:solidFill>
                <a:latin typeface="Arial" panose="020B0604020202020204" pitchFamily="34" charset="0"/>
                <a:cs typeface="Arial" panose="020B0604020202020204" pitchFamily="34" charset="0"/>
              </a:rPr>
              <a:t>es la parte del monto que el contratista debe considerar para realizar su propuesta económica y que corresponde a los gastos generales necesarios para la ejecución de los trabajos no incluidos en el costo directo.</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2">
                    <a:lumMod val="75000"/>
                  </a:schemeClr>
                </a:solidFill>
                <a:latin typeface="Arial" panose="020B0604020202020204" pitchFamily="34" charset="0"/>
                <a:ea typeface="Times New Roman" panose="02020603050405020304" pitchFamily="18" charset="0"/>
              </a:rPr>
              <a:t>L</a:t>
            </a:r>
            <a:r>
              <a:rPr lang="es-MX" sz="2000" dirty="0">
                <a:solidFill>
                  <a:schemeClr val="bg2">
                    <a:lumMod val="75000"/>
                  </a:schemeClr>
                </a:solidFill>
                <a:effectLst/>
                <a:latin typeface="Arial" panose="020B0604020202020204" pitchFamily="34" charset="0"/>
                <a:ea typeface="Times New Roman" panose="02020603050405020304" pitchFamily="18" charset="0"/>
              </a:rPr>
              <a:t>os conceptos a considerar </a:t>
            </a:r>
            <a:r>
              <a:rPr lang="es-MX" sz="2000" dirty="0">
                <a:solidFill>
                  <a:srgbClr val="000000"/>
                </a:solidFill>
                <a:effectLst/>
                <a:latin typeface="Arial" panose="020B0604020202020204" pitchFamily="34" charset="0"/>
                <a:ea typeface="Times New Roman" panose="02020603050405020304" pitchFamily="18" charset="0"/>
              </a:rPr>
              <a:t>para calcular este costo, a groso modo son los gastos de las oficinas centrales en la parte que corresponde al apoyo técnico y administrativo que de forma necesaria dan a la </a:t>
            </a:r>
            <a:r>
              <a:rPr lang="es-MX" sz="2000" dirty="0">
                <a:solidFill>
                  <a:srgbClr val="C00000"/>
                </a:solidFill>
                <a:effectLst/>
                <a:latin typeface="Arial" panose="020B0604020202020204" pitchFamily="34" charset="0"/>
                <a:ea typeface="Times New Roman" panose="02020603050405020304" pitchFamily="18" charset="0"/>
              </a:rPr>
              <a:t>superintendencia </a:t>
            </a:r>
            <a:r>
              <a:rPr lang="es-MX" sz="2000" dirty="0">
                <a:solidFill>
                  <a:srgbClr val="000000"/>
                </a:solidFill>
                <a:effectLst/>
                <a:latin typeface="Arial" panose="020B0604020202020204" pitchFamily="34" charset="0"/>
                <a:ea typeface="Times New Roman" panose="02020603050405020304" pitchFamily="18" charset="0"/>
              </a:rPr>
              <a:t>encargada directamente de los trabajos de ejecución de la obra, así como los relativos a todos  los </a:t>
            </a:r>
            <a:r>
              <a:rPr lang="es-MX" sz="2000" dirty="0">
                <a:solidFill>
                  <a:srgbClr val="000000"/>
                </a:solidFill>
                <a:latin typeface="Arial" panose="020B0604020202020204" pitchFamily="34" charset="0"/>
              </a:rPr>
              <a:t>conceptos  que corresponden  a  las oficinas de campo o del sitio 	               de los trabajos, los  cuales  comprenden  entre  otros  conceptos  los		        gastos de administración, organización, dirección  técnica, vigilancia,	 supervisión, viáticos, construcción de  instalaciones  generales nece-	          sarias para realizar los conceptos de trabajo, el transporte  de maqui-	               naria  o equipo de  construcción, imprevistos; además los honorarios,	      sueldos y prestaciones laborales  y sociales correspondientes al per-	           sonal directivo, administrativo y técnico; depreciación, mantenimiento	                 y rentas de locales, bodegas, vehiculos o campamentos; servicios de	  consultores, asesores,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servicios diversos y laboratorios, y estudios e investiga-ciones; gastos  de  oficina  desde  papeleria, pasando  o  equipos  de comunicación,</a:t>
            </a:r>
            <a:endParaRPr lang="es-MX" altLang="es-MX" sz="2000" dirty="0">
              <a:solidFill>
                <a:srgbClr val="000000"/>
              </a:solidFill>
              <a:latin typeface="Arial" panose="020B0604020202020204" pitchFamily="34" charset="0"/>
            </a:endParaRPr>
          </a:p>
        </p:txBody>
      </p:sp>
      <p:pic>
        <p:nvPicPr>
          <p:cNvPr id="5122" name="Picture 2" descr="Conoces cuál es el costo real de la rotación de tu empresa? - Sintec  Consulting">
            <a:extLst>
              <a:ext uri="{FF2B5EF4-FFF2-40B4-BE49-F238E27FC236}">
                <a16:creationId xmlns:a16="http://schemas.microsoft.com/office/drawing/2014/main" id="{ED7807C2-6BE8-9DD7-278F-9C593469C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640" y="3070265"/>
            <a:ext cx="3119966" cy="2584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02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2000"/>
                                        <p:tgtEl>
                                          <p:spTgt spid="11">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wheel(1)">
                                      <p:cBhvr>
                                        <p:cTn id="11" dur="1250"/>
                                        <p:tgtEl>
                                          <p:spTgt spid="11">
                                            <p:txEl>
                                              <p:pRg st="2" end="2"/>
                                            </p:txEl>
                                          </p:spTgt>
                                        </p:tgtEl>
                                      </p:cBhvr>
                                    </p:animEffect>
                                  </p:childTnLst>
                                </p:cTn>
                              </p:par>
                              <p:par>
                                <p:cTn id="12" presetID="19" presetClass="entr" presetSubtype="10" fill="hold" nodeType="with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1500" fill="hold"/>
                                        <p:tgtEl>
                                          <p:spTgt spid="5122"/>
                                        </p:tgtEl>
                                        <p:attrNameLst>
                                          <p:attrName>ppt_w</p:attrName>
                                        </p:attrNameLst>
                                      </p:cBhvr>
                                      <p:tavLst>
                                        <p:tav tm="0" fmla="#ppt_w*sin(2.5*pi*$)">
                                          <p:val>
                                            <p:fltVal val="0"/>
                                          </p:val>
                                        </p:tav>
                                        <p:tav tm="100000">
                                          <p:val>
                                            <p:fltVal val="1"/>
                                          </p:val>
                                        </p:tav>
                                      </p:tavLst>
                                    </p:anim>
                                    <p:anim calcmode="lin" valueType="num">
                                      <p:cBhvr>
                                        <p:cTn id="15" dur="15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144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835381"/>
          </a:xfrm>
        </p:spPr>
        <p:txBody>
          <a:bodyPr>
            <a:normAutofit/>
          </a:bodyPr>
          <a:lstStyle/>
          <a:p>
            <a:pPr marL="0" indent="0" algn="just">
              <a:lnSpc>
                <a:spcPct val="110000"/>
              </a:lnSpc>
              <a:spcBef>
                <a:spcPts val="0"/>
              </a:spcBef>
              <a:buNone/>
              <a:defRPr/>
            </a:pP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fotocopiado, servicios como agua, luz y teléfonos hasta el costo del procedimiento de contratación; capacitación y adiestramiento; seguridad e higiene; seguros y fianzas, y trabajos previos o auxiliares asociados a la obra, todo lo cual se relaciona directamente con el tamaño de la empresa, a partir de que esta tenga un mayor o menor número de empleados, instalaciones y demás gastos asociados.</a:t>
            </a:r>
            <a:r>
              <a:rPr lang="es-MX"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10000"/>
              </a:lnSpc>
              <a:spcBef>
                <a:spcPts val="0"/>
              </a:spcBef>
              <a:buNone/>
              <a:defRPr/>
            </a:pPr>
            <a:endParaRPr lang="es-MX"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defRPr/>
            </a:pP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El </a:t>
            </a:r>
            <a:r>
              <a:rPr lang="es-MX"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costo indirecto </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 expresará como un porcentaje del costo directo de cada concepto de trabajo, o sobre el costo total estimado de la obra cuando es a precio alzado. Dicho porcentaje se calculará sumando los importes de los gastos generales que resulten aplicables y dividiendo esta suma entre el costo directo total de los trabajos de que se trate.</a:t>
            </a:r>
          </a:p>
          <a:p>
            <a:pPr marL="0" indent="0" algn="just">
              <a:lnSpc>
                <a:spcPct val="110000"/>
              </a:lnSpc>
              <a:spcBef>
                <a:spcPts val="0"/>
              </a:spcBef>
              <a:buNone/>
              <a:defRPr/>
            </a:pPr>
            <a:endParaRPr lang="es-MX" sz="1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 </a:t>
            </a:r>
            <a:r>
              <a:rPr lang="es-MX"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costo por financiamiento</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es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el p</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orcentaje del costo del recurso gastado en una obra que se determina a partir del procedimiento fijado por cada ente público para  análizar, cálcular  e  integrar  lo  que  le  costará  al  contratista  el  financiamiento  de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la obra, a partir de considerar la suma de todos los costos, tanto directos como indirectos involucrados en la misma, o  sea, para el caso de un contrato sobre la ba-</a:t>
            </a:r>
            <a:endParaRPr lang="es-MX" alt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20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12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arn(inVertical)">
                                      <p:cBhvr>
                                        <p:cTn id="12" dur="10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1000"/>
                                        <p:tgtEl>
                                          <p:spTgt spid="11">
                                            <p:txEl>
                                              <p:pRg st="4" end="4"/>
                                            </p:txEl>
                                          </p:spTgt>
                                        </p:tgtEl>
                                      </p:cBhvr>
                                    </p:animEffect>
                                    <p:anim calcmode="lin" valueType="num">
                                      <p:cBhvr>
                                        <p:cTn id="1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1">
                                            <p:txEl>
                                              <p:pRg st="4" end="4"/>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145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indent="0" algn="just">
              <a:lnSpc>
                <a:spcPct val="110000"/>
              </a:lnSpc>
              <a:spcBef>
                <a:spcPts val="0"/>
              </a:spcBef>
              <a:buNone/>
              <a:defRPr/>
            </a:pP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 de precios unitarios  se calcula en  cada uno de los precios unitarios, o sea de todos los conceptos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de trabajo terminados, </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medidos como unidad de trabajo, que intervendrán o se ejecutarán; y cuando se trata de una obra a precio alzado, se cal-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cula sobre el precio total, o sea sobre la inversión que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realiza el contratista durante el tiempo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que transcurre</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desde</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los primeros gastos inherente a la obra, hasta su 			      conclusión y también se considera el tiempo que tarda 			      la convocante en pagar las estimaciones</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10000"/>
              </a:lnSpc>
              <a:spcBef>
                <a:spcPts val="0"/>
              </a:spcBef>
              <a:buNone/>
              <a:defRPr/>
            </a:pPr>
            <a:endParaRPr lang="es-MX" sz="1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defRPr/>
            </a:pPr>
            <a:r>
              <a:rPr lang="es-MX" sz="2000" dirty="0">
                <a:solidFill>
                  <a:schemeClr val="bg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E</a:t>
            </a:r>
            <a:r>
              <a:rPr lang="es-MX" sz="2000" dirty="0">
                <a:solidFill>
                  <a:schemeClr val="bg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ste cálculo depende </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en gran medida del plazo de ejecución de la obra, del avance estimado mensual de ejecución, del tiempo que se tarde el ente público en pagar las estimaciones, del indicador económico o tasa de interés que se aplique, el monto del anticipo que sea otorgado, y la inversión de recursos propios o contratados por el contratista para cumplir el programa de ejecución de los trabajos.</a:t>
            </a:r>
          </a:p>
          <a:p>
            <a:pPr marL="0" indent="0" algn="just">
              <a:lnSpc>
                <a:spcPct val="110000"/>
              </a:lnSpc>
              <a:spcBef>
                <a:spcPts val="0"/>
              </a:spcBef>
              <a:buNone/>
              <a:defRPr/>
            </a:pPr>
            <a:r>
              <a:rPr lang="es-MX"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10000"/>
              </a:lnSpc>
              <a:spcBef>
                <a:spcPts val="0"/>
              </a:spcBef>
              <a:buNone/>
              <a:defRPr/>
            </a:pP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El </a:t>
            </a:r>
            <a:r>
              <a:rPr lang="es-MX"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costo por financiamiento </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 expresa con un porcentaje que en principio debe permanecer constante  durante  la  vigencia  del contrato, pero que se puede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ajustar cuando se presentan ciertas situaciones previstas en la normatividad de la materia.</a:t>
            </a:r>
          </a:p>
        </p:txBody>
      </p:sp>
      <p:pic>
        <p:nvPicPr>
          <p:cNvPr id="3" name="Picture 2" descr="La inversión pública es clave para la recuperación | Opinión | Cinco Días">
            <a:extLst>
              <a:ext uri="{FF2B5EF4-FFF2-40B4-BE49-F238E27FC236}">
                <a16:creationId xmlns:a16="http://schemas.microsoft.com/office/drawing/2014/main" id="{2FD2300E-B7F1-B56B-504C-98FB10DBF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394" y="1712623"/>
            <a:ext cx="3513695" cy="1795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19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125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8" dur="125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100"/>
                                        <p:tgtEl>
                                          <p:spTgt spid="11">
                                            <p:txEl>
                                              <p:pRg st="4" end="4"/>
                                            </p:txEl>
                                          </p:spTgt>
                                        </p:tgtEl>
                                      </p:cBhvr>
                                    </p:animEffect>
                                    <p:anim calcmode="lin" valueType="num">
                                      <p:cBhvr>
                                        <p:cTn id="24" dur="4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5" dur="400" fill="hold"/>
                                        <p:tgtEl>
                                          <p:spTgt spid="11">
                                            <p:txEl>
                                              <p:pRg st="4" end="4"/>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11">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11">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146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La</a:t>
            </a:r>
            <a:r>
              <a:rPr lang="es-MX" altLang="es-MX" sz="2000" b="1" dirty="0">
                <a:solidFill>
                  <a:schemeClr val="bg1"/>
                </a:solidFill>
                <a:latin typeface="Arial" panose="020B0604020202020204" pitchFamily="34" charset="0"/>
                <a:cs typeface="Arial" panose="020B0604020202020204" pitchFamily="34" charset="0"/>
              </a:rPr>
              <a:t> utilidad </a:t>
            </a:r>
            <a:r>
              <a:rPr lang="es-MX" altLang="es-MX" sz="2000" dirty="0">
                <a:solidFill>
                  <a:schemeClr val="bg1"/>
                </a:solidFill>
                <a:latin typeface="Arial" panose="020B0604020202020204" pitchFamily="34" charset="0"/>
                <a:cs typeface="Arial" panose="020B0604020202020204" pitchFamily="34" charset="0"/>
              </a:rPr>
              <a:t>consiste en la ganancia que pretende recibir el contratista por la ejecución de la obra y la debe fijar mediante un porcentaje sobre la suma del costo directo, costo indirecto y del costo por financiamiento. El porcentaje de utilidad estará sujeto a ajuste de acuerdo con las variaciones de la tasa de interés que el contratista haya considerado en su proposición, y</a:t>
            </a:r>
          </a:p>
          <a:p>
            <a:pPr marL="0" indent="0" algn="just">
              <a:lnSpc>
                <a:spcPct val="100000"/>
              </a:lnSpc>
              <a:spcBef>
                <a:spcPts val="0"/>
              </a:spcBef>
              <a:buNone/>
              <a:defRPr/>
            </a:pPr>
            <a:endParaRPr lang="es-MX" altLang="es-MX" sz="1000" b="1"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IV. </a:t>
            </a:r>
            <a:r>
              <a:rPr lang="es-MX" altLang="es-MX" sz="2000" dirty="0">
                <a:solidFill>
                  <a:schemeClr val="bg1"/>
                </a:solidFill>
                <a:latin typeface="Arial" panose="020B0604020202020204" pitchFamily="34" charset="0"/>
                <a:cs typeface="Arial" panose="020B0604020202020204" pitchFamily="34" charset="0"/>
              </a:rPr>
              <a:t>A los demás lineamientos que para tal efecto emita la SFP (SHCP). Actualmente sólo existe el Acuerdo que establece los lineamientos para efectuar la revisión y ajuste del precio del cobre, aluminio y acero en los contratos formalizados al amparo de la ley de obras públicas y servicios relacionados con las mismas. </a:t>
            </a:r>
            <a:r>
              <a:rPr lang="es-MX" altLang="es-MX" sz="1600" dirty="0">
                <a:solidFill>
                  <a:schemeClr val="bg1"/>
                </a:solidFill>
                <a:latin typeface="Arial" panose="020B0604020202020204" pitchFamily="34" charset="0"/>
                <a:cs typeface="Arial" panose="020B0604020202020204" pitchFamily="34" charset="0"/>
              </a:rPr>
              <a:t>(DOF 8 de enero del 2007)</a:t>
            </a:r>
            <a:endParaRPr lang="es-MX"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 sz="2000" dirty="0">
                <a:solidFill>
                  <a:srgbClr val="000000"/>
                </a:solidFill>
                <a:effectLst/>
                <a:latin typeface="Arial" panose="020B0604020202020204" pitchFamily="34" charset="0"/>
                <a:ea typeface="Times New Roman" panose="02020603050405020304" pitchFamily="18" charset="0"/>
              </a:rPr>
              <a:t>Una vez </a:t>
            </a:r>
            <a:r>
              <a:rPr lang="es-ES" sz="2000" dirty="0">
                <a:solidFill>
                  <a:schemeClr val="accent3">
                    <a:lumMod val="75000"/>
                  </a:schemeClr>
                </a:solidFill>
                <a:effectLst/>
                <a:latin typeface="Arial" panose="020B0604020202020204" pitchFamily="34" charset="0"/>
                <a:ea typeface="Times New Roman" panose="02020603050405020304" pitchFamily="18" charset="0"/>
              </a:rPr>
              <a:t>aplicado el procedimiento respectivo </a:t>
            </a:r>
            <a:r>
              <a:rPr lang="es-ES" sz="2000" dirty="0">
                <a:solidFill>
                  <a:srgbClr val="000000"/>
                </a:solidFill>
                <a:effectLst/>
                <a:latin typeface="Arial" panose="020B0604020202020204" pitchFamily="34" charset="0"/>
                <a:ea typeface="Times New Roman" panose="02020603050405020304" pitchFamily="18" charset="0"/>
              </a:rPr>
              <a:t>y determinados los factores de ajuste, éstos se aplicarán al importe de las estimaciones generadas, sin que resulte necesario modificar la garantía de cumplimiento del contrato inicialmente otorgada. </a:t>
            </a:r>
            <a:r>
              <a:rPr lang="es-ES" sz="1600" dirty="0">
                <a:solidFill>
                  <a:srgbClr val="000000"/>
                </a:solidFill>
                <a:effectLst/>
                <a:latin typeface="Arial" panose="020B0604020202020204" pitchFamily="34" charset="0"/>
                <a:ea typeface="Times New Roman" panose="02020603050405020304" pitchFamily="18" charset="0"/>
              </a:rPr>
              <a:t>(art. 58 2º pfo. LOPSRM)</a:t>
            </a:r>
          </a:p>
          <a:p>
            <a:pPr marL="0" indent="0" algn="just">
              <a:lnSpc>
                <a:spcPct val="100000"/>
              </a:lnSpc>
              <a:spcBef>
                <a:spcPts val="0"/>
              </a:spcBef>
              <a:buNone/>
              <a:defRPr/>
            </a:pPr>
            <a:endParaRPr lang="es-ES" sz="1000" dirty="0">
              <a:solidFill>
                <a:srgbClr val="000000"/>
              </a:solidFill>
              <a:latin typeface="Arial" panose="020B0604020202020204" pitchFamily="34" charset="0"/>
              <a:ea typeface="Times New Roman" panose="02020603050405020304" pitchFamily="18"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Durante  la ejecución de los trabajos, </a:t>
            </a:r>
            <a:r>
              <a:rPr lang="es-MX" altLang="es-MX" sz="2000" b="1" dirty="0">
                <a:solidFill>
                  <a:schemeClr val="bg1"/>
                </a:solidFill>
                <a:latin typeface="Arial" panose="020B0604020202020204" pitchFamily="34" charset="0"/>
                <a:cs typeface="Arial" panose="020B0604020202020204" pitchFamily="34" charset="0"/>
              </a:rPr>
              <a:t>se  pueden modificar los contratos </a:t>
            </a:r>
            <a:r>
              <a:rPr lang="es-MX" altLang="es-MX" sz="2000" dirty="0">
                <a:solidFill>
                  <a:schemeClr val="bg1"/>
                </a:solidFill>
                <a:latin typeface="Arial" panose="020B0604020202020204" pitchFamily="34" charset="0"/>
                <a:cs typeface="Arial" panose="020B0604020202020204" pitchFamily="34" charset="0"/>
              </a:rPr>
              <a:t>sobre la base de precios unitario y los mixtos en la parte correspondiente, </a:t>
            </a:r>
            <a:r>
              <a:rPr lang="es-MX" altLang="es-MX" sz="2000" dirty="0">
                <a:solidFill>
                  <a:srgbClr val="0070C0"/>
                </a:solidFill>
                <a:latin typeface="Arial" panose="020B0604020202020204" pitchFamily="34" charset="0"/>
                <a:cs typeface="Arial" panose="020B0604020202020204" pitchFamily="34" charset="0"/>
              </a:rPr>
              <a:t>por razones fundadas y explícitas</a:t>
            </a:r>
            <a:r>
              <a:rPr lang="es-MX" altLang="es-MX" sz="2000" dirty="0">
                <a:solidFill>
                  <a:schemeClr val="bg1"/>
                </a:solidFill>
                <a:latin typeface="Arial" panose="020B0604020202020204" pitchFamily="34" charset="0"/>
                <a:cs typeface="Arial" panose="020B0604020202020204" pitchFamily="34" charset="0"/>
              </a:rPr>
              <a:t>,</a:t>
            </a:r>
            <a:r>
              <a:rPr lang="es-MX" altLang="es-MX" sz="2000" dirty="0">
                <a:latin typeface="Arial" panose="020B0604020202020204" pitchFamily="34" charset="0"/>
              </a:rPr>
              <a:t> </a:t>
            </a:r>
            <a:r>
              <a:rPr lang="es-MX" altLang="es-MX" sz="2000" dirty="0">
                <a:solidFill>
                  <a:schemeClr val="bg1"/>
                </a:solidFill>
                <a:latin typeface="Arial" panose="020B0604020202020204" pitchFamily="34" charset="0"/>
                <a:cs typeface="Arial" panose="020B0604020202020204" pitchFamily="34" charset="0"/>
              </a:rPr>
              <a:t>siempre y cuando se cuente con presupuesto, y los convenios </a:t>
            </a:r>
          </a:p>
          <a:p>
            <a:pPr marL="0" indent="0" algn="just">
              <a:lnSpc>
                <a:spcPct val="110000"/>
              </a:lnSpc>
              <a:spcBef>
                <a:spcPts val="0"/>
              </a:spcBef>
              <a:buNone/>
              <a:defRPr/>
            </a:pPr>
            <a:endParaRPr lang="es-MX" alt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159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wedge">
                                      <p:cBhvr>
                                        <p:cTn id="19" dur="2000"/>
                                        <p:tgtEl>
                                          <p:spTgt spid="1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 calcmode="lin" valueType="num">
                                      <p:cBhvr>
                                        <p:cTn id="24"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5"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6"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27" dur="1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1000"/>
                                        <p:tgtEl>
                                          <p:spTgt spid="11">
                                            <p:txEl>
                                              <p:pRg st="6" end="6"/>
                                            </p:txEl>
                                          </p:spTgt>
                                        </p:tgtEl>
                                      </p:cBhvr>
                                    </p:animEffect>
                                    <p:anim calcmode="lin" valueType="num">
                                      <p:cBhvr>
                                        <p:cTn id="33"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11">
                                            <p:txEl>
                                              <p:pRg st="6" end="6"/>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1">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147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a:lnSpc>
                <a:spcPct val="11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que se formalicen </a:t>
            </a:r>
            <a:r>
              <a:rPr lang="es-MX" altLang="es-MX" sz="2000" dirty="0">
                <a:solidFill>
                  <a:schemeClr val="accent6">
                    <a:lumMod val="50000"/>
                  </a:schemeClr>
                </a:solidFill>
                <a:latin typeface="Arial" panose="020B0604020202020204" pitchFamily="34" charset="0"/>
                <a:cs typeface="Arial" panose="020B0604020202020204" pitchFamily="34" charset="0"/>
              </a:rPr>
              <a:t>no rebasen el  25% del monto o del plazo pactados</a:t>
            </a:r>
            <a:r>
              <a:rPr lang="es-MX" altLang="es-MX" sz="2000" dirty="0">
                <a:solidFill>
                  <a:schemeClr val="bg1"/>
                </a:solidFill>
                <a:latin typeface="Arial" panose="020B0604020202020204" pitchFamily="34" charset="0"/>
                <a:cs typeface="Arial" panose="020B0604020202020204" pitchFamily="34" charset="0"/>
              </a:rPr>
              <a:t> originalmente en el contrato, ni impliquen variaciones sustanciales al proyecto original, ni se celebren para eludir en cualquier forma el cumplimiento de la LOPSRM o los tratados </a:t>
            </a:r>
            <a:r>
              <a:rPr lang="es-MX" altLang="es-MX" sz="1700" dirty="0">
                <a:solidFill>
                  <a:schemeClr val="bg1"/>
                </a:solidFill>
                <a:latin typeface="Arial" panose="020B0604020202020204" pitchFamily="34" charset="0"/>
                <a:cs typeface="Arial" panose="020B0604020202020204" pitchFamily="34" charset="0"/>
              </a:rPr>
              <a:t>(art. 59 1er. pfo.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altLang="es-MX" sz="2000" dirty="0">
                <a:solidFill>
                  <a:srgbClr val="0070C0"/>
                </a:solidFill>
                <a:latin typeface="Arial" panose="020B0604020202020204" pitchFamily="34" charset="0"/>
                <a:cs typeface="Arial" panose="020B0604020202020204" pitchFamily="34" charset="0"/>
              </a:rPr>
              <a:t>No aplica el porcentaje </a:t>
            </a:r>
            <a:r>
              <a:rPr lang="es-MX" altLang="es-MX" sz="2000" dirty="0">
                <a:solidFill>
                  <a:schemeClr val="bg1"/>
                </a:solidFill>
                <a:latin typeface="Arial" panose="020B0604020202020204" pitchFamily="34" charset="0"/>
                <a:cs typeface="Arial" panose="020B0604020202020204" pitchFamily="34" charset="0"/>
              </a:rPr>
              <a:t>antes señalado, para los trabajos que se refieran al mantenimiento o restauración de monumentos arqueológicos, artísticos o históricos, en los cuales no sea posible determinar el catálogo de conceptos, las cantidades de trabajo, las especificaciones correspondientes o el programa de ejecución. </a:t>
            </a:r>
            <a:r>
              <a:rPr lang="es-MX" altLang="es-MX" sz="1700" dirty="0">
                <a:solidFill>
                  <a:schemeClr val="bg1"/>
                </a:solidFill>
                <a:latin typeface="Arial" panose="020B0604020202020204" pitchFamily="34" charset="0"/>
                <a:cs typeface="Arial" panose="020B0604020202020204" pitchFamily="34" charset="0"/>
              </a:rPr>
              <a:t>(art. 59 útl. pfo. LOPSRM)</a:t>
            </a:r>
          </a:p>
          <a:p>
            <a:pPr marL="0" indent="0" algn="just">
              <a:lnSpc>
                <a:spcPct val="110000"/>
              </a:lnSpc>
              <a:spcBef>
                <a:spcPts val="0"/>
              </a:spcBef>
              <a:buNone/>
              <a:defRPr/>
            </a:pPr>
            <a:endParaRPr lang="es-MX" altLang="es-MX" sz="11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altLang="es-MX" sz="2000" dirty="0">
                <a:solidFill>
                  <a:schemeClr val="accent5">
                    <a:lumMod val="50000"/>
                  </a:schemeClr>
                </a:solidFill>
                <a:latin typeface="Arial" panose="020B0604020202020204" pitchFamily="34" charset="0"/>
                <a:cs typeface="Arial" panose="020B0604020202020204" pitchFamily="34" charset="0"/>
              </a:rPr>
              <a:t>Si las modificaciones exceden ese 25 %</a:t>
            </a:r>
            <a:r>
              <a:rPr lang="es-MX" altLang="es-MX" sz="2000" dirty="0">
                <a:solidFill>
                  <a:schemeClr val="bg1"/>
                </a:solidFill>
                <a:latin typeface="Arial" panose="020B0604020202020204" pitchFamily="34" charset="0"/>
                <a:cs typeface="Arial" panose="020B0604020202020204" pitchFamily="34" charset="0"/>
              </a:rPr>
              <a:t>,</a:t>
            </a:r>
            <a:r>
              <a:rPr lang="es-MX" altLang="es-MX" sz="2000" dirty="0">
                <a:solidFill>
                  <a:schemeClr val="accent5">
                    <a:lumMod val="50000"/>
                  </a:schemeClr>
                </a:solidFill>
                <a:latin typeface="Arial" panose="020B0604020202020204" pitchFamily="34" charset="0"/>
                <a:cs typeface="Arial" panose="020B0604020202020204" pitchFamily="34" charset="0"/>
              </a:rPr>
              <a:t> </a:t>
            </a:r>
            <a:r>
              <a:rPr lang="es-MX" altLang="es-MX" sz="2000" dirty="0">
                <a:solidFill>
                  <a:schemeClr val="bg1"/>
                </a:solidFill>
                <a:latin typeface="Arial" panose="020B0604020202020204" pitchFamily="34" charset="0"/>
                <a:cs typeface="Arial" panose="020B0604020202020204" pitchFamily="34" charset="0"/>
              </a:rPr>
              <a:t>pero no varían el objeto del proyecto, se debe justificar de manera fundada y explícita las razones para ello y no podrán, en modo alguno, afectar las condiciones que se refieran a la naturaleza y características esenciales del objeto del contrato original, ni convenirse para eludir en cualquier  forma el cumplimiento de la LOPSRM o de los tratados; esta  autoriza ción la debe dar el servidor público que se determine en las PBL´s de la  contratante </a:t>
            </a:r>
            <a:r>
              <a:rPr lang="es-MX" altLang="es-MX" sz="1600" dirty="0">
                <a:solidFill>
                  <a:schemeClr val="bg1"/>
                </a:solidFill>
                <a:latin typeface="Arial" panose="020B0604020202020204" pitchFamily="34" charset="0"/>
                <a:cs typeface="Arial" panose="020B0604020202020204" pitchFamily="34" charset="0"/>
              </a:rPr>
              <a:t>(art. 59 2º y 3er. pfos. LOPSRM)</a:t>
            </a:r>
            <a:r>
              <a:rPr lang="es-MX" altLang="es-MX" sz="2000" dirty="0">
                <a:solidFill>
                  <a:schemeClr val="bg1"/>
                </a:solidFill>
                <a:latin typeface="Arial" panose="020B0604020202020204" pitchFamily="34" charset="0"/>
                <a:cs typeface="Arial" panose="020B0604020202020204" pitchFamily="34" charset="0"/>
              </a:rPr>
              <a:t>; el titular del área responsable de la contratación debe in-</a:t>
            </a:r>
          </a:p>
        </p:txBody>
      </p:sp>
    </p:spTree>
    <p:extLst>
      <p:ext uri="{BB962C8B-B14F-4D97-AF65-F5344CB8AC3E}">
        <p14:creationId xmlns:p14="http://schemas.microsoft.com/office/powerpoint/2010/main" val="284669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800" decel="100000"/>
                                        <p:tgtEl>
                                          <p:spTgt spid="11">
                                            <p:txEl>
                                              <p:pRg st="2" end="2"/>
                                            </p:txEl>
                                          </p:spTgt>
                                        </p:tgtEl>
                                      </p:cBhvr>
                                    </p:animEffect>
                                    <p:anim calcmode="lin" valueType="num">
                                      <p:cBhvr>
                                        <p:cTn id="16"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circle(in)">
                                      <p:cBhvr>
                                        <p:cTn id="25" dur="1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148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a:lnSpc>
                <a:spcPct val="11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formar al OIC del ente públicos, a más tardar el último día hábil de cada mes, las autorizaciones otorgadas en el mes calendario inmediato anterior. </a:t>
            </a:r>
            <a:r>
              <a:rPr lang="es-MX" altLang="es-MX" sz="1600" dirty="0">
                <a:solidFill>
                  <a:schemeClr val="bg1"/>
                </a:solidFill>
                <a:latin typeface="Arial" panose="020B0604020202020204" pitchFamily="34" charset="0"/>
                <a:cs typeface="Arial" panose="020B0604020202020204" pitchFamily="34" charset="0"/>
              </a:rPr>
              <a:t>(art. 59 10º pfo. LOPSRM)</a:t>
            </a:r>
            <a:r>
              <a:rPr lang="es-MX" altLang="es-MX" sz="2000" dirty="0">
                <a:solidFill>
                  <a:schemeClr val="bg1"/>
                </a:solidFill>
                <a:latin typeface="Arial" panose="020B0604020202020204" pitchFamily="34" charset="0"/>
                <a:cs typeface="Arial" panose="020B0604020202020204" pitchFamily="34" charset="0"/>
              </a:rPr>
              <a:t>. La solicitud de ajuste de indiretos y financiamiento debe hacerse de conformidad con lo establecido en el artículo 102 del RLOPSRM.</a:t>
            </a:r>
          </a:p>
          <a:p>
            <a:pPr marL="0" indent="0" algn="just">
              <a:lnSpc>
                <a:spcPct val="11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Cuando la </a:t>
            </a:r>
            <a:r>
              <a:rPr lang="es-MX" altLang="es-MX" sz="2000" dirty="0">
                <a:solidFill>
                  <a:schemeClr val="accent1">
                    <a:lumMod val="75000"/>
                  </a:schemeClr>
                </a:solidFill>
                <a:latin typeface="Arial" panose="020B0604020202020204" pitchFamily="34" charset="0"/>
                <a:cs typeface="Arial" panose="020B0604020202020204" pitchFamily="34" charset="0"/>
              </a:rPr>
              <a:t>modificación implique aumento o reducción por una diferencia superior </a:t>
            </a:r>
            <a:r>
              <a:rPr lang="es-MX" altLang="es-MX" sz="2000" dirty="0">
                <a:solidFill>
                  <a:schemeClr val="bg1"/>
                </a:solidFill>
                <a:latin typeface="Arial" panose="020B0604020202020204" pitchFamily="34" charset="0"/>
                <a:cs typeface="Arial" panose="020B0604020202020204" pitchFamily="34" charset="0"/>
              </a:rPr>
              <a:t>al 25% del importe original del contrato o del plazo de ejecución, en casos excepcionales y debidamente justificados, la contratante solicitará la</a:t>
            </a:r>
            <a:r>
              <a:rPr lang="es-MX" altLang="es-MX" sz="2000" dirty="0">
                <a:solidFill>
                  <a:schemeClr val="accent1">
                    <a:lumMod val="40000"/>
                    <a:lumOff val="60000"/>
                  </a:schemeClr>
                </a:solidFill>
                <a:latin typeface="Arial" panose="020B0604020202020204" pitchFamily="34" charset="0"/>
                <a:cs typeface="Arial" panose="020B0604020202020204" pitchFamily="34" charset="0"/>
              </a:rPr>
              <a:t>.</a:t>
            </a:r>
            <a:r>
              <a:rPr lang="es-MX" altLang="es-MX" sz="2000" dirty="0">
                <a:solidFill>
                  <a:schemeClr val="bg1"/>
                </a:solidFill>
                <a:latin typeface="Arial" panose="020B0604020202020204" pitchFamily="34" charset="0"/>
                <a:cs typeface="Arial" panose="020B0604020202020204" pitchFamily="34" charset="0"/>
              </a:rPr>
              <a:t>                   </a:t>
            </a:r>
            <a:r>
              <a:rPr lang="es-MX" altLang="es-MX" sz="2000" dirty="0">
                <a:solidFill>
                  <a:schemeClr val="accent1">
                    <a:lumMod val="40000"/>
                    <a:lumOff val="60000"/>
                  </a:schemeClr>
                </a:solidFill>
                <a:latin typeface="Arial" panose="020B0604020202020204" pitchFamily="34" charset="0"/>
                <a:cs typeface="Arial" panose="020B0604020202020204" pitchFamily="34" charset="0"/>
              </a:rPr>
              <a:t>.</a:t>
            </a:r>
            <a:r>
              <a:rPr lang="es-MX" altLang="es-MX" sz="2000" dirty="0">
                <a:solidFill>
                  <a:schemeClr val="bg1"/>
                </a:solidFill>
                <a:latin typeface="Arial" panose="020B0604020202020204" pitchFamily="34" charset="0"/>
                <a:cs typeface="Arial" panose="020B0604020202020204" pitchFamily="34" charset="0"/>
              </a:rPr>
              <a:t> autorización de la SFP (SHCP) para  revisar  los indirectos y el  finan-	    ciamiento  originalmente  pactados  y  determinar  la  procedencia de 	   ajustarlos </a:t>
            </a:r>
            <a:r>
              <a:rPr lang="es-MX" altLang="es-MX" sz="1600" dirty="0">
                <a:solidFill>
                  <a:schemeClr val="bg1"/>
                </a:solidFill>
                <a:latin typeface="Arial" panose="020B0604020202020204" pitchFamily="34" charset="0"/>
                <a:cs typeface="Arial" panose="020B0604020202020204" pitchFamily="34" charset="0"/>
              </a:rPr>
              <a:t>(arts. 59 4º pfo. LOPSRM y 102 RLOPSRM)</a:t>
            </a:r>
            <a:r>
              <a:rPr lang="es-MX" altLang="es-MX" sz="2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Las modificaciones que </a:t>
            </a:r>
            <a:r>
              <a:rPr lang="es-MX" altLang="es-MX" sz="2000" dirty="0">
                <a:solidFill>
                  <a:srgbClr val="003194"/>
                </a:solidFill>
                <a:latin typeface="Arial" panose="020B0604020202020204" pitchFamily="34" charset="0"/>
                <a:cs typeface="Arial" panose="020B0604020202020204" pitchFamily="34" charset="0"/>
              </a:rPr>
              <a:t>no representen incremento o disminución </a:t>
            </a:r>
            <a:r>
              <a:rPr lang="es-MX" altLang="es-MX" sz="2000" dirty="0">
                <a:solidFill>
                  <a:schemeClr val="bg1"/>
                </a:solidFill>
                <a:latin typeface="Arial" panose="020B0604020202020204" pitchFamily="34" charset="0"/>
                <a:cs typeface="Arial" panose="020B0604020202020204" pitchFamily="34" charset="0"/>
              </a:rPr>
              <a:t>en el monto o plazo contractual, se pueden llevar a cabo sin restricción algúna. </a:t>
            </a:r>
            <a:r>
              <a:rPr lang="es-MX" altLang="es-MX" sz="1600" dirty="0">
                <a:solidFill>
                  <a:schemeClr val="bg1"/>
                </a:solidFill>
                <a:latin typeface="Arial" panose="020B0604020202020204" pitchFamily="34" charset="0"/>
                <a:cs typeface="Arial" panose="020B0604020202020204" pitchFamily="34" charset="0"/>
              </a:rPr>
              <a:t>(art. 59 5º pfo. LOPSRM)</a:t>
            </a:r>
            <a:endParaRPr lang="es-MX" alt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ES" sz="2000" dirty="0">
                <a:solidFill>
                  <a:srgbClr val="000000"/>
                </a:solidFill>
                <a:latin typeface="Arial" panose="020B0604020202020204" pitchFamily="34" charset="0"/>
                <a:ea typeface="Times New Roman" panose="02020603050405020304" pitchFamily="18" charset="0"/>
              </a:rPr>
              <a:t>Una vez </a:t>
            </a:r>
            <a:r>
              <a:rPr lang="es-ES" sz="2000" dirty="0">
                <a:solidFill>
                  <a:schemeClr val="accent3">
                    <a:lumMod val="75000"/>
                  </a:schemeClr>
                </a:solidFill>
                <a:latin typeface="Arial" panose="020B0604020202020204" pitchFamily="34" charset="0"/>
                <a:ea typeface="Times New Roman" panose="02020603050405020304" pitchFamily="18" charset="0"/>
              </a:rPr>
              <a:t>determinadas las modificaciones </a:t>
            </a:r>
            <a:r>
              <a:rPr lang="es-ES" sz="2000" dirty="0">
                <a:solidFill>
                  <a:srgbClr val="000000"/>
                </a:solidFill>
                <a:latin typeface="Arial" panose="020B0604020202020204" pitchFamily="34" charset="0"/>
                <a:ea typeface="Times New Roman" panose="02020603050405020304" pitchFamily="18" charset="0"/>
              </a:rPr>
              <a:t>al contrato, el </a:t>
            </a:r>
            <a:r>
              <a:rPr lang="es-ES" sz="2000" dirty="0">
                <a:solidFill>
                  <a:schemeClr val="bg1"/>
                </a:solidFill>
                <a:latin typeface="Arial" panose="020B0604020202020204" pitchFamily="34" charset="0"/>
                <a:ea typeface="Times New Roman" panose="02020603050405020304" pitchFamily="18" charset="0"/>
              </a:rPr>
              <a:t>convenio se deberá formalizar por escrito en un plazo máximo de </a:t>
            </a:r>
            <a:r>
              <a:rPr lang="es-ES" sz="2000" dirty="0">
                <a:solidFill>
                  <a:schemeClr val="accent6">
                    <a:lumMod val="50000"/>
                  </a:schemeClr>
                </a:solidFill>
                <a:latin typeface="Arial" panose="020B0604020202020204" pitchFamily="34" charset="0"/>
                <a:ea typeface="Times New Roman" panose="02020603050405020304" pitchFamily="18" charset="0"/>
              </a:rPr>
              <a:t>45 días naturales</a:t>
            </a:r>
            <a:r>
              <a:rPr lang="es-ES" sz="2000" dirty="0">
                <a:solidFill>
                  <a:schemeClr val="bg1"/>
                </a:solidFill>
                <a:latin typeface="Arial" panose="020B0604020202020204" pitchFamily="34" charset="0"/>
                <a:ea typeface="Times New Roman" panose="02020603050405020304" pitchFamily="18" charset="0"/>
              </a:rPr>
              <a:t>, contados a partir de que se determine la modificación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y </a:t>
            </a:r>
            <a:r>
              <a:rPr lang="es-ES" sz="2000" dirty="0">
                <a:solidFill>
                  <a:srgbClr val="003194"/>
                </a:solidFill>
                <a:latin typeface="Arial" panose="020B0604020202020204" pitchFamily="34" charset="0"/>
                <a:ea typeface="Times New Roman" panose="02020603050405020304" pitchFamily="18" charset="0"/>
                <a:cs typeface="Arial" panose="020B0604020202020204" pitchFamily="34" charset="0"/>
              </a:rPr>
              <a:t>deberán ser suscritos por</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el servidor público que</a:t>
            </a:r>
            <a:endParaRPr lang="es-MX" altLang="es-MX" sz="2000" dirty="0">
              <a:solidFill>
                <a:schemeClr val="bg1"/>
              </a:solidFill>
              <a:latin typeface="Arial" panose="020B0604020202020204" pitchFamily="34" charset="0"/>
              <a:cs typeface="Arial" panose="020B0604020202020204" pitchFamily="34" charset="0"/>
            </a:endParaRPr>
          </a:p>
        </p:txBody>
      </p:sp>
      <p:pic>
        <p:nvPicPr>
          <p:cNvPr id="8196" name="Picture 4" descr="Conversatorio: Las modificaciones que se requieren en la Ley de  Contrataciones del Estado para la ejecución de obras - Escuela de Posgrado">
            <a:extLst>
              <a:ext uri="{FF2B5EF4-FFF2-40B4-BE49-F238E27FC236}">
                <a16:creationId xmlns:a16="http://schemas.microsoft.com/office/drawing/2014/main" id="{B68AA4B4-BDA9-CE88-00EE-70EBC8847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1482" y="2855046"/>
            <a:ext cx="2976733" cy="1488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41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2" dur="1250"/>
                                        <p:tgtEl>
                                          <p:spTgt spid="11">
                                            <p:txEl>
                                              <p:pRg st="2" end="2"/>
                                            </p:txEl>
                                          </p:spTgt>
                                        </p:tgtEl>
                                      </p:cBhvr>
                                    </p:animEffect>
                                  </p:childTnLst>
                                </p:cTn>
                              </p:par>
                              <p:par>
                                <p:cTn id="13" presetID="55" presetClass="entr" presetSubtype="0" fill="hold" nodeType="withEffect">
                                  <p:stCondLst>
                                    <p:cond delay="0"/>
                                  </p:stCondLst>
                                  <p:childTnLst>
                                    <p:set>
                                      <p:cBhvr>
                                        <p:cTn id="14" dur="1" fill="hold">
                                          <p:stCondLst>
                                            <p:cond delay="0"/>
                                          </p:stCondLst>
                                        </p:cTn>
                                        <p:tgtEl>
                                          <p:spTgt spid="8196"/>
                                        </p:tgtEl>
                                        <p:attrNameLst>
                                          <p:attrName>style.visibility</p:attrName>
                                        </p:attrNameLst>
                                      </p:cBhvr>
                                      <p:to>
                                        <p:strVal val="visible"/>
                                      </p:to>
                                    </p:set>
                                    <p:anim calcmode="lin" valueType="num">
                                      <p:cBhvr>
                                        <p:cTn id="15" dur="1250" fill="hold"/>
                                        <p:tgtEl>
                                          <p:spTgt spid="8196"/>
                                        </p:tgtEl>
                                        <p:attrNameLst>
                                          <p:attrName>ppt_w</p:attrName>
                                        </p:attrNameLst>
                                      </p:cBhvr>
                                      <p:tavLst>
                                        <p:tav tm="0">
                                          <p:val>
                                            <p:strVal val="#ppt_w*0.70"/>
                                          </p:val>
                                        </p:tav>
                                        <p:tav tm="100000">
                                          <p:val>
                                            <p:strVal val="#ppt_w"/>
                                          </p:val>
                                        </p:tav>
                                      </p:tavLst>
                                    </p:anim>
                                    <p:anim calcmode="lin" valueType="num">
                                      <p:cBhvr>
                                        <p:cTn id="16" dur="1250" fill="hold"/>
                                        <p:tgtEl>
                                          <p:spTgt spid="8196"/>
                                        </p:tgtEl>
                                        <p:attrNameLst>
                                          <p:attrName>ppt_h</p:attrName>
                                        </p:attrNameLst>
                                      </p:cBhvr>
                                      <p:tavLst>
                                        <p:tav tm="0">
                                          <p:val>
                                            <p:strVal val="#ppt_h"/>
                                          </p:val>
                                        </p:tav>
                                        <p:tav tm="100000">
                                          <p:val>
                                            <p:strVal val="#ppt_h"/>
                                          </p:val>
                                        </p:tav>
                                      </p:tavLst>
                                    </p:anim>
                                    <p:animEffect transition="in" filter="fade">
                                      <p:cBhvr>
                                        <p:cTn id="17" dur="125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calcmode="lin" valueType="num">
                                      <p:cBhvr>
                                        <p:cTn id="22"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4"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25" dur="10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Effect transition="in" filter="fade">
                                      <p:cBhvr>
                                        <p:cTn id="30" dur="1000"/>
                                        <p:tgtEl>
                                          <p:spTgt spid="11">
                                            <p:txEl>
                                              <p:pRg st="6" end="6"/>
                                            </p:txEl>
                                          </p:spTgt>
                                        </p:tgtEl>
                                      </p:cBhvr>
                                    </p:animEffect>
                                    <p:anim calcmode="lin" valueType="num">
                                      <p:cBhvr>
                                        <p:cTn id="31"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11">
                                            <p:txEl>
                                              <p:pRg st="6" end="6"/>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400"/>
              </a:spcBef>
              <a:buNone/>
              <a:defRPr/>
            </a:pPr>
            <a:r>
              <a:rPr lang="es-MX" sz="2000" dirty="0">
                <a:solidFill>
                  <a:schemeClr val="bg1"/>
                </a:solidFill>
                <a:latin typeface="Arial" panose="020B0604020202020204" pitchFamily="34" charset="0"/>
                <a:cs typeface="Arial" panose="020B0604020202020204" pitchFamily="34" charset="0"/>
              </a:rPr>
              <a:t>nos aspectos no prevista en la LAASSP o la LOPSRM o su reglamentos. </a:t>
            </a:r>
            <a:r>
              <a:rPr lang="es-ES_tradnl" altLang="es-MX" sz="2000" dirty="0">
                <a:solidFill>
                  <a:schemeClr val="bg1"/>
                </a:solidFill>
                <a:latin typeface="Arial" panose="020B0604020202020204" pitchFamily="34" charset="0"/>
                <a:cs typeface="Arial" panose="020B0604020202020204" pitchFamily="34" charset="0"/>
              </a:rPr>
              <a:t>Alguna de las normas complementarias son las siguientes:</a:t>
            </a:r>
          </a:p>
          <a:p>
            <a:pPr marL="0" indent="0" algn="just">
              <a:lnSpc>
                <a:spcPct val="100000"/>
              </a:lnSpc>
              <a:spcBef>
                <a:spcPts val="40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De la </a:t>
            </a:r>
            <a:r>
              <a:rPr lang="es-ES_tradnl" altLang="es-MX" sz="2000" b="1" dirty="0">
                <a:solidFill>
                  <a:schemeClr val="bg1"/>
                </a:solidFill>
                <a:latin typeface="Arial" panose="020B0604020202020204" pitchFamily="34" charset="0"/>
                <a:cs typeface="Arial" panose="020B0604020202020204" pitchFamily="34" charset="0"/>
              </a:rPr>
              <a:t>LAASSP</a:t>
            </a:r>
            <a:r>
              <a:rPr lang="es-ES_tradnl" altLang="es-MX" sz="2000" dirty="0">
                <a:solidFill>
                  <a:schemeClr val="bg1"/>
                </a:solidFill>
                <a:latin typeface="Arial" panose="020B0604020202020204" pitchFamily="34" charset="0"/>
                <a:cs typeface="Arial" panose="020B0604020202020204" pitchFamily="34" charset="0"/>
              </a:rPr>
              <a:t>:</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Manual Administrativo de Aplicación General en Materia de Adquisiciones, Arrendamientos y Servicios del Sector Público. </a:t>
            </a:r>
            <a:r>
              <a:rPr lang="es-ES_tradnl" altLang="es-MX" sz="1600" dirty="0">
                <a:solidFill>
                  <a:schemeClr val="bg1"/>
                </a:solidFill>
                <a:latin typeface="Arial" panose="020B0604020202020204" pitchFamily="34" charset="0"/>
                <a:cs typeface="Arial" panose="020B0604020202020204" pitchFamily="34" charset="0"/>
              </a:rPr>
              <a:t>(DOF del 9 de </a:t>
            </a:r>
            <a:r>
              <a:rPr lang="es-ES_tradnl" altLang="es-MX" sz="1600" dirty="0" err="1">
                <a:solidFill>
                  <a:schemeClr val="bg1"/>
                </a:solidFill>
                <a:latin typeface="Arial" panose="020B0604020202020204" pitchFamily="34" charset="0"/>
                <a:cs typeface="Arial" panose="020B0604020202020204" pitchFamily="34" charset="0"/>
              </a:rPr>
              <a:t>agto</a:t>
            </a:r>
            <a:r>
              <a:rPr lang="es-ES_tradnl" altLang="es-MX" sz="1600" dirty="0">
                <a:solidFill>
                  <a:schemeClr val="bg1"/>
                </a:solidFill>
                <a:latin typeface="Arial" panose="020B0604020202020204" pitchFamily="34" charset="0"/>
                <a:cs typeface="Arial" panose="020B0604020202020204" pitchFamily="34" charset="0"/>
              </a:rPr>
              <a:t>. del 2010, con reformas del 27 de junio de 2011; 21 de nov. de 2012; 19 sep. de 2014 y 3 de feb. de 2016)</a:t>
            </a: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Acuerdo por el que se establece la obligatoriedad del registro de contratos y</a:t>
            </a:r>
            <a:br>
              <a:rPr lang="es-ES_tradnl" altLang="es-MX" sz="2000" dirty="0">
                <a:solidFill>
                  <a:schemeClr val="bg1"/>
                </a:solidFill>
                <a:latin typeface="Arial" panose="020B0604020202020204" pitchFamily="34" charset="0"/>
                <a:cs typeface="Arial" panose="020B0604020202020204" pitchFamily="34" charset="0"/>
              </a:rPr>
            </a:br>
            <a:r>
              <a:rPr lang="es-ES_tradnl" altLang="es-MX" sz="2000" dirty="0">
                <a:solidFill>
                  <a:schemeClr val="bg1"/>
                </a:solidFill>
                <a:latin typeface="Arial" panose="020B0604020202020204" pitchFamily="34" charset="0"/>
                <a:cs typeface="Arial" panose="020B0604020202020204" pitchFamily="34" charset="0"/>
              </a:rPr>
              <a:t>operaciones de adquisiciones, arrendamientos y servicios del sector público en</a:t>
            </a:r>
            <a:br>
              <a:rPr lang="es-ES_tradnl" altLang="es-MX" sz="2000" dirty="0">
                <a:solidFill>
                  <a:schemeClr val="bg1"/>
                </a:solidFill>
                <a:latin typeface="Arial" panose="020B0604020202020204" pitchFamily="34" charset="0"/>
                <a:cs typeface="Arial" panose="020B0604020202020204" pitchFamily="34" charset="0"/>
              </a:rPr>
            </a:br>
            <a:r>
              <a:rPr lang="es-ES_tradnl" altLang="es-MX" sz="2000" dirty="0">
                <a:solidFill>
                  <a:schemeClr val="bg1"/>
                </a:solidFill>
                <a:latin typeface="Arial" panose="020B0604020202020204" pitchFamily="34" charset="0"/>
                <a:cs typeface="Arial" panose="020B0604020202020204" pitchFamily="34" charset="0"/>
              </a:rPr>
              <a:t>la bitácora electrónica de seguimiento de adquisiciones y sus lineamientos.</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(DOF del 1º de otubre de 2021, con reformas del 26 de </a:t>
            </a:r>
            <a:r>
              <a:rPr kumimoji="0" lang="es-ES_tradnl" altLang="es-MX"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agto</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de 2022)</a:t>
            </a: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de Ciencia y Tecnología.</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de Obras Públicas y Servicios relacionadas con las Mismas.</a:t>
            </a:r>
          </a:p>
          <a:p>
            <a:pPr marL="0" indent="0" algn="just">
              <a:lnSpc>
                <a:spcPct val="100000"/>
              </a:lnSpc>
              <a:spcBef>
                <a:spcPts val="40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De la </a:t>
            </a:r>
            <a:r>
              <a:rPr lang="es-ES_tradnl" altLang="es-MX" sz="2000" b="1" dirty="0">
                <a:solidFill>
                  <a:schemeClr val="bg1"/>
                </a:solidFill>
                <a:latin typeface="Arial" panose="020B0604020202020204" pitchFamily="34" charset="0"/>
                <a:cs typeface="Arial" panose="020B0604020202020204" pitchFamily="34" charset="0"/>
              </a:rPr>
              <a:t>LOPSRM</a:t>
            </a:r>
            <a:r>
              <a:rPr lang="es-ES_tradnl" altLang="es-MX" sz="2000" dirty="0">
                <a:solidFill>
                  <a:schemeClr val="bg1"/>
                </a:solidFill>
                <a:latin typeface="Arial" panose="020B0604020202020204" pitchFamily="34" charset="0"/>
                <a:cs typeface="Arial" panose="020B0604020202020204" pitchFamily="34" charset="0"/>
              </a:rPr>
              <a:t>:</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Manual Administrativo de Aplicación General en Materia de Obras Públicas y Servicios Relacionados con las Mismas </a:t>
            </a:r>
            <a:r>
              <a:rPr lang="es-ES_tradnl" altLang="es-MX" sz="1600" dirty="0">
                <a:solidFill>
                  <a:schemeClr val="bg1"/>
                </a:solidFill>
                <a:latin typeface="Arial" panose="020B0604020202020204" pitchFamily="34" charset="0"/>
                <a:cs typeface="Arial" panose="020B0604020202020204" pitchFamily="34" charset="0"/>
              </a:rPr>
              <a:t>(DOF 9 de </a:t>
            </a:r>
            <a:r>
              <a:rPr lang="es-ES_tradnl" altLang="es-MX" sz="1600" dirty="0" err="1">
                <a:solidFill>
                  <a:schemeClr val="bg1"/>
                </a:solidFill>
                <a:latin typeface="Arial" panose="020B0604020202020204" pitchFamily="34" charset="0"/>
                <a:cs typeface="Arial" panose="020B0604020202020204" pitchFamily="34" charset="0"/>
              </a:rPr>
              <a:t>agto</a:t>
            </a:r>
            <a:r>
              <a:rPr lang="es-ES_tradnl" altLang="es-MX" sz="1600" dirty="0">
                <a:solidFill>
                  <a:schemeClr val="bg1"/>
                </a:solidFill>
                <a:latin typeface="Arial" panose="020B0604020202020204" pitchFamily="34" charset="0"/>
                <a:cs typeface="Arial" panose="020B0604020202020204" pitchFamily="34" charset="0"/>
              </a:rPr>
              <a:t>. de 2010, entró en vigor el 30 de sept. Con reformas del 27 de junio del 2011; 21 de oct. del 2012; 19 de sept. del 2014; 2 feb. 2016 y 2 nov. de 2017)</a:t>
            </a:r>
            <a:r>
              <a:rPr lang="es-ES_tradnl" altLang="es-MX" sz="20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620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800" decel="100000"/>
                                        <p:tgtEl>
                                          <p:spTgt spid="11">
                                            <p:txEl>
                                              <p:pRg st="2" end="2"/>
                                            </p:txEl>
                                          </p:spTgt>
                                        </p:tgtEl>
                                      </p:cBhvr>
                                    </p:animEffect>
                                    <p:anim calcmode="lin" valueType="num">
                                      <p:cBhvr>
                                        <p:cTn id="14"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 calcmode="lin" valueType="num">
                                      <p:cBhvr>
                                        <p:cTn id="23" dur="1000" fill="hold"/>
                                        <p:tgtEl>
                                          <p:spTgt spid="11">
                                            <p:txEl>
                                              <p:pRg st="3" end="3"/>
                                            </p:txEl>
                                          </p:spTgt>
                                        </p:tgtEl>
                                        <p:attrNameLst>
                                          <p:attrName>ppt_w</p:attrName>
                                        </p:attrNameLst>
                                      </p:cBhvr>
                                      <p:tavLst>
                                        <p:tav tm="0">
                                          <p:val>
                                            <p:strVal val="#ppt_w*0.70"/>
                                          </p:val>
                                        </p:tav>
                                        <p:tav tm="100000">
                                          <p:val>
                                            <p:strVal val="#ppt_w"/>
                                          </p:val>
                                        </p:tav>
                                      </p:tavLst>
                                    </p:anim>
                                    <p:anim calcmode="lin" valueType="num">
                                      <p:cBhvr>
                                        <p:cTn id="24" dur="1000" fill="hold"/>
                                        <p:tgtEl>
                                          <p:spTgt spid="11">
                                            <p:txEl>
                                              <p:pRg st="3" end="3"/>
                                            </p:txEl>
                                          </p:spTgt>
                                        </p:tgtEl>
                                        <p:attrNameLst>
                                          <p:attrName>ppt_h</p:attrName>
                                        </p:attrNameLst>
                                      </p:cBhvr>
                                      <p:tavLst>
                                        <p:tav tm="0">
                                          <p:val>
                                            <p:strVal val="#ppt_h"/>
                                          </p:val>
                                        </p:tav>
                                        <p:tav tm="100000">
                                          <p:val>
                                            <p:strVal val="#ppt_h"/>
                                          </p:val>
                                        </p:tav>
                                      </p:tavLst>
                                    </p:anim>
                                    <p:animEffect transition="in" filter="fade">
                                      <p:cBhvr>
                                        <p:cTn id="25" dur="1000"/>
                                        <p:tgtEl>
                                          <p:spTgt spid="1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 calcmode="lin" valueType="num">
                                      <p:cBhvr>
                                        <p:cTn id="30"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33" dur="1000"/>
                                        <p:tgtEl>
                                          <p:spTgt spid="1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8" presetClass="entr" presetSubtype="0" accel="50000" fill="hold" nodeType="clickEffect">
                                  <p:stCondLst>
                                    <p:cond delay="0"/>
                                  </p:stCondLst>
                                  <p:iterate type="lt">
                                    <p:tmPct val="50000"/>
                                  </p:iterate>
                                  <p:childTnLst>
                                    <p:set>
                                      <p:cBhvr>
                                        <p:cTn id="37" dur="1" fill="hold">
                                          <p:stCondLst>
                                            <p:cond delay="0"/>
                                          </p:stCondLst>
                                        </p:cTn>
                                        <p:tgtEl>
                                          <p:spTgt spid="11">
                                            <p:txEl>
                                              <p:pRg st="5" end="5"/>
                                            </p:txEl>
                                          </p:spTgt>
                                        </p:tgtEl>
                                        <p:attrNameLst>
                                          <p:attrName>style.visibility</p:attrName>
                                        </p:attrNameLst>
                                      </p:cBhvr>
                                      <p:to>
                                        <p:strVal val="visible"/>
                                      </p:to>
                                    </p:set>
                                    <p:set>
                                      <p:cBhvr>
                                        <p:cTn id="38" dur="114" fill="hold">
                                          <p:stCondLst>
                                            <p:cond delay="0"/>
                                          </p:stCondLst>
                                        </p:cTn>
                                        <p:tgtEl>
                                          <p:spTgt spid="11">
                                            <p:txEl>
                                              <p:pRg st="5" end="5"/>
                                            </p:txEl>
                                          </p:spTgt>
                                        </p:tgtEl>
                                        <p:attrNameLst>
                                          <p:attrName>style.rotation</p:attrName>
                                        </p:attrNameLst>
                                      </p:cBhvr>
                                      <p:to>
                                        <p:strVal val="-45.0"/>
                                      </p:to>
                                    </p:set>
                                    <p:anim calcmode="lin" valueType="num">
                                      <p:cBhvr>
                                        <p:cTn id="39" dur="114" fill="hold">
                                          <p:stCondLst>
                                            <p:cond delay="114"/>
                                          </p:stCondLst>
                                        </p:cTn>
                                        <p:tgtEl>
                                          <p:spTgt spid="11">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40" dur="114" fill="hold">
                                          <p:stCondLst>
                                            <p:cond delay="0"/>
                                          </p:stCondLst>
                                        </p:cTn>
                                        <p:tgtEl>
                                          <p:spTgt spid="11">
                                            <p:txEl>
                                              <p:pRg st="5" end="5"/>
                                            </p:txEl>
                                          </p:spTgt>
                                        </p:tgtEl>
                                        <p:attrNameLst>
                                          <p:attrName>ppt_y</p:attrName>
                                        </p:attrNameLst>
                                      </p:cBhvr>
                                      <p:tavLst>
                                        <p:tav tm="0">
                                          <p:val>
                                            <p:strVal val="#ppt_y-1"/>
                                          </p:val>
                                        </p:tav>
                                        <p:tav tm="100000">
                                          <p:val>
                                            <p:strVal val="#ppt_y-(0.354*#ppt_w-0.172*#ppt_h)"/>
                                          </p:val>
                                        </p:tav>
                                      </p:tavLst>
                                    </p:anim>
                                    <p:anim calcmode="lin" valueType="num">
                                      <p:cBhvr>
                                        <p:cTn id="41" dur="39" decel="50000" autoRev="1" fill="hold">
                                          <p:stCondLst>
                                            <p:cond delay="114"/>
                                          </p:stCondLst>
                                        </p:cTn>
                                        <p:tgtEl>
                                          <p:spTgt spid="11">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42" dur="34" fill="hold">
                                          <p:stCondLst>
                                            <p:cond delay="216"/>
                                          </p:stCondLst>
                                        </p:cTn>
                                        <p:tgtEl>
                                          <p:spTgt spid="11">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nodeType="click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anim calcmode="lin" valueType="num">
                                      <p:cBhvr>
                                        <p:cTn id="47"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50"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1">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nodeType="clickEffect">
                                  <p:stCondLst>
                                    <p:cond delay="0"/>
                                  </p:stCondLst>
                                  <p:childTnLst>
                                    <p:set>
                                      <p:cBhvr>
                                        <p:cTn id="58" dur="1" fill="hold">
                                          <p:stCondLst>
                                            <p:cond delay="0"/>
                                          </p:stCondLst>
                                        </p:cTn>
                                        <p:tgtEl>
                                          <p:spTgt spid="11">
                                            <p:txEl>
                                              <p:pRg st="8" end="8"/>
                                            </p:txEl>
                                          </p:spTgt>
                                        </p:tgtEl>
                                        <p:attrNameLst>
                                          <p:attrName>style.visibility</p:attrName>
                                        </p:attrNameLst>
                                      </p:cBhvr>
                                      <p:to>
                                        <p:strVal val="visible"/>
                                      </p:to>
                                    </p:set>
                                    <p:animEffect transition="in" filter="fade">
                                      <p:cBhvr>
                                        <p:cTn id="59" dur="800" decel="100000"/>
                                        <p:tgtEl>
                                          <p:spTgt spid="11">
                                            <p:txEl>
                                              <p:pRg st="8" end="8"/>
                                            </p:txEl>
                                          </p:spTgt>
                                        </p:tgtEl>
                                      </p:cBhvr>
                                    </p:animEffect>
                                    <p:anim calcmode="lin" valueType="num">
                                      <p:cBhvr>
                                        <p:cTn id="60" dur="800" decel="100000" fill="hold"/>
                                        <p:tgtEl>
                                          <p:spTgt spid="11">
                                            <p:txEl>
                                              <p:pRg st="8" end="8"/>
                                            </p:txEl>
                                          </p:spTgt>
                                        </p:tgtEl>
                                        <p:attrNameLst>
                                          <p:attrName>style.rotation</p:attrName>
                                        </p:attrNameLst>
                                      </p:cBhvr>
                                      <p:tavLst>
                                        <p:tav tm="0">
                                          <p:val>
                                            <p:fltVal val="-90"/>
                                          </p:val>
                                        </p:tav>
                                        <p:tav tm="100000">
                                          <p:val>
                                            <p:fltVal val="0"/>
                                          </p:val>
                                        </p:tav>
                                      </p:tavLst>
                                    </p:anim>
                                    <p:anim calcmode="lin" valueType="num">
                                      <p:cBhvr>
                                        <p:cTn id="61" dur="800" decel="100000" fill="hold"/>
                                        <p:tgtEl>
                                          <p:spTgt spid="11">
                                            <p:txEl>
                                              <p:pRg st="8" end="8"/>
                                            </p:txEl>
                                          </p:spTgt>
                                        </p:tgtEl>
                                        <p:attrNameLst>
                                          <p:attrName>ppt_x</p:attrName>
                                        </p:attrNameLst>
                                      </p:cBhvr>
                                      <p:tavLst>
                                        <p:tav tm="0">
                                          <p:val>
                                            <p:strVal val="#ppt_x+0.4"/>
                                          </p:val>
                                        </p:tav>
                                        <p:tav tm="100000">
                                          <p:val>
                                            <p:strVal val="#ppt_x-0.05"/>
                                          </p:val>
                                        </p:tav>
                                      </p:tavLst>
                                    </p:anim>
                                    <p:anim calcmode="lin" valueType="num">
                                      <p:cBhvr>
                                        <p:cTn id="62" dur="800" decel="100000" fill="hold"/>
                                        <p:tgtEl>
                                          <p:spTgt spid="11">
                                            <p:txEl>
                                              <p:pRg st="8" end="8"/>
                                            </p:txEl>
                                          </p:spTgt>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1">
                                            <p:txEl>
                                              <p:pRg st="8" end="8"/>
                                            </p:txEl>
                                          </p:spTgt>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1">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nodeType="clickEffect">
                                  <p:stCondLst>
                                    <p:cond delay="0"/>
                                  </p:stCondLst>
                                  <p:childTnLst>
                                    <p:set>
                                      <p:cBhvr>
                                        <p:cTn id="68" dur="1" fill="hold">
                                          <p:stCondLst>
                                            <p:cond delay="0"/>
                                          </p:stCondLst>
                                        </p:cTn>
                                        <p:tgtEl>
                                          <p:spTgt spid="11">
                                            <p:txEl>
                                              <p:pRg st="9" end="9"/>
                                            </p:txEl>
                                          </p:spTgt>
                                        </p:tgtEl>
                                        <p:attrNameLst>
                                          <p:attrName>style.visibility</p:attrName>
                                        </p:attrNameLst>
                                      </p:cBhvr>
                                      <p:to>
                                        <p:strVal val="visible"/>
                                      </p:to>
                                    </p:set>
                                    <p:anim calcmode="lin" valueType="num">
                                      <p:cBhvr>
                                        <p:cTn id="69" dur="1000" fill="hold"/>
                                        <p:tgtEl>
                                          <p:spTgt spid="11">
                                            <p:txEl>
                                              <p:pRg st="9" end="9"/>
                                            </p:txEl>
                                          </p:spTgt>
                                        </p:tgtEl>
                                        <p:attrNameLst>
                                          <p:attrName>ppt_w</p:attrName>
                                        </p:attrNameLst>
                                      </p:cBhvr>
                                      <p:tavLst>
                                        <p:tav tm="0">
                                          <p:val>
                                            <p:strVal val="#ppt_w*0.70"/>
                                          </p:val>
                                        </p:tav>
                                        <p:tav tm="100000">
                                          <p:val>
                                            <p:strVal val="#ppt_w"/>
                                          </p:val>
                                        </p:tav>
                                      </p:tavLst>
                                    </p:anim>
                                    <p:anim calcmode="lin" valueType="num">
                                      <p:cBhvr>
                                        <p:cTn id="70" dur="1000" fill="hold"/>
                                        <p:tgtEl>
                                          <p:spTgt spid="11">
                                            <p:txEl>
                                              <p:pRg st="9" end="9"/>
                                            </p:txEl>
                                          </p:spTgt>
                                        </p:tgtEl>
                                        <p:attrNameLst>
                                          <p:attrName>ppt_h</p:attrName>
                                        </p:attrNameLst>
                                      </p:cBhvr>
                                      <p:tavLst>
                                        <p:tav tm="0">
                                          <p:val>
                                            <p:strVal val="#ppt_h"/>
                                          </p:val>
                                        </p:tav>
                                        <p:tav tm="100000">
                                          <p:val>
                                            <p:strVal val="#ppt_h"/>
                                          </p:val>
                                        </p:tav>
                                      </p:tavLst>
                                    </p:anim>
                                    <p:animEffect transition="in" filter="fade">
                                      <p:cBhvr>
                                        <p:cTn id="71" dur="10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149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indent="0" algn="just">
              <a:lnSpc>
                <a:spcPct val="100000"/>
              </a:lnSpc>
              <a:spcBef>
                <a:spcPts val="0"/>
              </a:spcBef>
              <a:buNone/>
            </a:pP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haya firmado el contrato, quien lo sustituya o quien esté facultado para ello </a:t>
            </a:r>
            <a:r>
              <a:rPr lang="es-ES" sz="1600" dirty="0">
                <a:solidFill>
                  <a:srgbClr val="000000"/>
                </a:solidFill>
                <a:latin typeface="Arial" panose="020B0604020202020204" pitchFamily="34" charset="0"/>
                <a:ea typeface="Times New Roman" panose="02020603050405020304" pitchFamily="18" charset="0"/>
              </a:rPr>
              <a:t>(arts</a:t>
            </a:r>
            <a:r>
              <a:rPr lang="es-ES" sz="1600" dirty="0">
                <a:solidFill>
                  <a:schemeClr val="bg1"/>
                </a:solidFill>
                <a:latin typeface="Arial" panose="020B0604020202020204" pitchFamily="34" charset="0"/>
                <a:ea typeface="Times New Roman" panose="02020603050405020304" pitchFamily="18" charset="0"/>
              </a:rPr>
              <a:t>. 59 9º pfo. LOPSRM y </a:t>
            </a:r>
            <a:r>
              <a:rPr lang="es-ES" sz="1600" dirty="0">
                <a:solidFill>
                  <a:srgbClr val="000000"/>
                </a:solidFill>
                <a:latin typeface="Arial" panose="020B0604020202020204" pitchFamily="34" charset="0"/>
                <a:ea typeface="Times New Roman" panose="02020603050405020304" pitchFamily="18" charset="0"/>
              </a:rPr>
              <a:t>99 últ. pfo. RLOPSRM)</a:t>
            </a:r>
            <a:r>
              <a:rPr lang="es-ES" sz="2000" dirty="0">
                <a:solidFill>
                  <a:schemeClr val="bg1"/>
                </a:solidFill>
                <a:latin typeface="Arial" panose="020B0604020202020204" pitchFamily="34" charset="0"/>
                <a:ea typeface="Times New Roman" panose="02020603050405020304" pitchFamily="18" charset="0"/>
              </a:rPr>
              <a:t>.</a:t>
            </a:r>
            <a:endParaRPr lang="es-ES" sz="16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ES"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sz="2000" dirty="0">
                <a:solidFill>
                  <a:schemeClr val="bg1"/>
                </a:solidFill>
                <a:latin typeface="Arial" panose="020B0604020202020204" pitchFamily="34" charset="0"/>
                <a:ea typeface="Times New Roman" panose="02020603050405020304" pitchFamily="18" charset="0"/>
              </a:rPr>
              <a:t>En todos los casos, </a:t>
            </a:r>
            <a:r>
              <a:rPr lang="es-ES" sz="2000" dirty="0">
                <a:solidFill>
                  <a:schemeClr val="bg2">
                    <a:lumMod val="75000"/>
                  </a:schemeClr>
                </a:solidFill>
                <a:latin typeface="Arial" panose="020B0604020202020204" pitchFamily="34" charset="0"/>
                <a:ea typeface="Times New Roman" panose="02020603050405020304" pitchFamily="18" charset="0"/>
              </a:rPr>
              <a:t>el residente debe sustentar</a:t>
            </a:r>
            <a:r>
              <a:rPr lang="es-ES" sz="2000" dirty="0">
                <a:solidFill>
                  <a:schemeClr val="bg1"/>
                </a:solidFill>
                <a:latin typeface="Arial" panose="020B0604020202020204" pitchFamily="34" charset="0"/>
                <a:ea typeface="Times New Roman" panose="02020603050405020304" pitchFamily="18" charset="0"/>
              </a:rPr>
              <a:t>,</a:t>
            </a:r>
            <a:r>
              <a:rPr lang="es-ES" sz="2000" dirty="0">
                <a:solidFill>
                  <a:schemeClr val="bg2">
                    <a:lumMod val="75000"/>
                  </a:schemeClr>
                </a:solidFill>
                <a:latin typeface="Arial" panose="020B0604020202020204" pitchFamily="34" charset="0"/>
                <a:ea typeface="Times New Roman" panose="02020603050405020304" pitchFamily="18" charset="0"/>
              </a:rPr>
              <a:t> </a:t>
            </a:r>
            <a:r>
              <a:rPr lang="es-ES" sz="2000" dirty="0">
                <a:solidFill>
                  <a:schemeClr val="bg1"/>
                </a:solidFill>
                <a:latin typeface="Arial" panose="020B0604020202020204" pitchFamily="34" charset="0"/>
                <a:ea typeface="Times New Roman" panose="02020603050405020304" pitchFamily="18" charset="0"/>
              </a:rPr>
              <a:t>en un dictamen técnico, debidamente fundado y motivado, las causas que originan el convenio modificatorio. </a:t>
            </a:r>
            <a:r>
              <a:rPr lang="es-ES" sz="1600" dirty="0">
                <a:solidFill>
                  <a:schemeClr val="bg1"/>
                </a:solidFill>
                <a:latin typeface="Arial" panose="020B0604020202020204" pitchFamily="34" charset="0"/>
                <a:ea typeface="Times New Roman" panose="02020603050405020304" pitchFamily="18" charset="0"/>
              </a:rPr>
              <a:t>(art. 99 1er. pfo. RLOPSRM)</a:t>
            </a:r>
          </a:p>
          <a:p>
            <a:pPr marL="0" indent="0" algn="just">
              <a:lnSpc>
                <a:spcPct val="100000"/>
              </a:lnSpc>
              <a:spcBef>
                <a:spcPts val="0"/>
              </a:spcBef>
              <a:buNone/>
            </a:pPr>
            <a:endParaRPr lang="es-ES"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sz="2000" dirty="0">
                <a:solidFill>
                  <a:schemeClr val="bg1"/>
                </a:solidFill>
                <a:latin typeface="Arial" panose="020B0604020202020204" pitchFamily="34" charset="0"/>
                <a:ea typeface="Times New Roman" panose="02020603050405020304" pitchFamily="18" charset="0"/>
              </a:rPr>
              <a:t>El </a:t>
            </a:r>
            <a:r>
              <a:rPr lang="es-ES" sz="2000" dirty="0">
                <a:solidFill>
                  <a:srgbClr val="7030A0"/>
                </a:solidFill>
                <a:latin typeface="Arial" panose="020B0604020202020204" pitchFamily="34" charset="0"/>
                <a:ea typeface="Times New Roman" panose="02020603050405020304" pitchFamily="18" charset="0"/>
              </a:rPr>
              <a:t>convenio modificatorio debe contener como mínimo </a:t>
            </a:r>
            <a:r>
              <a:rPr lang="es-ES" sz="2000" dirty="0">
                <a:solidFill>
                  <a:schemeClr val="bg1"/>
                </a:solidFill>
                <a:latin typeface="Arial" panose="020B0604020202020204" pitchFamily="34" charset="0"/>
                <a:ea typeface="Times New Roman" panose="02020603050405020304" pitchFamily="18" charset="0"/>
              </a:rPr>
              <a:t>lo señalado en el artículo 109 del RLOPSRM.</a:t>
            </a:r>
          </a:p>
          <a:p>
            <a:pPr marL="0" indent="0" algn="just">
              <a:lnSpc>
                <a:spcPct val="100000"/>
              </a:lnSpc>
              <a:spcBef>
                <a:spcPts val="0"/>
              </a:spcBef>
              <a:buNone/>
            </a:pPr>
            <a:endParaRPr lang="es-ES" sz="1000" dirty="0">
              <a:solidFill>
                <a:schemeClr val="bg1"/>
              </a:solidFill>
              <a:latin typeface="Arial" panose="020B0604020202020204" pitchFamily="34"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000" dirty="0">
                <a:solidFill>
                  <a:schemeClr val="bg1"/>
                </a:solidFill>
                <a:latin typeface="Arial" panose="020B0604020202020204" pitchFamily="34" charset="0"/>
                <a:ea typeface="Times New Roman" panose="02020603050405020304" pitchFamily="18" charset="0"/>
              </a:rPr>
              <a:t>En cualquier momento se podrán </a:t>
            </a:r>
            <a:r>
              <a:rPr lang="es-ES" sz="2000" dirty="0">
                <a:solidFill>
                  <a:schemeClr val="bg2">
                    <a:lumMod val="60000"/>
                    <a:lumOff val="40000"/>
                  </a:schemeClr>
                </a:solidFill>
                <a:latin typeface="Arial" panose="020B0604020202020204" pitchFamily="34" charset="0"/>
                <a:ea typeface="Times New Roman" panose="02020603050405020304" pitchFamily="18" charset="0"/>
              </a:rPr>
              <a:t>modificar las especificaciones del proyecto </a:t>
            </a:r>
            <a:r>
              <a:rPr lang="es-ES" sz="2000" dirty="0">
                <a:solidFill>
                  <a:schemeClr val="bg1"/>
                </a:solidFill>
                <a:latin typeface="Arial" panose="020B0604020202020204" pitchFamily="34" charset="0"/>
                <a:ea typeface="Times New Roman" panose="02020603050405020304" pitchFamily="18" charset="0"/>
              </a:rPr>
              <a:t>cuando, derivado de un avance tecnológico, de ingeniería, científico, etc., se justifique que esto representa obtener mejores condiciones para el Estado.</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(art. 99 2º pfo. RLOPSRM)</a:t>
            </a:r>
          </a:p>
          <a:p>
            <a:pPr marL="0" indent="0" algn="just">
              <a:lnSpc>
                <a:spcPct val="100000"/>
              </a:lnSpc>
              <a:spcBef>
                <a:spcPts val="0"/>
              </a:spcBef>
              <a:buNone/>
            </a:pPr>
            <a:endParaRPr lang="es-ES" sz="1000" dirty="0">
              <a:solidFill>
                <a:schemeClr val="bg1"/>
              </a:solidFill>
              <a:latin typeface="Arial" panose="020B0604020202020204" pitchFamily="34" charset="0"/>
              <a:ea typeface="Times New Roman" panose="02020603050405020304" pitchFamily="18" charset="0"/>
            </a:endParaRPr>
          </a:p>
          <a:p>
            <a:pPr marL="0" marR="0" lvl="1" indent="0" algn="just" defTabSz="2667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000" dirty="0">
                <a:solidFill>
                  <a:schemeClr val="bg1"/>
                </a:solidFill>
                <a:latin typeface="Arial" panose="020B0604020202020204" pitchFamily="34" charset="0"/>
                <a:ea typeface="Times New Roman" panose="02020603050405020304" pitchFamily="18" charset="0"/>
              </a:rPr>
              <a:t>El conjunto de los </a:t>
            </a:r>
            <a:r>
              <a:rPr lang="es-ES" sz="2000" dirty="0">
                <a:solidFill>
                  <a:schemeClr val="accent3">
                    <a:lumMod val="75000"/>
                  </a:schemeClr>
                </a:solidFill>
                <a:latin typeface="Arial" panose="020B0604020202020204" pitchFamily="34" charset="0"/>
                <a:ea typeface="Times New Roman" panose="02020603050405020304" pitchFamily="18" charset="0"/>
              </a:rPr>
              <a:t>programas de ejecución que se deriven de las modificaciones </a:t>
            </a:r>
            <a:r>
              <a:rPr lang="es-ES" sz="2000" dirty="0">
                <a:solidFill>
                  <a:schemeClr val="bg1"/>
                </a:solidFill>
                <a:latin typeface="Arial" panose="020B0604020202020204" pitchFamily="34" charset="0"/>
                <a:ea typeface="Times New Roman" panose="02020603050405020304" pitchFamily="18" charset="0"/>
              </a:rPr>
              <a:t>a los  contratos, integrará  el programa de  ejecución convenido en el contrato, con  el </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cual se medirá el avance físico de los trabajos</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(art. 99 3er. pfo. RLOPSRM)</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p>
          <a:p>
            <a:pPr marL="0" marR="0" lvl="1" indent="0" algn="just" defTabSz="2667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000" dirty="0">
              <a:solidFill>
                <a:srgbClr val="000000"/>
              </a:solidFill>
              <a:latin typeface="Arial" panose="020B0604020202020204" pitchFamily="34" charset="0"/>
              <a:ea typeface="Times New Roman" panose="02020603050405020304" pitchFamily="18" charset="0"/>
            </a:endParaRPr>
          </a:p>
          <a:p>
            <a:pPr marL="0" marR="0" lvl="1" indent="0" algn="just" defTabSz="2667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Las modificaciones al plazo </a:t>
            </a:r>
            <a:r>
              <a:rPr kumimoji="0" lang="es-ES" b="0" i="0" u="none" strike="noStrike" kern="1200" cap="none" spc="0" normalizeH="0" baseline="0" noProof="0" dirty="0">
                <a:ln>
                  <a:noFill/>
                </a:ln>
                <a:solidFill>
                  <a:schemeClr val="bg2">
                    <a:lumMod val="60000"/>
                    <a:lumOff val="40000"/>
                  </a:schemeClr>
                </a:solidFill>
                <a:effectLst/>
                <a:uLnTx/>
                <a:uFillTx/>
                <a:latin typeface="Arial" panose="020B0604020202020204" pitchFamily="34" charset="0"/>
                <a:ea typeface="Times New Roman" panose="02020603050405020304" pitchFamily="18" charset="0"/>
                <a:cs typeface="+mn-cs"/>
              </a:rPr>
              <a:t>son independientes </a:t>
            </a: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 las de monto, y se deben </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considerar por separado, pero se pueden formalizar en un solo documento. </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(art. 100 2º pfo. RLOPSRM)</a:t>
            </a:r>
            <a:endPar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0" lvl="1" indent="0" algn="just" defTabSz="266700">
              <a:lnSpc>
                <a:spcPct val="100000"/>
              </a:lnSpc>
              <a:spcBef>
                <a:spcPts val="0"/>
              </a:spcBef>
              <a:buNone/>
              <a:defRPr/>
            </a:pP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99934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6"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nodeType="clickEffect">
                                  <p:stCondLst>
                                    <p:cond delay="0"/>
                                  </p:stCondLst>
                                  <p:iterate type="lt">
                                    <p:tmPct val="50000"/>
                                  </p:iterate>
                                  <p:childTnLst>
                                    <p:set>
                                      <p:cBhvr>
                                        <p:cTn id="21" dur="1" fill="hold">
                                          <p:stCondLst>
                                            <p:cond delay="0"/>
                                          </p:stCondLst>
                                        </p:cTn>
                                        <p:tgtEl>
                                          <p:spTgt spid="11">
                                            <p:txEl>
                                              <p:pRg st="4" end="4"/>
                                            </p:txEl>
                                          </p:spTgt>
                                        </p:tgtEl>
                                        <p:attrNameLst>
                                          <p:attrName>style.visibility</p:attrName>
                                        </p:attrNameLst>
                                      </p:cBhvr>
                                      <p:to>
                                        <p:strVal val="visible"/>
                                      </p:to>
                                    </p:set>
                                    <p:set>
                                      <p:cBhvr>
                                        <p:cTn id="22" dur="114" fill="hold">
                                          <p:stCondLst>
                                            <p:cond delay="0"/>
                                          </p:stCondLst>
                                        </p:cTn>
                                        <p:tgtEl>
                                          <p:spTgt spid="11">
                                            <p:txEl>
                                              <p:pRg st="4" end="4"/>
                                            </p:txEl>
                                          </p:spTgt>
                                        </p:tgtEl>
                                        <p:attrNameLst>
                                          <p:attrName>style.rotation</p:attrName>
                                        </p:attrNameLst>
                                      </p:cBhvr>
                                      <p:to>
                                        <p:strVal val="-45.0"/>
                                      </p:to>
                                    </p:set>
                                    <p:anim calcmode="lin" valueType="num">
                                      <p:cBhvr>
                                        <p:cTn id="23" dur="114" fill="hold">
                                          <p:stCondLst>
                                            <p:cond delay="114"/>
                                          </p:stCondLst>
                                        </p:cTn>
                                        <p:tgtEl>
                                          <p:spTgt spid="11">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24" dur="114" fill="hold">
                                          <p:stCondLst>
                                            <p:cond delay="0"/>
                                          </p:stCondLst>
                                        </p:cTn>
                                        <p:tgtEl>
                                          <p:spTgt spid="11">
                                            <p:txEl>
                                              <p:pRg st="4" end="4"/>
                                            </p:txEl>
                                          </p:spTgt>
                                        </p:tgtEl>
                                        <p:attrNameLst>
                                          <p:attrName>ppt_y</p:attrName>
                                        </p:attrNameLst>
                                      </p:cBhvr>
                                      <p:tavLst>
                                        <p:tav tm="0">
                                          <p:val>
                                            <p:strVal val="#ppt_y-1"/>
                                          </p:val>
                                        </p:tav>
                                        <p:tav tm="100000">
                                          <p:val>
                                            <p:strVal val="#ppt_y-(0.354*#ppt_w-0.172*#ppt_h)"/>
                                          </p:val>
                                        </p:tav>
                                      </p:tavLst>
                                    </p:anim>
                                    <p:anim calcmode="lin" valueType="num">
                                      <p:cBhvr>
                                        <p:cTn id="25" dur="39" decel="50000" autoRev="1" fill="hold">
                                          <p:stCondLst>
                                            <p:cond delay="114"/>
                                          </p:stCondLst>
                                        </p:cTn>
                                        <p:tgtEl>
                                          <p:spTgt spid="11">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26" dur="34" fill="hold">
                                          <p:stCondLst>
                                            <p:cond delay="216"/>
                                          </p:stCondLst>
                                        </p:cTn>
                                        <p:tgtEl>
                                          <p:spTgt spid="11">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6" end="6"/>
                                            </p:txEl>
                                          </p:spTgt>
                                        </p:tgtEl>
                                        <p:attrNameLst>
                                          <p:attrName>style.rotation</p:attrName>
                                        </p:attrNameLst>
                                      </p:cBhvr>
                                      <p:tavLst>
                                        <p:tav tm="0">
                                          <p:val>
                                            <p:fltVal val="360"/>
                                          </p:val>
                                        </p:tav>
                                        <p:tav tm="100000">
                                          <p:val>
                                            <p:fltVal val="0"/>
                                          </p:val>
                                        </p:tav>
                                      </p:tavLst>
                                    </p:anim>
                                    <p:animEffect transition="in" filter="fade">
                                      <p:cBhvr>
                                        <p:cTn id="34" dur="1000"/>
                                        <p:tgtEl>
                                          <p:spTgt spid="11">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 calcmode="lin" valueType="num">
                                      <p:cBhvr>
                                        <p:cTn id="39" dur="500" decel="50000" fill="hold">
                                          <p:stCondLst>
                                            <p:cond delay="0"/>
                                          </p:stCondLst>
                                        </p:cTn>
                                        <p:tgtEl>
                                          <p:spTgt spid="11">
                                            <p:txEl>
                                              <p:pRg st="8" end="8"/>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xEl>
                                              <p:pRg st="8" end="8"/>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xEl>
                                              <p:pRg st="8" end="8"/>
                                            </p:txEl>
                                          </p:spTgt>
                                        </p:tgtEl>
                                        <p:attrNameLst>
                                          <p:attrName>ppt_w</p:attrName>
                                        </p:attrNameLst>
                                      </p:cBhvr>
                                      <p:tavLst>
                                        <p:tav tm="0">
                                          <p:val>
                                            <p:strVal val="#ppt_w*.05"/>
                                          </p:val>
                                        </p:tav>
                                        <p:tav tm="100000">
                                          <p:val>
                                            <p:strVal val="#ppt_w"/>
                                          </p:val>
                                        </p:tav>
                                      </p:tavLst>
                                    </p:anim>
                                    <p:anim calcmode="lin" valueType="num">
                                      <p:cBhvr>
                                        <p:cTn id="42" dur="1000" fill="hold"/>
                                        <p:tgtEl>
                                          <p:spTgt spid="11">
                                            <p:txEl>
                                              <p:pRg st="8" end="8"/>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xEl>
                                              <p:pRg st="8" end="8"/>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xEl>
                                              <p:pRg st="8" end="8"/>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xEl>
                                              <p:pRg st="8" end="8"/>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animEffect transition="in" filter="fade">
                                      <p:cBhvr>
                                        <p:cTn id="51" dur="1000"/>
                                        <p:tgtEl>
                                          <p:spTgt spid="11">
                                            <p:txEl>
                                              <p:pRg st="10" end="10"/>
                                            </p:txEl>
                                          </p:spTgt>
                                        </p:tgtEl>
                                      </p:cBhvr>
                                    </p:animEffect>
                                    <p:anim calcmode="lin" valueType="num">
                                      <p:cBhvr>
                                        <p:cTn id="52"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150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lvl="1" indent="0" algn="just" defTabSz="266700">
              <a:lnSpc>
                <a:spcPct val="100000"/>
              </a:lnSpc>
              <a:spcBef>
                <a:spcPts val="0"/>
              </a:spcBef>
              <a:buNone/>
              <a:defRPr/>
            </a:pP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Cuando se realicen convenios en monto o plazo, estos conceptos se deberán considerar y </a:t>
            </a:r>
            <a:r>
              <a:rPr kumimoji="0" lang="es-ES" b="0" i="0" u="none" strike="noStrike" kern="1200" cap="none" spc="0" normalizeH="0" baseline="0" noProof="0" dirty="0">
                <a:ln>
                  <a:noFill/>
                </a:ln>
                <a:solidFill>
                  <a:srgbClr val="008000"/>
                </a:solidFill>
                <a:effectLst/>
                <a:uLnTx/>
                <a:uFillTx/>
                <a:latin typeface="Arial" panose="020B0604020202020204" pitchFamily="34" charset="0"/>
                <a:ea typeface="Times New Roman" panose="02020603050405020304" pitchFamily="18" charset="0"/>
                <a:cs typeface="+mn-cs"/>
              </a:rPr>
              <a:t>administrar independientemente </a:t>
            </a: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 los originalmente pactados en el contrato, debiéndose formular estimaciones específicas, a efecto de tener un control y seguimiento adecuado </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(art. 101 1er. pfo. RLOPSRM)</a:t>
            </a: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p>
          <a:p>
            <a:pPr marL="0" lvl="1" indent="0" algn="just" defTabSz="266700">
              <a:lnSpc>
                <a:spcPct val="100000"/>
              </a:lnSpc>
              <a:spcBef>
                <a:spcPts val="0"/>
              </a:spcBef>
              <a:buNone/>
              <a:defRPr/>
            </a:pPr>
            <a:endParaRPr kumimoji="0" lang="es-E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0" marR="0" lvl="1" indent="0" algn="just" defTabSz="2667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Los conceptos de trabajo contenidos en el contrato y los emitidos en cada uno de los convenios pueden </a:t>
            </a:r>
            <a:r>
              <a:rPr kumimoji="0" lang="es-ES" b="0" i="0" u="none"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mn-cs"/>
              </a:rPr>
              <a:t>incluirse en la misma estimación</a:t>
            </a: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distinguiéndolos unos de otros, anexando la documentación que los soporte para efectos de pago. </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(art. 101 2º pfo. RLOPSRM)</a:t>
            </a:r>
            <a:endPar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0" marR="0" lvl="1" indent="0" algn="just" defTabSz="2667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000" dirty="0">
              <a:solidFill>
                <a:srgbClr val="000000"/>
              </a:solidFill>
              <a:latin typeface="Arial" panose="020B0604020202020204" pitchFamily="34" charset="0"/>
              <a:ea typeface="Times New Roman" panose="02020603050405020304" pitchFamily="18" charset="0"/>
            </a:endParaRPr>
          </a:p>
          <a:p>
            <a:pPr marL="0" lvl="1" indent="0" algn="just" defTabSz="266700">
              <a:lnSpc>
                <a:spcPct val="100000"/>
              </a:lnSpc>
              <a:spcBef>
                <a:spcPts val="0"/>
              </a:spcBef>
              <a:buNone/>
              <a:defRPr/>
            </a:pP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Si el contratista </a:t>
            </a:r>
            <a:r>
              <a:rPr kumimoji="0" lang="es-ES" sz="2000" b="0" i="0" u="none" strike="noStrike" kern="1200" cap="none" spc="0" normalizeH="0" baseline="0" noProof="0" dirty="0">
                <a:ln>
                  <a:noFill/>
                </a:ln>
                <a:solidFill>
                  <a:schemeClr val="accent4">
                    <a:lumMod val="50000"/>
                  </a:schemeClr>
                </a:solidFill>
                <a:effectLst/>
                <a:uLnTx/>
                <a:uFillTx/>
                <a:latin typeface="Arial" panose="020B0604020202020204" pitchFamily="34" charset="0"/>
                <a:ea typeface="Times New Roman" panose="02020603050405020304" pitchFamily="18" charset="0"/>
                <a:cs typeface="+mn-cs"/>
              </a:rPr>
              <a:t>concluye los trabajos en un tiempo menor</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al establecido en el contrato, no será necesario hacer un								            </a:t>
            </a:r>
            <a:r>
              <a:rPr lang="es-ES" dirty="0">
                <a:solidFill>
                  <a:srgbClr val="000000"/>
                </a:solidFill>
                <a:latin typeface="Arial" panose="020B0604020202020204" pitchFamily="34" charset="0"/>
                <a:ea typeface="Times New Roman" panose="02020603050405020304" pitchFamily="18" charset="0"/>
              </a:rPr>
              <a:t>convenio  </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modificatorio;  ahora  bien, si  el  </a:t>
            </a:r>
            <a:r>
              <a:rPr lang="es-ES" dirty="0">
                <a:solidFill>
                  <a:srgbClr val="000000"/>
                </a:solidFill>
                <a:latin typeface="Arial" panose="020B0604020202020204" pitchFamily="34" charset="0"/>
                <a:ea typeface="Times New Roman" panose="02020603050405020304" pitchFamily="18" charset="0"/>
              </a:rPr>
              <a:t>contratista  se</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lang="es-ES" dirty="0">
                <a:solidFill>
                  <a:srgbClr val="000000"/>
                </a:solidFill>
                <a:latin typeface="Arial" panose="020B0604020202020204" pitchFamily="34" charset="0"/>
                <a:ea typeface="Times New Roman" panose="02020603050405020304" pitchFamily="18" charset="0"/>
              </a:rPr>
              <a:t>percata </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de la imposibilidad de cumplir con</a:t>
            </a:r>
            <a:r>
              <a:rPr lang="es-ES" dirty="0">
                <a:solidFill>
                  <a:srgbClr val="000000"/>
                </a:solidFill>
                <a:latin typeface="Arial" panose="020B0604020202020204" pitchFamily="34" charset="0"/>
                <a:ea typeface="Times New Roman" panose="02020603050405020304" pitchFamily="18" charset="0"/>
              </a:rPr>
              <a:t> el programa de</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lang="es-ES" dirty="0">
                <a:solidFill>
                  <a:srgbClr val="000000"/>
                </a:solidFill>
                <a:latin typeface="Arial" panose="020B0604020202020204" pitchFamily="34" charset="0"/>
                <a:ea typeface="Times New Roman" panose="02020603050405020304" pitchFamily="18" charset="0"/>
              </a:rPr>
              <a:t>		    </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ejecución, por causas no imputables a él, </a:t>
            </a:r>
            <a:r>
              <a:rPr lang="es-ES" dirty="0">
                <a:solidFill>
                  <a:srgbClr val="000000"/>
                </a:solidFill>
                <a:latin typeface="Arial" panose="020B0604020202020204" pitchFamily="34" charset="0"/>
                <a:ea typeface="Times New Roman" panose="02020603050405020304" pitchFamily="18" charset="0"/>
              </a:rPr>
              <a:t>deberá notificar-										    lo  a</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l ente público, mediante anotación en </a:t>
            </a:r>
            <a:r>
              <a:rPr lang="es-ES" dirty="0">
                <a:solidFill>
                  <a:srgbClr val="000000"/>
                </a:solidFill>
                <a:latin typeface="Arial" panose="020B0604020202020204" pitchFamily="34" charset="0"/>
                <a:ea typeface="Times New Roman" panose="02020603050405020304" pitchFamily="18" charset="0"/>
              </a:rPr>
              <a:t>la bitácora, pre-</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lang="es-ES" dirty="0">
                <a:solidFill>
                  <a:srgbClr val="000000"/>
                </a:solidFill>
                <a:latin typeface="Arial" panose="020B0604020202020204" pitchFamily="34" charset="0"/>
                <a:ea typeface="Times New Roman" panose="02020603050405020304" pitchFamily="18" charset="0"/>
              </a:rPr>
              <a:t>   </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sentando  la  solicitud  de  ampliación de </a:t>
            </a:r>
            <a:r>
              <a:rPr lang="es-ES" dirty="0">
                <a:solidFill>
                  <a:srgbClr val="000000"/>
                </a:solidFill>
                <a:latin typeface="Arial" panose="020B0604020202020204" pitchFamily="34" charset="0"/>
                <a:ea typeface="Times New Roman" panose="02020603050405020304" pitchFamily="18" charset="0"/>
              </a:rPr>
              <a:t>plazo  y  la docu-											mentación</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justificatoria dentro del plazo de ejecución de los trabajos. </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(art. 103 1er. pfo. RLOPSRM)</a:t>
            </a:r>
            <a:endParaRPr kumimoji="0" lang="es-E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0" lvl="1" indent="0" algn="just" defTabSz="266700">
              <a:lnSpc>
                <a:spcPct val="100000"/>
              </a:lnSpc>
              <a:spcBef>
                <a:spcPts val="0"/>
              </a:spcBef>
              <a:buNone/>
              <a:defRPr/>
            </a:pPr>
            <a:endParaRPr kumimoji="0" lang="es-E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p:txBody>
      </p:sp>
      <p:pic>
        <p:nvPicPr>
          <p:cNvPr id="2050" name="Picture 2" descr="Entrega Cristina obras de pavimentación en 11 colonias - Periódico El Regio">
            <a:extLst>
              <a:ext uri="{FF2B5EF4-FFF2-40B4-BE49-F238E27FC236}">
                <a16:creationId xmlns:a16="http://schemas.microsoft.com/office/drawing/2014/main" id="{71CF4FCC-E2B2-4F55-63D4-4512CFB52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98" y="3429000"/>
            <a:ext cx="3319105" cy="221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55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290">
                                          <p:stCondLst>
                                            <p:cond delay="0"/>
                                          </p:stCondLst>
                                        </p:cTn>
                                        <p:tgtEl>
                                          <p:spTgt spid="11">
                                            <p:txEl>
                                              <p:pRg st="0" end="0"/>
                                            </p:txEl>
                                          </p:spTgt>
                                        </p:tgtEl>
                                      </p:cBhvr>
                                    </p:animEffect>
                                    <p:anim calcmode="lin" valueType="num">
                                      <p:cBhvr>
                                        <p:cTn id="8" dur="911"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xEl>
                                              <p:pRg st="0" end="0"/>
                                            </p:txEl>
                                          </p:spTgt>
                                        </p:tgtEl>
                                      </p:cBhvr>
                                      <p:to x="100000" y="60000"/>
                                    </p:animScale>
                                    <p:animScale>
                                      <p:cBhvr>
                                        <p:cTn id="14" dur="83" decel="50000">
                                          <p:stCondLst>
                                            <p:cond delay="338"/>
                                          </p:stCondLst>
                                        </p:cTn>
                                        <p:tgtEl>
                                          <p:spTgt spid="11">
                                            <p:txEl>
                                              <p:pRg st="0" end="0"/>
                                            </p:txEl>
                                          </p:spTgt>
                                        </p:tgtEl>
                                      </p:cBhvr>
                                      <p:to x="100000" y="100000"/>
                                    </p:animScale>
                                    <p:animScale>
                                      <p:cBhvr>
                                        <p:cTn id="15" dur="13">
                                          <p:stCondLst>
                                            <p:cond delay="656"/>
                                          </p:stCondLst>
                                        </p:cTn>
                                        <p:tgtEl>
                                          <p:spTgt spid="11">
                                            <p:txEl>
                                              <p:pRg st="0" end="0"/>
                                            </p:txEl>
                                          </p:spTgt>
                                        </p:tgtEl>
                                      </p:cBhvr>
                                      <p:to x="100000" y="80000"/>
                                    </p:animScale>
                                    <p:animScale>
                                      <p:cBhvr>
                                        <p:cTn id="16" dur="83" decel="50000">
                                          <p:stCondLst>
                                            <p:cond delay="669"/>
                                          </p:stCondLst>
                                        </p:cTn>
                                        <p:tgtEl>
                                          <p:spTgt spid="11">
                                            <p:txEl>
                                              <p:pRg st="0" end="0"/>
                                            </p:txEl>
                                          </p:spTgt>
                                        </p:tgtEl>
                                      </p:cBhvr>
                                      <p:to x="100000" y="100000"/>
                                    </p:animScale>
                                    <p:animScale>
                                      <p:cBhvr>
                                        <p:cTn id="17" dur="13">
                                          <p:stCondLst>
                                            <p:cond delay="821"/>
                                          </p:stCondLst>
                                        </p:cTn>
                                        <p:tgtEl>
                                          <p:spTgt spid="11">
                                            <p:txEl>
                                              <p:pRg st="0" end="0"/>
                                            </p:txEl>
                                          </p:spTgt>
                                        </p:tgtEl>
                                      </p:cBhvr>
                                      <p:to x="100000" y="90000"/>
                                    </p:animScale>
                                    <p:animScale>
                                      <p:cBhvr>
                                        <p:cTn id="18" dur="83" decel="50000">
                                          <p:stCondLst>
                                            <p:cond delay="834"/>
                                          </p:stCondLst>
                                        </p:cTn>
                                        <p:tgtEl>
                                          <p:spTgt spid="11">
                                            <p:txEl>
                                              <p:pRg st="0" end="0"/>
                                            </p:txEl>
                                          </p:spTgt>
                                        </p:tgtEl>
                                      </p:cBhvr>
                                      <p:to x="100000" y="100000"/>
                                    </p:animScale>
                                    <p:animScale>
                                      <p:cBhvr>
                                        <p:cTn id="19" dur="13">
                                          <p:stCondLst>
                                            <p:cond delay="904"/>
                                          </p:stCondLst>
                                        </p:cTn>
                                        <p:tgtEl>
                                          <p:spTgt spid="11">
                                            <p:txEl>
                                              <p:pRg st="0" end="0"/>
                                            </p:txEl>
                                          </p:spTgt>
                                        </p:tgtEl>
                                      </p:cBhvr>
                                      <p:to x="100000" y="95000"/>
                                    </p:animScale>
                                    <p:animScale>
                                      <p:cBhvr>
                                        <p:cTn id="20" dur="83" decel="50000">
                                          <p:stCondLst>
                                            <p:cond delay="917"/>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p:cTn id="2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27" dur="10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checkerboard(across)">
                                      <p:cBhvr>
                                        <p:cTn id="32" dur="1250"/>
                                        <p:tgtEl>
                                          <p:spTgt spid="2050"/>
                                        </p:tgtEl>
                                      </p:cBhvr>
                                    </p:animEffect>
                                  </p:childTnLst>
                                </p:cTn>
                              </p:par>
                              <p:par>
                                <p:cTn id="33" presetID="20" presetClass="entr" presetSubtype="0" fill="hold" nodeType="with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wedge">
                                      <p:cBhvr>
                                        <p:cTn id="35" dur="125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151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22225"/>
          </a:xfrm>
        </p:spPr>
        <p:txBody>
          <a:bodyPr>
            <a:normAutofit/>
          </a:bodyPr>
          <a:lstStyle/>
          <a:p>
            <a:pPr marL="0" lvl="1" indent="0" algn="just" defTabSz="266700">
              <a:lnSpc>
                <a:spcPct val="100000"/>
              </a:lnSpc>
              <a:spcBef>
                <a:spcPts val="0"/>
              </a:spcBef>
              <a:buNone/>
              <a:defRPr/>
            </a:pPr>
            <a:r>
              <a:rPr kumimoji="0" lang="es-ES" b="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mn-cs"/>
              </a:rPr>
              <a:t>El planteamiento antes mencionado </a:t>
            </a:r>
            <a:r>
              <a:rPr kumimoji="0" lang="es-ES"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mn-cs"/>
              </a:rPr>
              <a:t>debe ser </a:t>
            </a:r>
            <a:r>
              <a:rPr lang="es-ES" dirty="0">
                <a:solidFill>
                  <a:schemeClr val="accent1">
                    <a:lumMod val="50000"/>
                  </a:schemeClr>
                </a:solidFill>
                <a:latin typeface="Arial" panose="020B0604020202020204" pitchFamily="34" charset="0"/>
                <a:ea typeface="Times New Roman" panose="02020603050405020304" pitchFamily="18" charset="0"/>
              </a:rPr>
              <a:t>resuelto </a:t>
            </a:r>
            <a:r>
              <a:rPr lang="es-ES" dirty="0">
                <a:solidFill>
                  <a:schemeClr val="bg1"/>
                </a:solidFill>
                <a:latin typeface="Arial" panose="020B0604020202020204" pitchFamily="34" charset="0"/>
                <a:ea typeface="Times New Roman" panose="02020603050405020304" pitchFamily="18" charset="0"/>
              </a:rPr>
              <a:t>por el ente público, mediante </a:t>
            </a:r>
            <a:r>
              <a:rPr kumimoji="0" lang="es-ES" b="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mn-cs"/>
              </a:rPr>
              <a:t>un dictamen, </a:t>
            </a:r>
            <a:r>
              <a:rPr kumimoji="0" lang="es-ES"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mn-cs"/>
              </a:rPr>
              <a:t>en </a:t>
            </a:r>
            <a:r>
              <a:rPr lang="es-MX" dirty="0">
                <a:solidFill>
                  <a:schemeClr val="accent1">
                    <a:lumMod val="50000"/>
                  </a:schemeClr>
                </a:solidFill>
                <a:effectLst/>
                <a:latin typeface="Arial" panose="020B0604020202020204" pitchFamily="34" charset="0"/>
                <a:ea typeface="Times New Roman" panose="02020603050405020304" pitchFamily="18" charset="0"/>
              </a:rPr>
              <a:t>los 30 días naturales siguientes </a:t>
            </a:r>
            <a:r>
              <a:rPr lang="es-MX" dirty="0">
                <a:solidFill>
                  <a:schemeClr val="bg1"/>
                </a:solidFill>
                <a:effectLst/>
                <a:latin typeface="Arial" panose="020B0604020202020204" pitchFamily="34" charset="0"/>
                <a:ea typeface="Times New Roman" panose="02020603050405020304" pitchFamily="18" charset="0"/>
              </a:rPr>
              <a:t>a la presentación de la solicitud del contratista,</a:t>
            </a:r>
            <a:r>
              <a:rPr lang="es-MX" sz="1600" dirty="0">
                <a:solidFill>
                  <a:schemeClr val="bg1"/>
                </a:solidFill>
                <a:effectLst/>
                <a:latin typeface="Arial" panose="020B0604020202020204" pitchFamily="34" charset="0"/>
                <a:ea typeface="Times New Roman" panose="02020603050405020304" pitchFamily="18" charset="0"/>
              </a:rPr>
              <a:t> </a:t>
            </a: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o de lo contrario aplicará la afirmativa ficta, debiéndose formalizar el convenio en los mencionados 45 días naturales posteriores a la emisión del dictamen, o transcurrido el plazo antes mencionado si no hubo respuesta. </a:t>
            </a:r>
            <a:r>
              <a:rPr lang="es-MX" sz="1600" dirty="0">
                <a:solidFill>
                  <a:schemeClr val="bg1"/>
                </a:solidFill>
                <a:effectLst/>
                <a:latin typeface="Arial" panose="020B0604020202020204" pitchFamily="34" charset="0"/>
                <a:ea typeface="Times New Roman" panose="02020603050405020304" pitchFamily="18" charset="0"/>
              </a:rPr>
              <a:t>(art. 103 2º pfo. RLOPSRM)</a:t>
            </a:r>
          </a:p>
          <a:p>
            <a:pPr marL="0" lvl="1" indent="0" algn="just" defTabSz="266700">
              <a:lnSpc>
                <a:spcPct val="100000"/>
              </a:lnSpc>
              <a:spcBef>
                <a:spcPts val="0"/>
              </a:spcBef>
              <a:buNone/>
              <a:defRPr/>
            </a:pPr>
            <a:endParaRPr kumimoji="0" lang="es-MX" sz="1000" b="0" i="0" u="none" strike="noStrike" kern="1200" cap="none" spc="0" normalizeH="0" baseline="0" noProof="0" dirty="0">
              <a:ln>
                <a:noFill/>
              </a:ln>
              <a:solidFill>
                <a:schemeClr val="bg1"/>
              </a:solidFill>
              <a:uLnTx/>
              <a:uFillTx/>
              <a:latin typeface="Arial" panose="020B0604020202020204" pitchFamily="34" charset="0"/>
              <a:ea typeface="Times New Roman" panose="02020603050405020304" pitchFamily="18" charset="0"/>
              <a:cs typeface="+mn-cs"/>
            </a:endParaRPr>
          </a:p>
          <a:p>
            <a:pPr marL="0" indent="0" algn="just">
              <a:lnSpc>
                <a:spcPct val="110000"/>
              </a:lnSpc>
              <a:spcBef>
                <a:spcPts val="0"/>
              </a:spcBef>
              <a:buNone/>
            </a:pPr>
            <a:r>
              <a:rPr lang="es-MX" altLang="es-MX" sz="2000" dirty="0">
                <a:solidFill>
                  <a:schemeClr val="bg1"/>
                </a:solidFill>
                <a:latin typeface="Arial" panose="020B0604020202020204" pitchFamily="34" charset="0"/>
                <a:cs typeface="Arial" panose="020B0604020202020204" pitchFamily="34" charset="0"/>
              </a:rPr>
              <a:t>Como regla general, </a:t>
            </a:r>
            <a:r>
              <a:rPr lang="es-MX" altLang="es-MX" sz="2000" b="1" dirty="0">
                <a:solidFill>
                  <a:schemeClr val="bg1"/>
                </a:solidFill>
                <a:latin typeface="Arial" panose="020B0604020202020204" pitchFamily="34" charset="0"/>
                <a:cs typeface="Arial" panose="020B0604020202020204" pitchFamily="34" charset="0"/>
              </a:rPr>
              <a:t>los contratos a precio alzado </a:t>
            </a:r>
            <a:r>
              <a:rPr lang="es-MX" altLang="es-MX" sz="2000" dirty="0">
                <a:solidFill>
                  <a:schemeClr val="bg1"/>
                </a:solidFill>
                <a:latin typeface="Arial" panose="020B0604020202020204" pitchFamily="34" charset="0"/>
                <a:cs typeface="Arial" panose="020B0604020202020204" pitchFamily="34" charset="0"/>
              </a:rPr>
              <a:t>o la parte de los mixtos de esta naturaleza, </a:t>
            </a:r>
            <a:r>
              <a:rPr lang="es-MX" altLang="es-MX" sz="2000" b="1" dirty="0">
                <a:solidFill>
                  <a:schemeClr val="bg1"/>
                </a:solidFill>
                <a:latin typeface="Arial" panose="020B0604020202020204" pitchFamily="34" charset="0"/>
                <a:cs typeface="Arial" panose="020B0604020202020204" pitchFamily="34" charset="0"/>
              </a:rPr>
              <a:t>no podrán ser modificados </a:t>
            </a:r>
            <a:r>
              <a:rPr lang="es-MX" altLang="es-MX" sz="2000" dirty="0">
                <a:solidFill>
                  <a:schemeClr val="bg1"/>
                </a:solidFill>
                <a:latin typeface="Arial" panose="020B0604020202020204" pitchFamily="34" charset="0"/>
                <a:cs typeface="Arial" panose="020B0604020202020204" pitchFamily="34" charset="0"/>
              </a:rPr>
              <a:t>en  monto o en plazo, ni  estarán sujetos a ajustes de costos </a:t>
            </a:r>
            <a:r>
              <a:rPr lang="es-MX" altLang="es-MX" sz="1600" dirty="0">
                <a:solidFill>
                  <a:schemeClr val="bg1"/>
                </a:solidFill>
                <a:latin typeface="Arial" panose="020B0604020202020204" pitchFamily="34" charset="0"/>
                <a:cs typeface="Arial" panose="020B0604020202020204" pitchFamily="34" charset="0"/>
              </a:rPr>
              <a:t>(art. 59 6º pfo. LOPSRM)</a:t>
            </a:r>
            <a:r>
              <a:rPr lang="es-MX" altLang="es-MX" sz="2000" dirty="0">
                <a:solidFill>
                  <a:schemeClr val="bg1"/>
                </a:solidFill>
                <a:latin typeface="Arial" panose="020B0604020202020204" pitchFamily="34" charset="0"/>
                <a:cs typeface="Arial" panose="020B0604020202020204" pitchFamily="34" charset="0"/>
              </a:rPr>
              <a:t>, sin embargo existen </a:t>
            </a:r>
            <a:r>
              <a:rPr lang="es-MX" altLang="es-MX" sz="2000" dirty="0">
                <a:solidFill>
                  <a:schemeClr val="accent6">
                    <a:lumMod val="50000"/>
                  </a:schemeClr>
                </a:solidFill>
                <a:latin typeface="Arial" panose="020B0604020202020204" pitchFamily="34" charset="0"/>
                <a:cs typeface="Arial" panose="020B0604020202020204" pitchFamily="34" charset="0"/>
              </a:rPr>
              <a:t>dos excepciones</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pPr>
            <a:endParaRPr lang="es-ES" sz="5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s-ES"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I.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Cuando con posterioridad a la adjudicación del contrato, </a:t>
            </a:r>
            <a:r>
              <a:rPr lang="es-ES" sz="2000" dirty="0">
                <a:solidFill>
                  <a:schemeClr val="bg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se presenten circunstan-cias económicas de tipo general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que sean ajenas a la responsabilidad de las partes, y que por tal razón no pudieron haber sido objeto de consideración en la proposición que sirvió de base para la adjudicación del mismo; como son, entre otras: variaciones en la paridad cambiaria de la moneda o cambios en los precios nacionales o internacionales que provoquen directamente un aumento o reducción en los costos de los insumos de los trabajos no ejecutados conforme al programa de ejecución; el ente público deberá reconocer incrementos o </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requerir reducciones, </a:t>
            </a:r>
            <a:endParaRPr kumimoji="0" lang="es-E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398247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25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wheel(1)">
                                      <p:cBhvr>
                                        <p:cTn id="21" dur="2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152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69995"/>
          </a:xfrm>
        </p:spPr>
        <p:txBody>
          <a:bodyPr>
            <a:normAutofit/>
          </a:bodyPr>
          <a:lstStyle/>
          <a:p>
            <a:pPr marL="0" indent="0" algn="just">
              <a:lnSpc>
                <a:spcPct val="110000"/>
              </a:lnSpc>
              <a:spcBef>
                <a:spcPts val="0"/>
              </a:spcBef>
              <a:buNone/>
            </a:pP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de conformidad con las disposiciones que, en su caso, emita la SFP (SHCP), previa opinión de la SHCP y de la SE.</a:t>
            </a:r>
            <a:endPar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0" indent="0" algn="just">
              <a:lnSpc>
                <a:spcPct val="110000"/>
              </a:lnSpc>
              <a:spcBef>
                <a:spcPts val="0"/>
              </a:spcBef>
              <a:buNone/>
            </a:pPr>
            <a:endParaRPr lang="es-ES" sz="1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pP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Ahora bien, el ente público debe solicitar a la SFP (SHCP) la emisión de las disposiciones para determinar si existen tales circunstancias económicas de</a:t>
            </a:r>
            <a:r>
              <a:rPr lang="es-ES" sz="2000" dirty="0">
                <a:solidFill>
                  <a:schemeClr val="bg1"/>
                </a:solidFill>
                <a:latin typeface="Arial" panose="020B0604020202020204" pitchFamily="34"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tipo general, presentando la información correspondientes, en el caso de dase el ajuste, su pago deberá realizarse en el finiquito correspondiente </a:t>
            </a:r>
            <a:r>
              <a:rPr lang="es-MX" altLang="es-MX" sz="1600" dirty="0">
                <a:solidFill>
                  <a:schemeClr val="bg1"/>
                </a:solidFill>
                <a:latin typeface="Arial" panose="020B0604020202020204" pitchFamily="34" charset="0"/>
                <a:cs typeface="Arial" panose="020B0604020202020204" pitchFamily="34" charset="0"/>
              </a:rPr>
              <a:t>(art. 59 7º pfo. LOPSRM y 104 RLOPSRM)</a:t>
            </a:r>
            <a:r>
              <a:rPr lang="es-MX" altLang="es-MX" sz="2000" dirty="0">
                <a:solidFill>
                  <a:schemeClr val="bg1"/>
                </a:solidFill>
                <a:latin typeface="Arial" panose="020B0604020202020204" pitchFamily="34" charset="0"/>
                <a:cs typeface="Arial" panose="020B0604020202020204" pitchFamily="34" charset="0"/>
              </a:rPr>
              <a:t>.</a:t>
            </a:r>
            <a:endParaRPr lang="es-ES" sz="16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pPr>
            <a:endParaRPr lang="es-ES" sz="5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pPr>
            <a:r>
              <a:rPr lang="es-ES"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II.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Cuando por causas no imputables al contratista, los </a:t>
            </a:r>
            <a:r>
              <a:rPr lang="es-ES" sz="2000" dirty="0">
                <a:solidFill>
                  <a:srgbClr val="0070C0"/>
                </a:solidFill>
                <a:latin typeface="Arial" panose="020B0604020202020204" pitchFamily="34" charset="0"/>
                <a:ea typeface="Times New Roman" panose="02020603050405020304" pitchFamily="18" charset="0"/>
                <a:cs typeface="Arial" panose="020B0604020202020204" pitchFamily="34" charset="0"/>
              </a:rPr>
              <a:t>trabajos inicien con posterioridad a 120 días naturales</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contados a partir de la fecha		               de presentación de las proposiciones;  en este caso, se  utiliza-		               rán  los  índices</a:t>
            </a:r>
            <a:r>
              <a:rPr lang="es-MX" sz="2000" dirty="0">
                <a:solidFill>
                  <a:schemeClr val="bg1"/>
                </a:solidFill>
                <a:latin typeface="Arial" panose="020B0604020202020204" pitchFamily="34" charset="0"/>
                <a:cs typeface="Arial" panose="020B0604020202020204" pitchFamily="34" charset="0"/>
              </a:rPr>
              <a:t>  </a:t>
            </a:r>
            <a:r>
              <a:rPr lang="es-MX" altLang="es-MX" sz="2000" dirty="0">
                <a:solidFill>
                  <a:schemeClr val="bg1"/>
                </a:solidFill>
                <a:latin typeface="Arial" panose="020B0604020202020204" pitchFamily="34" charset="0"/>
                <a:cs typeface="Arial" panose="020B0604020202020204" pitchFamily="34" charset="0"/>
              </a:rPr>
              <a:t>de  precios  o  de  referencia que determine el 		         </a:t>
            </a:r>
            <a:r>
              <a:rPr lang="es-MX" altLang="es-MX" sz="2000" dirty="0">
                <a:solidFill>
                  <a:srgbClr val="002060"/>
                </a:solidFill>
                <a:latin typeface="Arial" panose="020B0604020202020204" pitchFamily="34" charset="0"/>
                <a:cs typeface="Arial" panose="020B0604020202020204" pitchFamily="34" charset="0"/>
              </a:rPr>
              <a:t>INEGI</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tomando como base para su cálculo el mes de presenta-		             ción y apertura  de las proposiciones y el mes que</a:t>
            </a:r>
            <a:r>
              <a:rPr lang="es-ES" sz="2000" b="1" dirty="0">
                <a:solidFill>
                  <a:schemeClr val="bg1"/>
                </a:solidFill>
                <a:latin typeface="Arial" panose="020B0604020202020204" pitchFamily="34"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inicia la obra.			 		          </a:t>
            </a:r>
            <a:r>
              <a:rPr lang="es-MX" altLang="es-MX" sz="1600" dirty="0">
                <a:solidFill>
                  <a:schemeClr val="bg1"/>
                </a:solidFill>
                <a:latin typeface="Arial" panose="020B0604020202020204" pitchFamily="34" charset="0"/>
                <a:ea typeface="MS PGothic" panose="020B0600070205080204" pitchFamily="34" charset="-128"/>
                <a:cs typeface="Arial" panose="020B0604020202020204" pitchFamily="34" charset="0"/>
              </a:rPr>
              <a:t>(art. 59 8º pfo. LOPSRM)</a:t>
            </a:r>
          </a:p>
          <a:p>
            <a:pPr marL="0" indent="0" algn="just">
              <a:lnSpc>
                <a:spcPct val="110000"/>
              </a:lnSpc>
              <a:spcBef>
                <a:spcPts val="0"/>
              </a:spcBef>
              <a:buNone/>
            </a:pPr>
            <a:endParaRPr lang="es-MX" altLang="es-MX" sz="1000" dirty="0">
              <a:solidFill>
                <a:schemeClr val="bg1"/>
              </a:solidFill>
              <a:latin typeface="Arial" panose="020B0604020202020204" pitchFamily="34" charset="0"/>
              <a:ea typeface="MS PGothic" panose="020B0600070205080204" pitchFamily="34" charset="-128"/>
              <a:cs typeface="Arial" panose="020B0604020202020204" pitchFamily="34" charset="0"/>
            </a:endParaRPr>
          </a:p>
          <a:p>
            <a:pPr marL="0" indent="0" algn="just">
              <a:lnSpc>
                <a:spcPct val="110000"/>
              </a:lnSpc>
              <a:spcBef>
                <a:spcPts val="0"/>
              </a:spcBef>
              <a:buNone/>
            </a:pPr>
            <a:endParaRPr lang="es-MX" altLang="es-MX" sz="1000" dirty="0">
              <a:solidFill>
                <a:schemeClr val="bg1"/>
              </a:solidFill>
              <a:latin typeface="Arial" panose="020B0604020202020204" pitchFamily="34" charset="0"/>
              <a:cs typeface="Arial" panose="020B0604020202020204" pitchFamily="34" charset="0"/>
            </a:endParaRPr>
          </a:p>
        </p:txBody>
      </p:sp>
      <p:pic>
        <p:nvPicPr>
          <p:cNvPr id="1026" name="Picture 2" descr="Sobrecostos y retrasos, pecados usuales en obras públicas locales">
            <a:extLst>
              <a:ext uri="{FF2B5EF4-FFF2-40B4-BE49-F238E27FC236}">
                <a16:creationId xmlns:a16="http://schemas.microsoft.com/office/drawing/2014/main" id="{2EEDC553-449A-A691-C05E-3C913B3E9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8278" y="3709835"/>
            <a:ext cx="3218252" cy="21455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Qué significa el acrónimo INEGI en México? - Mexico Real">
            <a:extLst>
              <a:ext uri="{FF2B5EF4-FFF2-40B4-BE49-F238E27FC236}">
                <a16:creationId xmlns:a16="http://schemas.microsoft.com/office/drawing/2014/main" id="{3CDB875D-921F-40F9-4508-BFF9738C1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53" y="5310788"/>
            <a:ext cx="2491671" cy="1288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81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217">
                                          <p:stCondLst>
                                            <p:cond delay="0"/>
                                          </p:stCondLst>
                                        </p:cTn>
                                        <p:tgtEl>
                                          <p:spTgt spid="11">
                                            <p:txEl>
                                              <p:pRg st="0" end="0"/>
                                            </p:txEl>
                                          </p:spTgt>
                                        </p:tgtEl>
                                      </p:cBhvr>
                                    </p:animEffect>
                                    <p:anim calcmode="lin" valueType="num">
                                      <p:cBhvr>
                                        <p:cTn id="8" dur="683"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124" tmFilter="0, 0; 0.125,0.2665; 0.25,0.4; 0.375,0.465; 0.5,0.5;  0.625,0.535; 0.75,0.6; 0.875,0.7335; 1,1">
                                          <p:stCondLst>
                                            <p:cond delay="497"/>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0">
                                          <p:stCondLst>
                                            <p:cond delay="244"/>
                                          </p:stCondLst>
                                        </p:cTn>
                                        <p:tgtEl>
                                          <p:spTgt spid="11">
                                            <p:txEl>
                                              <p:pRg st="0" end="0"/>
                                            </p:txEl>
                                          </p:spTgt>
                                        </p:tgtEl>
                                      </p:cBhvr>
                                      <p:to x="100000" y="60000"/>
                                    </p:animScale>
                                    <p:animScale>
                                      <p:cBhvr>
                                        <p:cTn id="14" dur="62" decel="50000">
                                          <p:stCondLst>
                                            <p:cond delay="254"/>
                                          </p:stCondLst>
                                        </p:cTn>
                                        <p:tgtEl>
                                          <p:spTgt spid="11">
                                            <p:txEl>
                                              <p:pRg st="0" end="0"/>
                                            </p:txEl>
                                          </p:spTgt>
                                        </p:tgtEl>
                                      </p:cBhvr>
                                      <p:to x="100000" y="100000"/>
                                    </p:animScale>
                                    <p:animScale>
                                      <p:cBhvr>
                                        <p:cTn id="15" dur="10">
                                          <p:stCondLst>
                                            <p:cond delay="492"/>
                                          </p:stCondLst>
                                        </p:cTn>
                                        <p:tgtEl>
                                          <p:spTgt spid="11">
                                            <p:txEl>
                                              <p:pRg st="0" end="0"/>
                                            </p:txEl>
                                          </p:spTgt>
                                        </p:tgtEl>
                                      </p:cBhvr>
                                      <p:to x="100000" y="80000"/>
                                    </p:animScale>
                                    <p:animScale>
                                      <p:cBhvr>
                                        <p:cTn id="16" dur="62" decel="50000">
                                          <p:stCondLst>
                                            <p:cond delay="502"/>
                                          </p:stCondLst>
                                        </p:cTn>
                                        <p:tgtEl>
                                          <p:spTgt spid="11">
                                            <p:txEl>
                                              <p:pRg st="0" end="0"/>
                                            </p:txEl>
                                          </p:spTgt>
                                        </p:tgtEl>
                                      </p:cBhvr>
                                      <p:to x="100000" y="100000"/>
                                    </p:animScale>
                                    <p:animScale>
                                      <p:cBhvr>
                                        <p:cTn id="17" dur="10">
                                          <p:stCondLst>
                                            <p:cond delay="616"/>
                                          </p:stCondLst>
                                        </p:cTn>
                                        <p:tgtEl>
                                          <p:spTgt spid="11">
                                            <p:txEl>
                                              <p:pRg st="0" end="0"/>
                                            </p:txEl>
                                          </p:spTgt>
                                        </p:tgtEl>
                                      </p:cBhvr>
                                      <p:to x="100000" y="90000"/>
                                    </p:animScale>
                                    <p:animScale>
                                      <p:cBhvr>
                                        <p:cTn id="18" dur="62" decel="50000">
                                          <p:stCondLst>
                                            <p:cond delay="625"/>
                                          </p:stCondLst>
                                        </p:cTn>
                                        <p:tgtEl>
                                          <p:spTgt spid="11">
                                            <p:txEl>
                                              <p:pRg st="0" end="0"/>
                                            </p:txEl>
                                          </p:spTgt>
                                        </p:tgtEl>
                                      </p:cBhvr>
                                      <p:to x="100000" y="100000"/>
                                    </p:animScale>
                                    <p:animScale>
                                      <p:cBhvr>
                                        <p:cTn id="19" dur="10">
                                          <p:stCondLst>
                                            <p:cond delay="678"/>
                                          </p:stCondLst>
                                        </p:cTn>
                                        <p:tgtEl>
                                          <p:spTgt spid="11">
                                            <p:txEl>
                                              <p:pRg st="0" end="0"/>
                                            </p:txEl>
                                          </p:spTgt>
                                        </p:tgtEl>
                                      </p:cBhvr>
                                      <p:to x="100000" y="95000"/>
                                    </p:animScale>
                                    <p:animScale>
                                      <p:cBhvr>
                                        <p:cTn id="20" dur="62" decel="50000">
                                          <p:stCondLst>
                                            <p:cond delay="688"/>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blinds(horizontal)">
                                      <p:cBhvr>
                                        <p:cTn id="25" dur="1000"/>
                                        <p:tgtEl>
                                          <p:spTgt spid="1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wheel(1)">
                                      <p:cBhvr>
                                        <p:cTn id="30" dur="1000"/>
                                        <p:tgtEl>
                                          <p:spTgt spid="11">
                                            <p:txEl>
                                              <p:pRg st="4" end="4"/>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dissolve">
                                      <p:cBhvr>
                                        <p:cTn id="33" dur="1250"/>
                                        <p:tgtEl>
                                          <p:spTgt spid="1026"/>
                                        </p:tgtEl>
                                      </p:cBhvr>
                                    </p:animEffect>
                                  </p:childTnLst>
                                </p:cTn>
                              </p:par>
                            </p:childTnLst>
                          </p:cTn>
                        </p:par>
                        <p:par>
                          <p:cTn id="34" fill="hold">
                            <p:stCondLst>
                              <p:cond delay="1250"/>
                            </p:stCondLst>
                            <p:childTnLst>
                              <p:par>
                                <p:cTn id="35" presetID="9" presetClass="entr" presetSubtype="0" fill="hold" nodeType="after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dissolve">
                                      <p:cBhvr>
                                        <p:cTn id="3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153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714062"/>
          </a:xfrm>
        </p:spPr>
        <p:txBody>
          <a:bodyPr>
            <a:normAutofit/>
          </a:bodyPr>
          <a:lstStyle/>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4.4. </a:t>
            </a:r>
            <a:r>
              <a:rPr lang="es-MX" sz="2000" dirty="0">
                <a:solidFill>
                  <a:schemeClr val="accent6">
                    <a:lumMod val="50000"/>
                  </a:schemeClr>
                </a:solidFill>
                <a:latin typeface="Arial" panose="020B0604020202020204" pitchFamily="34" charset="0"/>
                <a:cs typeface="Arial" panose="020B0604020202020204" pitchFamily="34" charset="0"/>
              </a:rPr>
              <a:t>Precios adicionales y extraordinarios</a:t>
            </a:r>
            <a:r>
              <a:rPr lang="es-MX" sz="2000" dirty="0">
                <a:solidFill>
                  <a:schemeClr val="bg1"/>
                </a:solidFill>
                <a:latin typeface="Arial" panose="020B0604020202020204" pitchFamily="34" charset="0"/>
                <a:cs typeface="Arial" panose="020B0604020202020204" pitchFamily="34" charset="0"/>
              </a:rPr>
              <a:t>.</a:t>
            </a:r>
            <a:endParaRPr lang="es-MX" altLang="es-MX" sz="2000" dirty="0">
              <a:solidFill>
                <a:schemeClr val="bg1"/>
              </a:solidFill>
              <a:latin typeface="Arial" panose="020B0604020202020204" pitchFamily="34" charset="0"/>
              <a:ea typeface="MS PGothic" panose="020B0600070205080204" pitchFamily="34" charset="-128"/>
              <a:cs typeface="Arial" panose="020B0604020202020204" pitchFamily="34" charset="0"/>
            </a:endParaRPr>
          </a:p>
          <a:p>
            <a:pPr marL="0" indent="0" algn="just" eaLnBrk="0" fontAlgn="base" hangingPunct="0">
              <a:lnSpc>
                <a:spcPct val="100000"/>
              </a:lnSpc>
              <a:spcBef>
                <a:spcPts val="0"/>
              </a:spcBef>
              <a:buClr>
                <a:srgbClr val="93A299"/>
              </a:buClr>
              <a:buSzPct val="85000"/>
              <a:buNone/>
              <a:defRPr/>
            </a:pPr>
            <a:endParaRPr lang="es-MX" sz="1000" b="1" dirty="0">
              <a:solidFill>
                <a:schemeClr val="bg1"/>
              </a:solidFill>
              <a:latin typeface="Arial" panose="020B0604020202020204" pitchFamily="34" charset="0"/>
              <a:ea typeface="Times New Roman" panose="02020603050405020304" pitchFamily="18" charset="0"/>
            </a:endParaRPr>
          </a:p>
          <a:p>
            <a:pPr marL="0" indent="0" algn="just" eaLnBrk="0" fontAlgn="base" hangingPunct="0">
              <a:lnSpc>
                <a:spcPct val="100000"/>
              </a:lnSpc>
              <a:spcBef>
                <a:spcPts val="0"/>
              </a:spcBef>
              <a:buClr>
                <a:srgbClr val="93A299"/>
              </a:buClr>
              <a:buSzPct val="85000"/>
              <a:buNone/>
              <a:defRPr/>
            </a:pPr>
            <a:r>
              <a:rPr lang="es-MX" sz="2000" dirty="0">
                <a:solidFill>
                  <a:schemeClr val="bg1"/>
                </a:solidFill>
                <a:latin typeface="Arial" panose="020B0604020202020204" pitchFamily="34" charset="0"/>
                <a:ea typeface="Times New Roman" panose="02020603050405020304" pitchFamily="18" charset="0"/>
              </a:rPr>
              <a:t>Cuando se  requiera  ejecutar</a:t>
            </a:r>
            <a:r>
              <a:rPr lang="es-MX" sz="2000" b="1" dirty="0">
                <a:solidFill>
                  <a:schemeClr val="bg1"/>
                </a:solidFill>
                <a:latin typeface="Arial" panose="020B0604020202020204" pitchFamily="34" charset="0"/>
                <a:ea typeface="Times New Roman" panose="02020603050405020304" pitchFamily="18" charset="0"/>
              </a:rPr>
              <a:t> cantidades  adicionales o conceptos no  previstos</a:t>
            </a:r>
            <a:r>
              <a:rPr lang="es-ES" sz="2000" dirty="0">
                <a:solidFill>
                  <a:srgbClr val="000000"/>
                </a:solidFill>
                <a:latin typeface="Arial" panose="020B0604020202020204" pitchFamily="34" charset="0"/>
                <a:ea typeface="Times New Roman" panose="02020603050405020304" pitchFamily="18" charset="0"/>
              </a:rPr>
              <a:t> </a:t>
            </a:r>
            <a:r>
              <a:rPr lang="es-MX" sz="2000" b="1" dirty="0">
                <a:solidFill>
                  <a:schemeClr val="bg1"/>
                </a:solidFill>
                <a:latin typeface="Arial" panose="020B0604020202020204" pitchFamily="34" charset="0"/>
                <a:ea typeface="Times New Roman" panose="02020603050405020304" pitchFamily="18" charset="0"/>
              </a:rPr>
              <a:t>en el  catálogo original del contrato</a:t>
            </a:r>
            <a:r>
              <a:rPr lang="es-MX" sz="2000" dirty="0">
                <a:solidFill>
                  <a:schemeClr val="bg1"/>
                </a:solidFill>
                <a:latin typeface="Arial" panose="020B0604020202020204" pitchFamily="34" charset="0"/>
                <a:ea typeface="Times New Roman" panose="02020603050405020304" pitchFamily="18" charset="0"/>
              </a:rPr>
              <a:t>, se  podrá  autorizar su  pago, previamente  a  la celebración del respectivo convenio, vigilando que dichos incrementos no rebasen el presupuesto autorizado en el contrato </a:t>
            </a:r>
            <a:r>
              <a:rPr lang="es-MX" sz="1600" dirty="0">
                <a:solidFill>
                  <a:schemeClr val="bg1"/>
                </a:solidFill>
                <a:latin typeface="Arial" panose="020B0604020202020204" pitchFamily="34" charset="0"/>
                <a:ea typeface="Times New Roman" panose="02020603050405020304" pitchFamily="18" charset="0"/>
              </a:rPr>
              <a:t>(art. 59 </a:t>
            </a:r>
            <a:r>
              <a:rPr lang="es-ES" sz="1600" dirty="0">
                <a:solidFill>
                  <a:srgbClr val="000000"/>
                </a:solidFill>
                <a:latin typeface="Arial" panose="020B0604020202020204" pitchFamily="34" charset="0"/>
                <a:ea typeface="Times New Roman" panose="02020603050405020304" pitchFamily="18" charset="0"/>
              </a:rPr>
              <a:t>penúlt. pfo. LOPSRM)</a:t>
            </a:r>
            <a:r>
              <a:rPr lang="es-ES" sz="2000" dirty="0">
                <a:solidFill>
                  <a:srgbClr val="000000"/>
                </a:solidFill>
                <a:latin typeface="Arial" panose="020B0604020202020204" pitchFamily="34" charset="0"/>
                <a:ea typeface="Times New Roman" panose="02020603050405020304" pitchFamily="18" charset="0"/>
              </a:rPr>
              <a:t>. </a:t>
            </a:r>
          </a:p>
          <a:p>
            <a:pPr marL="0" indent="0" algn="just" eaLnBrk="0" fontAlgn="base" hangingPunct="0">
              <a:lnSpc>
                <a:spcPct val="100000"/>
              </a:lnSpc>
              <a:spcBef>
                <a:spcPts val="0"/>
              </a:spcBef>
              <a:buClr>
                <a:srgbClr val="93A299"/>
              </a:buClr>
              <a:buSzPct val="85000"/>
              <a:buNone/>
              <a:defRPr/>
            </a:pPr>
            <a:endParaRPr lang="es-ES" sz="1000" dirty="0">
              <a:solidFill>
                <a:srgbClr val="000000"/>
              </a:solidFill>
              <a:effectLst/>
              <a:latin typeface="Arial" panose="020B0604020202020204" pitchFamily="34" charset="0"/>
              <a:ea typeface="Times New Roman" panose="02020603050405020304" pitchFamily="18" charset="0"/>
            </a:endParaRPr>
          </a:p>
          <a:p>
            <a:pPr marL="0" indent="0" algn="just" eaLnBrk="0" fontAlgn="base" hangingPunct="0">
              <a:lnSpc>
                <a:spcPct val="100000"/>
              </a:lnSpc>
              <a:spcBef>
                <a:spcPts val="0"/>
              </a:spcBef>
              <a:buClr>
                <a:srgbClr val="93A299"/>
              </a:buClr>
              <a:buSzPct val="85000"/>
              <a:buNone/>
              <a:defRPr/>
            </a:pPr>
            <a:r>
              <a:rPr lang="es-ES" sz="2000" dirty="0">
                <a:solidFill>
                  <a:srgbClr val="000000"/>
                </a:solidFill>
                <a:effectLst/>
                <a:latin typeface="Arial" panose="020B0604020202020204" pitchFamily="34" charset="0"/>
                <a:ea typeface="Times New Roman" panose="02020603050405020304" pitchFamily="18" charset="0"/>
              </a:rPr>
              <a:t>Tratándose de </a:t>
            </a:r>
            <a:r>
              <a:rPr lang="es-ES" sz="2000" dirty="0">
                <a:solidFill>
                  <a:srgbClr val="0000FF"/>
                </a:solidFill>
                <a:effectLst/>
                <a:latin typeface="Arial" panose="020B0604020202020204" pitchFamily="34" charset="0"/>
                <a:ea typeface="Times New Roman" panose="02020603050405020304" pitchFamily="18" charset="0"/>
              </a:rPr>
              <a:t>cantidades adicionales</a:t>
            </a:r>
            <a:r>
              <a:rPr lang="es-ES" sz="2000" dirty="0">
                <a:solidFill>
                  <a:srgbClr val="000000"/>
                </a:solidFill>
                <a:effectLst/>
                <a:latin typeface="Arial" panose="020B0604020202020204" pitchFamily="34" charset="0"/>
                <a:ea typeface="Times New Roman" panose="02020603050405020304" pitchFamily="18" charset="0"/>
              </a:rPr>
              <a:t>, éstas se pagarán a los precios unitarios pactados originalmente; tratándose de los conceptos no previstos en el catálogo de conceptos del contrato, sus precios unitarios deberán ser conciliados y autorizados, previamente a su pago</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(art. 59 </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penúlt. pfo. in fine LOPSRM)</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p>
          <a:p>
            <a:pPr marL="0" indent="0" algn="just" eaLnBrk="0" fontAlgn="base" hangingPunct="0">
              <a:lnSpc>
                <a:spcPct val="100000"/>
              </a:lnSpc>
              <a:spcBef>
                <a:spcPts val="0"/>
              </a:spcBef>
              <a:buClr>
                <a:srgbClr val="93A299"/>
              </a:buClr>
              <a:buSzPct val="85000"/>
              <a:buNone/>
              <a:defRPr/>
            </a:pPr>
            <a:endParaRPr lang="es-ES" sz="1000" dirty="0">
              <a:solidFill>
                <a:srgbClr val="000000"/>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Si </a:t>
            </a:r>
            <a:r>
              <a:rPr lang="es-MX" sz="2000" dirty="0">
                <a:solidFill>
                  <a:schemeClr val="bg2">
                    <a:lumMod val="75000"/>
                  </a:schemeClr>
                </a:solidFill>
                <a:latin typeface="Arial" panose="020B0604020202020204" pitchFamily="34" charset="0"/>
                <a:ea typeface="Times New Roman" panose="02020603050405020304" pitchFamily="18" charset="0"/>
              </a:rPr>
              <a:t>la contratante es la que considera la necesidad de realizar trabajos o conceptos adicionales </a:t>
            </a:r>
            <a:r>
              <a:rPr lang="es-MX" sz="2000" dirty="0">
                <a:solidFill>
                  <a:schemeClr val="bg1"/>
                </a:solidFill>
                <a:latin typeface="Arial" panose="020B0604020202020204" pitchFamily="34" charset="0"/>
                <a:ea typeface="Times New Roman" panose="02020603050405020304" pitchFamily="18" charset="0"/>
              </a:rPr>
              <a:t>o no previstos, éstos deben ser autorizados y registrados en la bitácora por el residente. A los precios unitarios de estos conceptos se les deberán aplicar los porcentajes de indirectos, costo por financiamiento, cargo por utilidad y cargos adicionales convenidos en el contrato, salvo que se trate de modificaciones en montos o plazo superiores al 25% </a:t>
            </a:r>
            <a:r>
              <a:rPr lang="es-MX" sz="1600" dirty="0">
                <a:solidFill>
                  <a:schemeClr val="bg1"/>
                </a:solidFill>
                <a:latin typeface="Arial" panose="020B0604020202020204" pitchFamily="34" charset="0"/>
                <a:ea typeface="Times New Roman" panose="02020603050405020304" pitchFamily="18" charset="0"/>
              </a:rPr>
              <a:t>(art. 105 2º pfo. RLOPSRM)</a:t>
            </a:r>
            <a:r>
              <a:rPr lang="es-MX" sz="2000" dirty="0">
                <a:solidFill>
                  <a:schemeClr val="bg1"/>
                </a:solidFill>
                <a:latin typeface="Arial" panose="020B0604020202020204" pitchFamily="34" charset="0"/>
                <a:ea typeface="Times New Roman" panose="02020603050405020304" pitchFamily="18" charset="0"/>
              </a:rPr>
              <a:t>.</a:t>
            </a:r>
          </a:p>
          <a:p>
            <a:pPr marL="0" indent="0" algn="just">
              <a:lnSpc>
                <a:spcPct val="100000"/>
              </a:lnSpc>
              <a:spcBef>
                <a:spcPts val="0"/>
              </a:spcBef>
              <a:buNone/>
            </a:pPr>
            <a:endParaRPr lang="es-MX" sz="1000" dirty="0">
              <a:solidFill>
                <a:schemeClr val="bg1"/>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87837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p:cTn id="7"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2" end="2"/>
                                            </p:txEl>
                                          </p:spTgt>
                                        </p:tgtEl>
                                        <p:attrNameLst>
                                          <p:attrName>style.rotation</p:attrName>
                                        </p:attrNameLst>
                                      </p:cBhvr>
                                      <p:tavLst>
                                        <p:tav tm="0">
                                          <p:val>
                                            <p:fltVal val="360"/>
                                          </p:val>
                                        </p:tav>
                                        <p:tav tm="100000">
                                          <p:val>
                                            <p:fltVal val="0"/>
                                          </p:val>
                                        </p:tav>
                                      </p:tavLst>
                                    </p:anim>
                                    <p:animEffect transition="in" filter="fade">
                                      <p:cBhvr>
                                        <p:cTn id="10" dur="1000"/>
                                        <p:tgtEl>
                                          <p:spTgt spid="11">
                                            <p:txEl>
                                              <p:pRg st="2" end="2"/>
                                            </p:txEl>
                                          </p:spTgt>
                                        </p:tgtEl>
                                      </p:cBhvr>
                                    </p:animEffect>
                                  </p:child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11">
                                            <p:txEl>
                                              <p:pRg st="4" end="4"/>
                                            </p:txEl>
                                          </p:spTgt>
                                        </p:tgtEl>
                                        <p:attrNameLst>
                                          <p:attrName>style.visibility</p:attrName>
                                        </p:attrNameLst>
                                      </p:cBhvr>
                                      <p:to>
                                        <p:strVal val="visible"/>
                                      </p:to>
                                    </p:set>
                                    <p:anim calcmode="lin" valueType="num">
                                      <p:cBhvr>
                                        <p:cTn id="14"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16" dur="1000" fill="hold"/>
                                        <p:tgtEl>
                                          <p:spTgt spid="11">
                                            <p:txEl>
                                              <p:pRg st="4" end="4"/>
                                            </p:txEl>
                                          </p:spTgt>
                                        </p:tgtEl>
                                        <p:attrNameLst>
                                          <p:attrName>style.rotation</p:attrName>
                                        </p:attrNameLst>
                                      </p:cBhvr>
                                      <p:tavLst>
                                        <p:tav tm="0">
                                          <p:val>
                                            <p:fltVal val="360"/>
                                          </p:val>
                                        </p:tav>
                                        <p:tav tm="100000">
                                          <p:val>
                                            <p:fltVal val="0"/>
                                          </p:val>
                                        </p:tav>
                                      </p:tavLst>
                                    </p:anim>
                                    <p:animEffect transition="in" filter="fade">
                                      <p:cBhvr>
                                        <p:cTn id="17" dur="10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blinds(horizontal)">
                                      <p:cBhvr>
                                        <p:cTn id="22" dur="1250"/>
                                        <p:tgtEl>
                                          <p:spTgt spid="11">
                                            <p:txEl>
                                              <p:pRg st="6" end="6"/>
                                            </p:txEl>
                                          </p:spTgt>
                                        </p:tgtEl>
                                      </p:cBhvr>
                                    </p:animEffect>
                                  </p:childTnLst>
                                </p:cTn>
                              </p:par>
                            </p:childTnLst>
                          </p:cTn>
                        </p:par>
                        <p:par>
                          <p:cTn id="23" fill="hold">
                            <p:stCondLst>
                              <p:cond delay="1250"/>
                            </p:stCondLst>
                            <p:childTnLst>
                              <p:par>
                                <p:cTn id="24" presetID="53" presetClass="entr" presetSubtype="16" fill="hold"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p:cTn id="26"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8"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154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04563"/>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El ente público debe </a:t>
            </a:r>
            <a:r>
              <a:rPr lang="es-MX" sz="2000" dirty="0">
                <a:solidFill>
                  <a:schemeClr val="bg2">
                    <a:lumMod val="60000"/>
                    <a:lumOff val="40000"/>
                  </a:schemeClr>
                </a:solidFill>
                <a:latin typeface="Arial" panose="020B0604020202020204" pitchFamily="34" charset="0"/>
                <a:ea typeface="Times New Roman" panose="02020603050405020304" pitchFamily="18" charset="0"/>
              </a:rPr>
              <a:t>contar con los recursos</a:t>
            </a:r>
            <a:r>
              <a:rPr lang="es-MX" sz="2000" dirty="0">
                <a:solidFill>
                  <a:schemeClr val="bg1"/>
                </a:solidFill>
                <a:latin typeface="Arial" panose="020B0604020202020204" pitchFamily="34" charset="0"/>
                <a:ea typeface="Times New Roman" panose="02020603050405020304" pitchFamily="18" charset="0"/>
              </a:rPr>
              <a:t> disponibles y suficientes dentro de su presupuesto autorizado para poder pagar estos trabajos, y el contratista tiene que ampliar la garantía de cumplimiento en la misma proporción sobre el monto del convenio. </a:t>
            </a:r>
            <a:r>
              <a:rPr lang="es-MX" sz="1600" dirty="0">
                <a:solidFill>
                  <a:schemeClr val="bg1"/>
                </a:solidFill>
                <a:latin typeface="Arial" panose="020B0604020202020204" pitchFamily="34" charset="0"/>
                <a:ea typeface="Times New Roman" panose="02020603050405020304" pitchFamily="18" charset="0"/>
              </a:rPr>
              <a:t>(art. 105 últ. pfo. RLOPSRM)</a:t>
            </a:r>
            <a:r>
              <a:rPr lang="es-ES" sz="1600" dirty="0">
                <a:solidFill>
                  <a:schemeClr val="bg1"/>
                </a:solidFill>
                <a:latin typeface="Arial" panose="020B0604020202020204" pitchFamily="34" charset="0"/>
                <a:ea typeface="Times New Roman" panose="02020603050405020304" pitchFamily="18" charset="0"/>
              </a:rPr>
              <a:t> </a:t>
            </a:r>
          </a:p>
          <a:p>
            <a:pPr marL="0" indent="0" algn="just">
              <a:lnSpc>
                <a:spcPct val="100000"/>
              </a:lnSpc>
              <a:spcBef>
                <a:spcPts val="0"/>
              </a:spcBef>
              <a:buNone/>
            </a:pPr>
            <a:endParaRPr lang="es-MX"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Para </a:t>
            </a:r>
            <a:r>
              <a:rPr lang="es-MX" sz="2000" dirty="0">
                <a:solidFill>
                  <a:schemeClr val="accent3">
                    <a:lumMod val="75000"/>
                  </a:schemeClr>
                </a:solidFill>
                <a:latin typeface="Arial" panose="020B0604020202020204" pitchFamily="34" charset="0"/>
                <a:ea typeface="Times New Roman" panose="02020603050405020304" pitchFamily="18" charset="0"/>
              </a:rPr>
              <a:t>el pago de los trabajos adicionales</a:t>
            </a:r>
            <a:r>
              <a:rPr lang="es-MX" sz="2000" dirty="0">
                <a:solidFill>
                  <a:schemeClr val="bg1"/>
                </a:solidFill>
                <a:latin typeface="Arial" panose="020B0604020202020204" pitchFamily="34" charset="0"/>
                <a:ea typeface="Times New Roman" panose="02020603050405020304" pitchFamily="18" charset="0"/>
              </a:rPr>
              <a:t>, el contratista elaborará sus estimaciones y las presentará a la residencia en la fecha de corte más cercana, y se podrá autorizar su pago, previamente  a  la celebración  del respectivo convenio, vigilando</a:t>
            </a:r>
            <a:r>
              <a:rPr lang="es-ES" sz="2000" dirty="0">
                <a:solidFill>
                  <a:schemeClr val="bg1"/>
                </a:solidFill>
                <a:latin typeface="Arial" panose="020B0604020202020204" pitchFamily="34" charset="0"/>
                <a:ea typeface="Times New Roman" panose="02020603050405020304" pitchFamily="18" charset="0"/>
              </a:rPr>
              <a:t> </a:t>
            </a:r>
            <a:r>
              <a:rPr lang="es-MX" sz="2000" dirty="0">
                <a:solidFill>
                  <a:schemeClr val="bg1"/>
                </a:solidFill>
                <a:latin typeface="Arial" panose="020B0604020202020204" pitchFamily="34" charset="0"/>
                <a:ea typeface="Times New Roman" panose="02020603050405020304" pitchFamily="18" charset="0"/>
              </a:rPr>
              <a:t>que dichos incrementos no rebasen el presupuesto autorizado en el contrato. Las cantidades adicionales se pagarán a los precios unitarios pactados originalmente. </a:t>
            </a:r>
            <a:r>
              <a:rPr lang="es-MX" sz="1600" dirty="0">
                <a:solidFill>
                  <a:schemeClr val="bg1"/>
                </a:solidFill>
                <a:latin typeface="Arial" panose="020B0604020202020204" pitchFamily="34" charset="0"/>
                <a:ea typeface="Times New Roman" panose="02020603050405020304" pitchFamily="18" charset="0"/>
              </a:rPr>
              <a:t>(arts. 59 11º pfo. LOPSRM y 106 RLOPSRM)</a:t>
            </a:r>
            <a:endParaRPr lang="es-MX" sz="24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ES"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sz="2000" dirty="0">
                <a:solidFill>
                  <a:schemeClr val="bg1"/>
                </a:solidFill>
                <a:latin typeface="Arial" panose="020B0604020202020204" pitchFamily="34" charset="0"/>
                <a:ea typeface="Times New Roman" panose="02020603050405020304" pitchFamily="18" charset="0"/>
              </a:rPr>
              <a:t>Cuando se trate de </a:t>
            </a:r>
            <a:r>
              <a:rPr lang="es-ES" sz="2000" b="1" dirty="0">
                <a:solidFill>
                  <a:schemeClr val="bg1"/>
                </a:solidFill>
                <a:latin typeface="Arial" panose="020B0604020202020204" pitchFamily="34" charset="0"/>
                <a:ea typeface="Times New Roman" panose="02020603050405020304" pitchFamily="18" charset="0"/>
              </a:rPr>
              <a:t>trabajos extraordinarios</a:t>
            </a:r>
            <a:r>
              <a:rPr lang="es-ES" sz="2000" dirty="0">
                <a:solidFill>
                  <a:schemeClr val="bg1"/>
                </a:solidFill>
                <a:latin typeface="Arial" panose="020B0604020202020204" pitchFamily="34" charset="0"/>
                <a:ea typeface="Times New Roman" panose="02020603050405020304" pitchFamily="18" charset="0"/>
              </a:rPr>
              <a:t>, o sea, adicionales no previstos en el catálogo original del contrato, el contratista deberá presentar los análisis de precios correspondientes con la documentación que los soporte y apoyos necesarios para su revisión, a partir de que se ordene su ejecución y hasta los 30 días naturales siguientes a que se concluyan dichos trabajos; la conciliación y autorización de los referidos precios unitarios deberá realizarse durante los siguientes 30 días naturales a su presentación </a:t>
            </a:r>
            <a:r>
              <a:rPr lang="es-ES" sz="1600" dirty="0">
                <a:solidFill>
                  <a:schemeClr val="bg1"/>
                </a:solidFill>
                <a:latin typeface="Arial" panose="020B0604020202020204" pitchFamily="34" charset="0"/>
                <a:ea typeface="Times New Roman" panose="02020603050405020304" pitchFamily="18" charset="0"/>
              </a:rPr>
              <a:t>(</a:t>
            </a:r>
            <a:r>
              <a:rPr lang="es-MX" sz="1600" dirty="0">
                <a:solidFill>
                  <a:schemeClr val="bg1"/>
                </a:solidFill>
                <a:latin typeface="Arial" panose="020B0604020202020204" pitchFamily="34" charset="0"/>
                <a:ea typeface="Times New Roman" panose="02020603050405020304" pitchFamily="18" charset="0"/>
              </a:rPr>
              <a:t>art. </a:t>
            </a:r>
            <a:r>
              <a:rPr lang="es-ES" sz="1600" dirty="0">
                <a:solidFill>
                  <a:schemeClr val="bg1"/>
                </a:solidFill>
                <a:latin typeface="Arial" panose="020B0604020202020204" pitchFamily="34" charset="0"/>
                <a:ea typeface="Times New Roman" panose="02020603050405020304" pitchFamily="18" charset="0"/>
              </a:rPr>
              <a:t>107 1er. pfo. RLOPSRM)</a:t>
            </a:r>
            <a:r>
              <a:rPr lang="es-ES" sz="2000" dirty="0">
                <a:solidFill>
                  <a:schemeClr val="bg1"/>
                </a:solidFill>
                <a:latin typeface="Arial" panose="020B0604020202020204" pitchFamily="34" charset="0"/>
                <a:ea typeface="Times New Roman" panose="02020603050405020304" pitchFamily="18" charset="0"/>
              </a:rPr>
              <a:t>.   </a:t>
            </a:r>
          </a:p>
        </p:txBody>
      </p:sp>
    </p:spTree>
    <p:extLst>
      <p:ext uri="{BB962C8B-B14F-4D97-AF65-F5344CB8AC3E}">
        <p14:creationId xmlns:p14="http://schemas.microsoft.com/office/powerpoint/2010/main" val="238578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Scale>
                                      <p:cBhvr>
                                        <p:cTn id="15" dur="1000" decel="50000" fill="hold">
                                          <p:stCondLst>
                                            <p:cond delay="0"/>
                                          </p:stCondLst>
                                        </p:cTn>
                                        <p:tgtEl>
                                          <p:spTgt spid="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1">
                                            <p:txEl>
                                              <p:pRg st="2" end="2"/>
                                            </p:txEl>
                                          </p:spTgt>
                                        </p:tgtEl>
                                        <p:attrNameLst>
                                          <p:attrName>ppt_x</p:attrName>
                                          <p:attrName>ppt_y</p:attrName>
                                        </p:attrNameLst>
                                      </p:cBhvr>
                                    </p:animMotion>
                                    <p:animEffect transition="in" filter="fade">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circle(in)">
                                      <p:cBhvr>
                                        <p:cTn id="22" dur="2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155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99814"/>
          </a:xfrm>
        </p:spPr>
        <p:txBody>
          <a:bodyPr>
            <a:normAutofit/>
          </a:bodyPr>
          <a:lstStyle/>
          <a:p>
            <a:pPr marL="0" indent="0" algn="just">
              <a:lnSpc>
                <a:spcPct val="100000"/>
              </a:lnSpc>
              <a:spcBef>
                <a:spcPts val="0"/>
              </a:spcBef>
              <a:buNone/>
            </a:pPr>
            <a:r>
              <a:rPr lang="es-ES" sz="2000" dirty="0">
                <a:solidFill>
                  <a:schemeClr val="bg1"/>
                </a:solidFill>
                <a:latin typeface="Arial" panose="020B0604020202020204" pitchFamily="34" charset="0"/>
                <a:ea typeface="Times New Roman" panose="02020603050405020304" pitchFamily="18" charset="0"/>
              </a:rPr>
              <a:t>			Para  la  determinar </a:t>
            </a:r>
            <a:r>
              <a:rPr lang="es-ES" sz="2000" dirty="0">
                <a:solidFill>
                  <a:schemeClr val="bg2">
                    <a:lumMod val="60000"/>
                    <a:lumOff val="40000"/>
                  </a:schemeClr>
                </a:solidFill>
                <a:latin typeface="Arial" panose="020B0604020202020204" pitchFamily="34" charset="0"/>
                <a:ea typeface="Times New Roman" panose="02020603050405020304" pitchFamily="18" charset="0"/>
              </a:rPr>
              <a:t>los  nuevos  precios  unitarios</a:t>
            </a:r>
            <a:r>
              <a:rPr lang="es-ES" sz="2000" dirty="0">
                <a:solidFill>
                  <a:schemeClr val="bg1"/>
                </a:solidFill>
                <a:latin typeface="Arial" panose="020B0604020202020204" pitchFamily="34" charset="0"/>
                <a:ea typeface="Times New Roman" panose="02020603050405020304" pitchFamily="18" charset="0"/>
              </a:rPr>
              <a:t>, el  ente 			público, junto con el contratista, procederán a determinarlos 			de conformidad con lo dispuesto en el segundo párrafo del 			artículo 107 del RLOPSRM.</a:t>
            </a:r>
          </a:p>
          <a:p>
            <a:pPr marL="0" indent="0" algn="just">
              <a:lnSpc>
                <a:spcPct val="100000"/>
              </a:lnSpc>
              <a:spcBef>
                <a:spcPts val="0"/>
              </a:spcBef>
              <a:buNone/>
            </a:pPr>
            <a:endParaRPr lang="es-ES"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sz="2000" dirty="0">
                <a:solidFill>
                  <a:schemeClr val="bg1"/>
                </a:solidFill>
                <a:latin typeface="Arial" panose="020B0604020202020204" pitchFamily="34" charset="0"/>
                <a:ea typeface="Times New Roman" panose="02020603050405020304" pitchFamily="18" charset="0"/>
              </a:rPr>
              <a:t>Siempre, </a:t>
            </a:r>
            <a:r>
              <a:rPr lang="es-ES" sz="2000" dirty="0">
                <a:solidFill>
                  <a:srgbClr val="00B050"/>
                </a:solidFill>
                <a:latin typeface="Arial" panose="020B0604020202020204" pitchFamily="34" charset="0"/>
                <a:ea typeface="Times New Roman" panose="02020603050405020304" pitchFamily="18" charset="0"/>
              </a:rPr>
              <a:t>el ente público deberá emitir por escrito </a:t>
            </a:r>
            <a:r>
              <a:rPr lang="es-ES" sz="2000" dirty="0">
                <a:solidFill>
                  <a:schemeClr val="bg1"/>
                </a:solidFill>
                <a:latin typeface="Arial" panose="020B0604020202020204" pitchFamily="34" charset="0"/>
                <a:ea typeface="Times New Roman" panose="02020603050405020304" pitchFamily="18" charset="0"/>
              </a:rPr>
              <a:t>al contratista, independientemente de la anotación en la bitácora, la orden de trabajo correspondiente. Los conceptos, especificaciones y precios unitarios que deriven de dichos trabajos, los cuales deben quedar incorporados al contrato, con el correspondiente convenio modificatorio que para tal efecto se suscriba. </a:t>
            </a:r>
            <a:r>
              <a:rPr lang="es-ES" sz="1600" dirty="0">
                <a:solidFill>
                  <a:schemeClr val="bg1"/>
                </a:solidFill>
                <a:latin typeface="Arial" panose="020B0604020202020204" pitchFamily="34" charset="0"/>
                <a:ea typeface="Times New Roman" panose="02020603050405020304" pitchFamily="18" charset="0"/>
              </a:rPr>
              <a:t>(art. 107 3er. pfo. RLOPSRM)</a:t>
            </a:r>
            <a:endParaRPr lang="es-ES" sz="2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MX"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rgbClr val="7030A0"/>
                </a:solidFill>
                <a:latin typeface="Arial" panose="020B0604020202020204" pitchFamily="34" charset="0"/>
                <a:ea typeface="Times New Roman" panose="02020603050405020304" pitchFamily="18" charset="0"/>
              </a:rPr>
              <a:t>Sino es posible conciliar y autorizar en el plazo antes señalado </a:t>
            </a:r>
            <a:r>
              <a:rPr lang="es-MX" sz="1600" dirty="0">
                <a:solidFill>
                  <a:schemeClr val="bg1"/>
                </a:solidFill>
                <a:latin typeface="Arial" panose="020B0604020202020204" pitchFamily="34" charset="0"/>
                <a:ea typeface="Times New Roman" panose="02020603050405020304" pitchFamily="18" charset="0"/>
              </a:rPr>
              <a:t>(o sea, 30 días después de su presentación; art. 107 1er. pfo. RLOPSRM)</a:t>
            </a:r>
            <a:r>
              <a:rPr lang="es-MX" sz="2000" dirty="0">
                <a:solidFill>
                  <a:schemeClr val="bg1"/>
                </a:solidFill>
                <a:latin typeface="Arial" panose="020B0604020202020204" pitchFamily="34" charset="0"/>
                <a:ea typeface="Times New Roman" panose="02020603050405020304" pitchFamily="18" charset="0"/>
              </a:rPr>
              <a:t>, </a:t>
            </a:r>
            <a:r>
              <a:rPr lang="es-ES" sz="2000" dirty="0">
                <a:solidFill>
                  <a:schemeClr val="bg1"/>
                </a:solidFill>
                <a:latin typeface="Arial" panose="020B0604020202020204" pitchFamily="34" charset="0"/>
                <a:ea typeface="Times New Roman" panose="02020603050405020304" pitchFamily="18" charset="0"/>
              </a:rPr>
              <a:t>previa justificación, podrán autorizarse hasta por 60 días naturales, el pago provisional de los costos directos de los insumos que efectivamente se hayan suministrado o utilizado en la obra, siempre y cuando:</a:t>
            </a:r>
            <a:r>
              <a:rPr lang="es-ES" sz="1600" dirty="0">
                <a:solidFill>
                  <a:schemeClr val="bg1"/>
                </a:solidFill>
                <a:latin typeface="Arial" panose="020B0604020202020204" pitchFamily="34" charset="0"/>
                <a:ea typeface="Times New Roman" panose="02020603050405020304" pitchFamily="18" charset="0"/>
              </a:rPr>
              <a:t> (art. 108 RLOPSRM)</a:t>
            </a:r>
          </a:p>
          <a:p>
            <a:pPr marL="0" indent="0" algn="just">
              <a:lnSpc>
                <a:spcPct val="100000"/>
              </a:lnSpc>
              <a:spcBef>
                <a:spcPts val="0"/>
              </a:spcBef>
              <a:buNone/>
            </a:pPr>
            <a:endParaRPr lang="es-ES" sz="5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sz="2000" b="1" dirty="0">
                <a:solidFill>
                  <a:schemeClr val="bg1"/>
                </a:solidFill>
                <a:latin typeface="Arial" panose="020B0604020202020204" pitchFamily="34" charset="0"/>
                <a:ea typeface="Times New Roman" panose="02020603050405020304" pitchFamily="18" charset="0"/>
              </a:rPr>
              <a:t>I. </a:t>
            </a:r>
            <a:r>
              <a:rPr lang="es-ES" sz="2000" dirty="0">
                <a:solidFill>
                  <a:schemeClr val="bg1"/>
                </a:solidFill>
                <a:latin typeface="Arial" panose="020B0604020202020204" pitchFamily="34" charset="0"/>
                <a:ea typeface="Times New Roman" panose="02020603050405020304" pitchFamily="18" charset="0"/>
              </a:rPr>
              <a:t>Se cuente con la autorización del residente y del área encargada de los precios unitarios y, en su caso, del supervisor;</a:t>
            </a:r>
          </a:p>
          <a:p>
            <a:pPr marL="0" indent="0" algn="just">
              <a:lnSpc>
                <a:spcPct val="100000"/>
              </a:lnSpc>
              <a:spcBef>
                <a:spcPts val="0"/>
              </a:spcBef>
              <a:buNone/>
            </a:pPr>
            <a:endParaRPr lang="es-ES" sz="5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sz="2000" b="1" dirty="0">
                <a:solidFill>
                  <a:schemeClr val="bg1"/>
                </a:solidFill>
                <a:latin typeface="Arial" panose="020B0604020202020204" pitchFamily="34" charset="0"/>
                <a:ea typeface="Times New Roman" panose="02020603050405020304" pitchFamily="18" charset="0"/>
              </a:rPr>
              <a:t>II. </a:t>
            </a:r>
            <a:r>
              <a:rPr lang="es-ES" sz="2000" dirty="0">
                <a:solidFill>
                  <a:schemeClr val="bg1"/>
                </a:solidFill>
                <a:latin typeface="Arial" panose="020B0604020202020204" pitchFamily="34" charset="0"/>
                <a:ea typeface="Times New Roman" panose="02020603050405020304" pitchFamily="18" charset="0"/>
              </a:rPr>
              <a:t>Los pagos cuenten con el soporte documental necesario que justifique que el</a:t>
            </a:r>
          </a:p>
        </p:txBody>
      </p:sp>
      <p:pic>
        <p:nvPicPr>
          <p:cNvPr id="3" name="Picture 2" descr="Conozca sobre la actualización de precios sin cláusula de reajuste en  contrato Estatal | Ámbito Jurídico">
            <a:extLst>
              <a:ext uri="{FF2B5EF4-FFF2-40B4-BE49-F238E27FC236}">
                <a16:creationId xmlns:a16="http://schemas.microsoft.com/office/drawing/2014/main" id="{AF4DDBB8-E2DE-93BC-BED3-FA6CDCC89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83" y="382454"/>
            <a:ext cx="3085163" cy="154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41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250"/>
                                        <p:tgtEl>
                                          <p:spTgt spid="3"/>
                                        </p:tgtEl>
                                      </p:cBhvr>
                                    </p:animEffect>
                                  </p:childTnLst>
                                </p:cTn>
                              </p:par>
                              <p:par>
                                <p:cTn id="8" presetID="31"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 calcmode="lin" valueType="num">
                                      <p:cBhvr>
                                        <p:cTn id="10"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1"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12"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3" dur="10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wedge">
                                      <p:cBhvr>
                                        <p:cTn id="18" dur="10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Scale>
                                      <p:cBhvr>
                                        <p:cTn id="23" dur="1000" decel="50000" fill="hold">
                                          <p:stCondLst>
                                            <p:cond delay="0"/>
                                          </p:stCondLst>
                                        </p:cTn>
                                        <p:tgtEl>
                                          <p:spTgt spid="1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1">
                                            <p:txEl>
                                              <p:pRg st="4" end="4"/>
                                            </p:txEl>
                                          </p:spTgt>
                                        </p:tgtEl>
                                        <p:attrNameLst>
                                          <p:attrName>ppt_x</p:attrName>
                                          <p:attrName>ppt_y</p:attrName>
                                        </p:attrNameLst>
                                      </p:cBhvr>
                                    </p:animMotion>
                                    <p:animEffect transition="in" filter="fade">
                                      <p:cBhvr>
                                        <p:cTn id="25" dur="10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 calcmode="lin" valueType="num">
                                      <p:cBhvr>
                                        <p:cTn id="30"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1"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2" dur="100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nodeType="click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 calcmode="lin" valueType="num">
                                      <p:cBhvr>
                                        <p:cTn id="38"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9"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0"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156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30848"/>
          </a:xfrm>
        </p:spPr>
        <p:txBody>
          <a:bodyPr>
            <a:normAutofit/>
          </a:bodyPr>
          <a:lstStyle/>
          <a:p>
            <a:pPr marL="0" indent="0" algn="just">
              <a:lnSpc>
                <a:spcPct val="100000"/>
              </a:lnSpc>
              <a:spcBef>
                <a:spcPts val="0"/>
              </a:spcBef>
              <a:buNone/>
            </a:pPr>
            <a:r>
              <a:rPr lang="es-ES" sz="2000" dirty="0">
                <a:solidFill>
                  <a:schemeClr val="bg1"/>
                </a:solidFill>
                <a:latin typeface="Arial" panose="020B0604020202020204" pitchFamily="34" charset="0"/>
                <a:ea typeface="Times New Roman" panose="02020603050405020304" pitchFamily="18" charset="0"/>
              </a:rPr>
              <a:t>contratista efectivamente ya realizó su pago, tales como facturas, nóminas, costos horarios, </a:t>
            </a:r>
            <a:r>
              <a:rPr lang="es-ES" sz="2000" dirty="0" err="1">
                <a:solidFill>
                  <a:schemeClr val="bg1"/>
                </a:solidFill>
                <a:latin typeface="Arial" panose="020B0604020202020204" pitchFamily="34" charset="0"/>
                <a:ea typeface="Times New Roman" panose="02020603050405020304" pitchFamily="18" charset="0"/>
              </a:rPr>
              <a:t>etc</a:t>
            </a:r>
            <a:r>
              <a:rPr lang="es-ES" sz="2000" dirty="0">
                <a:solidFill>
                  <a:schemeClr val="bg1"/>
                </a:solidFill>
                <a:latin typeface="Arial" panose="020B0604020202020204" pitchFamily="34" charset="0"/>
                <a:ea typeface="Times New Roman" panose="02020603050405020304" pitchFamily="18" charset="0"/>
              </a:rPr>
              <a:t>;</a:t>
            </a:r>
          </a:p>
          <a:p>
            <a:pPr marL="0" indent="0" algn="just">
              <a:lnSpc>
                <a:spcPct val="100000"/>
              </a:lnSpc>
              <a:spcBef>
                <a:spcPts val="0"/>
              </a:spcBef>
              <a:buNone/>
            </a:pPr>
            <a:endParaRPr lang="es-ES" sz="5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sz="2000" b="1" dirty="0">
                <a:solidFill>
                  <a:schemeClr val="bg1"/>
                </a:solidFill>
                <a:latin typeface="Arial" panose="020B0604020202020204" pitchFamily="34" charset="0"/>
                <a:ea typeface="Times New Roman" panose="02020603050405020304" pitchFamily="18" charset="0"/>
              </a:rPr>
              <a:t>III. </a:t>
            </a:r>
            <a:r>
              <a:rPr lang="es-ES" sz="2000" dirty="0">
                <a:solidFill>
                  <a:schemeClr val="bg1"/>
                </a:solidFill>
                <a:latin typeface="Arial" panose="020B0604020202020204" pitchFamily="34" charset="0"/>
                <a:ea typeface="Times New Roman" panose="02020603050405020304" pitchFamily="18" charset="0"/>
              </a:rPr>
              <a:t>El residente y, en su caso, el supervisor, lleven un control diario, con sus respectivas anotaciones en la bitácora, de los materiales, mano de obra, equipo y maquinaria utilizada, y cantidad o volumen de obra realizada durante la jornada;</a:t>
            </a:r>
          </a:p>
          <a:p>
            <a:pPr marL="0" indent="0" algn="just">
              <a:lnSpc>
                <a:spcPct val="100000"/>
              </a:lnSpc>
              <a:spcBef>
                <a:spcPts val="0"/>
              </a:spcBef>
              <a:buNone/>
            </a:pPr>
            <a:endParaRPr lang="es-ES" sz="500" b="1"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sz="2000" b="1" dirty="0">
                <a:solidFill>
                  <a:schemeClr val="bg1"/>
                </a:solidFill>
                <a:latin typeface="Arial" panose="020B0604020202020204" pitchFamily="34" charset="0"/>
                <a:ea typeface="Times New Roman" panose="02020603050405020304" pitchFamily="18" charset="0"/>
              </a:rPr>
              <a:t>IV. </a:t>
            </a:r>
            <a:r>
              <a:rPr lang="es-ES" sz="2000" dirty="0">
                <a:solidFill>
                  <a:schemeClr val="bg1"/>
                </a:solidFill>
                <a:latin typeface="Arial" panose="020B0604020202020204" pitchFamily="34" charset="0"/>
                <a:ea typeface="Times New Roman" panose="02020603050405020304" pitchFamily="18" charset="0"/>
              </a:rPr>
              <a:t>Una  vez vencido el plazo de los 60 días naturales, sin llegar a la conciliación, el ente público determinará el precio extraordinario definitivo con base en lo observado en la fracción III anterior; debiendo considerar los porcentajes de indirectos, financiamiento, utilidad y cargos adicionales, pactados en el contrato, y</a:t>
            </a:r>
          </a:p>
          <a:p>
            <a:pPr marL="0" indent="0" algn="just">
              <a:lnSpc>
                <a:spcPct val="100000"/>
              </a:lnSpc>
              <a:spcBef>
                <a:spcPts val="0"/>
              </a:spcBef>
              <a:buNone/>
            </a:pPr>
            <a:endParaRPr lang="es-ES" sz="5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sz="2000" b="1" dirty="0">
                <a:solidFill>
                  <a:schemeClr val="bg1"/>
                </a:solidFill>
                <a:latin typeface="Arial" panose="020B0604020202020204" pitchFamily="34" charset="0"/>
                <a:ea typeface="Times New Roman" panose="02020603050405020304" pitchFamily="18" charset="0"/>
              </a:rPr>
              <a:t>V. </a:t>
            </a:r>
            <a:r>
              <a:rPr lang="es-ES" sz="2000" dirty="0">
                <a:solidFill>
                  <a:schemeClr val="bg1"/>
                </a:solidFill>
                <a:latin typeface="Arial" panose="020B0604020202020204" pitchFamily="34" charset="0"/>
                <a:ea typeface="Times New Roman" panose="02020603050405020304" pitchFamily="18" charset="0"/>
              </a:rPr>
              <a:t>Si se da un pago en exceso, se deberá hacer el ajuste correspondiente en la siguiente estimación, o bien, en el finiquito </a:t>
            </a:r>
            <a:r>
              <a:rPr lang="es-ES" sz="1600" dirty="0">
                <a:solidFill>
                  <a:schemeClr val="bg1"/>
                </a:solidFill>
                <a:latin typeface="Arial" panose="020B0604020202020204" pitchFamily="34" charset="0"/>
                <a:ea typeface="Times New Roman" panose="02020603050405020304" pitchFamily="18" charset="0"/>
              </a:rPr>
              <a:t>(art. 55 últ. pfo. LOSRM)</a:t>
            </a:r>
            <a:r>
              <a:rPr lang="es-ES" sz="2000" dirty="0">
                <a:solidFill>
                  <a:schemeClr val="bg1"/>
                </a:solidFill>
                <a:latin typeface="Arial" panose="020B0604020202020204" pitchFamily="34" charset="0"/>
                <a:ea typeface="Times New Roman" panose="02020603050405020304" pitchFamily="18" charset="0"/>
              </a:rPr>
              <a:t>.</a:t>
            </a:r>
            <a:endParaRPr lang="es-ES" sz="16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ES"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sz="2000" dirty="0">
                <a:solidFill>
                  <a:schemeClr val="bg2">
                    <a:lumMod val="75000"/>
                  </a:schemeClr>
                </a:solidFill>
                <a:latin typeface="Arial" panose="020B0604020202020204" pitchFamily="34" charset="0"/>
                <a:ea typeface="Times New Roman" panose="02020603050405020304" pitchFamily="18" charset="0"/>
              </a:rPr>
              <a:t>Mensualmente</a:t>
            </a:r>
            <a:r>
              <a:rPr lang="es-ES" sz="2000" dirty="0">
                <a:solidFill>
                  <a:schemeClr val="bg1"/>
                </a:solidFill>
                <a:latin typeface="Arial" panose="020B0604020202020204" pitchFamily="34" charset="0"/>
                <a:ea typeface="Times New Roman" panose="02020603050405020304" pitchFamily="18" charset="0"/>
              </a:rPr>
              <a:t> </a:t>
            </a:r>
            <a:r>
              <a:rPr lang="es-ES" sz="2000" dirty="0">
                <a:solidFill>
                  <a:schemeClr val="bg2">
                    <a:lumMod val="75000"/>
                  </a:schemeClr>
                </a:solidFill>
                <a:latin typeface="Arial" panose="020B0604020202020204" pitchFamily="34" charset="0"/>
                <a:ea typeface="Times New Roman" panose="02020603050405020304" pitchFamily="18" charset="0"/>
              </a:rPr>
              <a:t>se debe anotar </a:t>
            </a:r>
            <a:r>
              <a:rPr lang="es-ES" sz="2000" dirty="0">
                <a:solidFill>
                  <a:schemeClr val="bg1"/>
                </a:solidFill>
                <a:latin typeface="Arial" panose="020B0604020202020204" pitchFamily="34" charset="0"/>
                <a:ea typeface="Times New Roman" panose="02020603050405020304" pitchFamily="18" charset="0"/>
              </a:rPr>
              <a:t>en la bitácora, los pagos autoriza-		              dos  y su monto total, las  obras o contratos de  que se trate y  el 		       importe  definitivo de  cada precio no  previsto en  el catálogo de 		   conceptos original </a:t>
            </a:r>
            <a:r>
              <a:rPr lang="es-ES" sz="1600" dirty="0">
                <a:solidFill>
                  <a:schemeClr val="bg1"/>
                </a:solidFill>
                <a:latin typeface="Arial" panose="020B0604020202020204" pitchFamily="34" charset="0"/>
                <a:ea typeface="Times New Roman" panose="02020603050405020304" pitchFamily="18" charset="0"/>
              </a:rPr>
              <a:t>(art. 108 últ. pfo. RLOPSRM)</a:t>
            </a:r>
            <a:r>
              <a:rPr lang="es-ES" sz="2000" dirty="0">
                <a:solidFill>
                  <a:schemeClr val="bg1"/>
                </a:solidFill>
                <a:latin typeface="Arial" panose="020B0604020202020204" pitchFamily="34" charset="0"/>
                <a:ea typeface="Times New Roman" panose="02020603050405020304" pitchFamily="18" charset="0"/>
              </a:rPr>
              <a:t>.</a:t>
            </a:r>
            <a:endParaRPr lang="es-ES" sz="16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ES" sz="1000" dirty="0">
              <a:solidFill>
                <a:schemeClr val="bg1"/>
              </a:solidFill>
              <a:latin typeface="Arial" panose="020B0604020202020204" pitchFamily="34" charset="0"/>
              <a:ea typeface="Times New Roman" panose="02020603050405020304" pitchFamily="18" charset="0"/>
            </a:endParaRPr>
          </a:p>
        </p:txBody>
      </p:sp>
      <p:pic>
        <p:nvPicPr>
          <p:cNvPr id="4098" name="Picture 2" descr="La importancia de las calculadoras en nuestra vida – Hecseo91">
            <a:extLst>
              <a:ext uri="{FF2B5EF4-FFF2-40B4-BE49-F238E27FC236}">
                <a16:creationId xmlns:a16="http://schemas.microsoft.com/office/drawing/2014/main" id="{B4C70A22-84AE-C202-4360-77BA1D28E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0156" y="4118635"/>
            <a:ext cx="2695999"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54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1000"/>
                            </p:stCondLst>
                            <p:childTnLst>
                              <p:par>
                                <p:cTn id="36" presetID="14" presetClass="entr" presetSubtype="10" fill="hold" nodeType="afterEffect">
                                  <p:stCondLst>
                                    <p:cond delay="0"/>
                                  </p:stCondLst>
                                  <p:childTnLst>
                                    <p:set>
                                      <p:cBhvr>
                                        <p:cTn id="37" dur="1" fill="hold">
                                          <p:stCondLst>
                                            <p:cond delay="0"/>
                                          </p:stCondLst>
                                        </p:cTn>
                                        <p:tgtEl>
                                          <p:spTgt spid="4098"/>
                                        </p:tgtEl>
                                        <p:attrNameLst>
                                          <p:attrName>style.visibility</p:attrName>
                                        </p:attrNameLst>
                                      </p:cBhvr>
                                      <p:to>
                                        <p:strVal val="visible"/>
                                      </p:to>
                                    </p:set>
                                    <p:animEffect transition="in" filter="randombar(horizontal)">
                                      <p:cBhvr>
                                        <p:cTn id="38" dur="1250"/>
                                        <p:tgtEl>
                                          <p:spTgt spid="409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1">
                                            <p:txEl>
                                              <p:pRg st="8" end="8"/>
                                            </p:txEl>
                                          </p:spTgt>
                                        </p:tgtEl>
                                        <p:attrNameLst>
                                          <p:attrName>style.visibility</p:attrName>
                                        </p:attrNameLst>
                                      </p:cBhvr>
                                      <p:to>
                                        <p:strVal val="visible"/>
                                      </p:to>
                                    </p:set>
                                    <p:anim calcmode="lin" valueType="num">
                                      <p:cBhvr>
                                        <p:cTn id="43"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4" dur="1000" fill="hold"/>
                                        <p:tgtEl>
                                          <p:spTgt spid="11">
                                            <p:txEl>
                                              <p:pRg st="8" end="8"/>
                                            </p:txEl>
                                          </p:spTgt>
                                        </p:tgtEl>
                                        <p:attrNameLst>
                                          <p:attrName>ppt_h</p:attrName>
                                        </p:attrNameLst>
                                      </p:cBhvr>
                                      <p:tavLst>
                                        <p:tav tm="0">
                                          <p:val>
                                            <p:fltVal val="0"/>
                                          </p:val>
                                        </p:tav>
                                        <p:tav tm="100000">
                                          <p:val>
                                            <p:strVal val="#ppt_h"/>
                                          </p:val>
                                        </p:tav>
                                      </p:tavLst>
                                    </p:anim>
                                    <p:animEffect transition="in" filter="fade">
                                      <p:cBhvr>
                                        <p:cTn id="45"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157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96295"/>
          </a:xfrm>
        </p:spPr>
        <p:txBody>
          <a:bodyPr>
            <a:normAutofit/>
          </a:bodyPr>
          <a:lstStyle/>
          <a:p>
            <a:pPr marL="0" indent="0" algn="just">
              <a:lnSpc>
                <a:spcPct val="100000"/>
              </a:lnSpc>
              <a:spcBef>
                <a:spcPts val="0"/>
              </a:spcBef>
              <a:buNone/>
            </a:pPr>
            <a:r>
              <a:rPr lang="es-MX" sz="2000" dirty="0">
                <a:solidFill>
                  <a:schemeClr val="bg1"/>
                </a:solidFill>
                <a:latin typeface="ArialMT"/>
              </a:rPr>
              <a:t>4.5. </a:t>
            </a:r>
            <a:r>
              <a:rPr lang="es-MX" sz="2000" dirty="0">
                <a:solidFill>
                  <a:schemeClr val="accent6">
                    <a:lumMod val="50000"/>
                  </a:schemeClr>
                </a:solidFill>
                <a:latin typeface="ArialMT"/>
              </a:rPr>
              <a:t>Bitácora de obra</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La </a:t>
            </a:r>
            <a:r>
              <a:rPr lang="es-MX" sz="2000" b="1" dirty="0">
                <a:solidFill>
                  <a:schemeClr val="bg1"/>
                </a:solidFill>
                <a:latin typeface="Arial" panose="020B0604020202020204" pitchFamily="34" charset="0"/>
                <a:cs typeface="Arial" panose="020B0604020202020204" pitchFamily="34" charset="0"/>
              </a:rPr>
              <a:t>bitácora </a:t>
            </a:r>
            <a:r>
              <a:rPr lang="es-MX" sz="2000" dirty="0">
                <a:solidFill>
                  <a:schemeClr val="bg1"/>
                </a:solidFill>
                <a:latin typeface="Arial" panose="020B0604020202020204" pitchFamily="34" charset="0"/>
                <a:cs typeface="Arial" panose="020B0604020202020204" pitchFamily="34" charset="0"/>
              </a:rPr>
              <a:t>es el instrumento técnico que constituye el medio de comunicación entre las partes que formalizan los contratos, en el cual se registran los asuntos y eventos importantes que se presenten durante la ejecución de los trabajos, ya sea a través de medios remotos de comunicación electrónica, caso en el cual se denominará </a:t>
            </a:r>
            <a:r>
              <a:rPr lang="es-MX" sz="2000" dirty="0">
                <a:solidFill>
                  <a:schemeClr val="accent3">
                    <a:lumMod val="50000"/>
                  </a:schemeClr>
                </a:solidFill>
                <a:latin typeface="Arial" panose="020B0604020202020204" pitchFamily="34" charset="0"/>
                <a:cs typeface="Arial" panose="020B0604020202020204" pitchFamily="34" charset="0"/>
              </a:rPr>
              <a:t>bitácora electrónica</a:t>
            </a:r>
            <a:r>
              <a:rPr lang="es-MX" sz="2000" dirty="0">
                <a:solidFill>
                  <a:schemeClr val="bg1"/>
                </a:solidFill>
                <a:latin typeface="Arial" panose="020B0604020202020204" pitchFamily="34" charset="0"/>
                <a:cs typeface="Arial" panose="020B0604020202020204" pitchFamily="34" charset="0"/>
              </a:rPr>
              <a:t>, u otros medios autorizados en los términos del RLOPSRM, en cuyo caso se denominará </a:t>
            </a:r>
            <a:r>
              <a:rPr lang="es-MX" sz="2000" dirty="0">
                <a:solidFill>
                  <a:schemeClr val="bg2">
                    <a:lumMod val="75000"/>
                  </a:schemeClr>
                </a:solidFill>
                <a:latin typeface="Arial" panose="020B0604020202020204" pitchFamily="34" charset="0"/>
                <a:cs typeface="Arial" panose="020B0604020202020204" pitchFamily="34" charset="0"/>
              </a:rPr>
              <a:t>bitácora convencional</a:t>
            </a:r>
            <a:r>
              <a:rPr lang="es-MX" sz="2000" dirty="0">
                <a:solidFill>
                  <a:schemeClr val="bg1"/>
                </a:solidFill>
                <a:latin typeface="Arial" panose="020B0604020202020204" pitchFamily="34" charset="0"/>
                <a:cs typeface="Arial" panose="020B0604020202020204" pitchFamily="34" charset="0"/>
              </a:rPr>
              <a:t>. </a:t>
            </a:r>
            <a:r>
              <a:rPr lang="es-MX" sz="1600" dirty="0">
                <a:solidFill>
                  <a:schemeClr val="bg1"/>
                </a:solidFill>
                <a:effectLst/>
                <a:latin typeface="Arial" panose="020B0604020202020204" pitchFamily="34" charset="0"/>
                <a:cs typeface="Arial" panose="020B0604020202020204" pitchFamily="34" charset="0"/>
              </a:rPr>
              <a:t>(art. 2 fracc. VIII RLOPSRM)</a:t>
            </a:r>
            <a:endParaRPr lang="es-MX" sz="2000" dirty="0">
              <a:solidFill>
                <a:schemeClr val="bg1"/>
              </a:solidFill>
              <a:effectLst/>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effectLst/>
                <a:latin typeface="Arial" panose="020B0604020202020204" pitchFamily="34" charset="0"/>
                <a:cs typeface="Arial" panose="020B0604020202020204" pitchFamily="34" charset="0"/>
              </a:rPr>
              <a:t>De conformidad con la LOPSRM, la bitácora,</a:t>
            </a:r>
            <a:r>
              <a:rPr lang="es-MX" sz="2000" dirty="0">
                <a:solidFill>
                  <a:srgbClr val="002060"/>
                </a:solidFill>
                <a:effectLst/>
                <a:latin typeface="Arial" panose="020B0604020202020204" pitchFamily="34" charset="0"/>
                <a:cs typeface="Arial" panose="020B0604020202020204" pitchFamily="34" charset="0"/>
              </a:rPr>
              <a:t> </a:t>
            </a:r>
            <a:r>
              <a:rPr lang="es-MX" sz="2000" dirty="0">
                <a:solidFill>
                  <a:schemeClr val="bg1"/>
                </a:solidFill>
                <a:effectLst/>
                <a:latin typeface="Arial" panose="020B0604020202020204" pitchFamily="34" charset="0"/>
                <a:cs typeface="Arial" panose="020B0604020202020204" pitchFamily="34" charset="0"/>
              </a:rPr>
              <a:t>como medio para el control y seguimiento de la obra, </a:t>
            </a:r>
            <a:r>
              <a:rPr lang="es-MX" sz="2000" dirty="0">
                <a:solidFill>
                  <a:srgbClr val="002060"/>
                </a:solidFill>
                <a:effectLst/>
                <a:latin typeface="Arial" panose="020B0604020202020204" pitchFamily="34" charset="0"/>
                <a:cs typeface="Arial" panose="020B0604020202020204" pitchFamily="34" charset="0"/>
              </a:rPr>
              <a:t>debe</a:t>
            </a:r>
            <a:r>
              <a:rPr lang="es-MX" sz="2000" dirty="0">
                <a:solidFill>
                  <a:schemeClr val="bg1"/>
                </a:solidFill>
                <a:effectLst/>
                <a:latin typeface="Arial" panose="020B0604020202020204" pitchFamily="34" charset="0"/>
                <a:cs typeface="Arial" panose="020B0604020202020204" pitchFamily="34" charset="0"/>
              </a:rPr>
              <a:t> </a:t>
            </a:r>
            <a:r>
              <a:rPr lang="es-MX" sz="2000" dirty="0">
                <a:solidFill>
                  <a:srgbClr val="002060"/>
                </a:solidFill>
                <a:effectLst/>
                <a:latin typeface="Arial" panose="020B0604020202020204" pitchFamily="34" charset="0"/>
                <a:cs typeface="Arial" panose="020B0604020202020204" pitchFamily="34" charset="0"/>
              </a:rPr>
              <a:t>llevarse</a:t>
            </a:r>
            <a:r>
              <a:rPr lang="es-MX" sz="2000" dirty="0">
                <a:solidFill>
                  <a:schemeClr val="bg1"/>
                </a:solidFill>
                <a:effectLst/>
                <a:latin typeface="Arial" panose="020B0604020202020204" pitchFamily="34" charset="0"/>
                <a:cs typeface="Arial" panose="020B0604020202020204" pitchFamily="34" charset="0"/>
              </a:rPr>
              <a:t>, por regla general, </a:t>
            </a:r>
            <a:r>
              <a:rPr lang="es-MX" sz="2000" dirty="0">
                <a:solidFill>
                  <a:srgbClr val="002060"/>
                </a:solidFill>
                <a:effectLst/>
                <a:latin typeface="Arial" panose="020B0604020202020204" pitchFamily="34" charset="0"/>
                <a:cs typeface="Arial" panose="020B0604020202020204" pitchFamily="34" charset="0"/>
              </a:rPr>
              <a:t>por medios electrónicos </a:t>
            </a:r>
            <a:r>
              <a:rPr lang="es-MX" sz="1600" dirty="0">
                <a:solidFill>
                  <a:schemeClr val="bg1"/>
                </a:solidFill>
                <a:effectLst/>
                <a:latin typeface="Arial" panose="020B0604020202020204" pitchFamily="34" charset="0"/>
                <a:cs typeface="Arial" panose="020B0604020202020204" pitchFamily="34" charset="0"/>
              </a:rPr>
              <a:t>(art. 46 últ. pfo. LOPSRM)</a:t>
            </a:r>
            <a:r>
              <a:rPr lang="es-MX" sz="2000" dirty="0">
                <a:solidFill>
                  <a:schemeClr val="bg1"/>
                </a:solidFill>
                <a:effectLst/>
                <a:latin typeface="Arial" panose="020B0604020202020204" pitchFamily="34" charset="0"/>
                <a:cs typeface="Arial" panose="020B0604020202020204" pitchFamily="34" charset="0"/>
              </a:rPr>
              <a:t>, o sea, la </a:t>
            </a:r>
            <a:r>
              <a:rPr lang="es-MX" sz="2000" dirty="0">
                <a:solidFill>
                  <a:schemeClr val="bg2">
                    <a:lumMod val="75000"/>
                  </a:schemeClr>
                </a:solidFill>
                <a:effectLst/>
                <a:latin typeface="Arial" panose="020B0604020202020204" pitchFamily="34" charset="0"/>
                <a:cs typeface="Arial" panose="020B0604020202020204" pitchFamily="34" charset="0"/>
              </a:rPr>
              <a:t>bitacora tradicional o convencional</a:t>
            </a:r>
            <a:r>
              <a:rPr lang="es-MX" sz="2000" dirty="0">
                <a:solidFill>
                  <a:schemeClr val="bg1"/>
                </a:solidFill>
                <a:effectLst/>
                <a:latin typeface="Arial" panose="020B0604020202020204" pitchFamily="34" charset="0"/>
                <a:cs typeface="Arial" panose="020B0604020202020204" pitchFamily="34" charset="0"/>
              </a:rPr>
              <a:t>, que </a:t>
            </a:r>
            <a:r>
              <a:rPr lang="es-MX" sz="2000" dirty="0">
                <a:solidFill>
                  <a:schemeClr val="bg1"/>
                </a:solidFill>
                <a:latin typeface="ArialMT"/>
              </a:rPr>
              <a:t>es aquella cuyas anotaciones se hacen en algún medio físico como una libreta o cuaderno, </a:t>
            </a:r>
            <a:r>
              <a:rPr lang="es-MX" sz="2000" dirty="0">
                <a:solidFill>
                  <a:srgbClr val="C00000"/>
                </a:solidFill>
                <a:latin typeface="ArialMT"/>
              </a:rPr>
              <a:t>sólo se puede utilizar </a:t>
            </a:r>
            <a:r>
              <a:rPr lang="es-MX" sz="2000" dirty="0">
                <a:solidFill>
                  <a:schemeClr val="bg1"/>
                </a:solidFill>
                <a:latin typeface="ArialMT"/>
              </a:rPr>
              <a:t>previa solicitud del ente público a la SFP (SHCP) cuando se presente alguno de los siguientes cuatro casos </a:t>
            </a:r>
            <a:r>
              <a:rPr lang="es-MX" sz="1600" dirty="0">
                <a:solidFill>
                  <a:schemeClr val="bg1"/>
                </a:solidFill>
                <a:latin typeface="ArialMT"/>
              </a:rPr>
              <a:t>(art. 122 1er. y 2º pfos. RLOPSRM)</a:t>
            </a:r>
            <a:r>
              <a:rPr lang="es-MX" sz="2000" dirty="0">
                <a:solidFill>
                  <a:schemeClr val="bg1"/>
                </a:solidFill>
                <a:latin typeface="ArialMT"/>
              </a:rPr>
              <a:t>:</a:t>
            </a:r>
          </a:p>
          <a:p>
            <a:pPr marL="0" indent="0" algn="just">
              <a:lnSpc>
                <a:spcPct val="100000"/>
              </a:lnSpc>
              <a:spcBef>
                <a:spcPts val="0"/>
              </a:spcBef>
              <a:buNone/>
            </a:pPr>
            <a:endParaRPr lang="es-MX" sz="500" dirty="0">
              <a:solidFill>
                <a:schemeClr val="bg1"/>
              </a:solidFill>
              <a:latin typeface="ArialMT"/>
            </a:endParaRPr>
          </a:p>
          <a:p>
            <a:pPr marL="457200" indent="-457200" algn="just">
              <a:lnSpc>
                <a:spcPct val="100000"/>
              </a:lnSpc>
              <a:spcBef>
                <a:spcPts val="0"/>
              </a:spcBef>
              <a:buAutoNum type="alphaLcParenR"/>
            </a:pPr>
            <a:r>
              <a:rPr lang="es-MX" sz="2000" dirty="0">
                <a:solidFill>
                  <a:schemeClr val="bg1"/>
                </a:solidFill>
                <a:latin typeface="ArialMT"/>
              </a:rPr>
              <a:t>En el sitio de la ejecución de los trabajos existan dificultades tecnológicas que</a:t>
            </a:r>
          </a:p>
          <a:p>
            <a:pPr marL="0" indent="0" algn="just">
              <a:lnSpc>
                <a:spcPct val="100000"/>
              </a:lnSpc>
              <a:spcBef>
                <a:spcPts val="0"/>
              </a:spcBef>
              <a:buNone/>
            </a:pPr>
            <a:r>
              <a:rPr lang="es-MX" sz="2000" dirty="0">
                <a:solidFill>
                  <a:schemeClr val="bg1"/>
                </a:solidFill>
                <a:latin typeface="ArialMT"/>
              </a:rPr>
              <a:t>impidan llevar la bitácora electrónica; </a:t>
            </a:r>
          </a:p>
          <a:p>
            <a:pPr marL="0" indent="0" algn="just">
              <a:lnSpc>
                <a:spcPct val="100000"/>
              </a:lnSpc>
              <a:spcBef>
                <a:spcPts val="0"/>
              </a:spcBef>
              <a:buNone/>
            </a:pPr>
            <a:r>
              <a:rPr lang="es-MX" sz="2000" b="1" dirty="0">
                <a:solidFill>
                  <a:schemeClr val="bg1"/>
                </a:solidFill>
                <a:latin typeface="ArialMT"/>
              </a:rPr>
              <a:t>b) </a:t>
            </a:r>
            <a:r>
              <a:rPr lang="es-MX" sz="2000" dirty="0">
                <a:solidFill>
                  <a:schemeClr val="bg1"/>
                </a:solidFill>
                <a:latin typeface="ArialMT"/>
              </a:rPr>
              <a:t>Se ejecuten trabajos derivados de un caso fortuito o de fuerza mayor; </a:t>
            </a:r>
          </a:p>
          <a:p>
            <a:pPr marL="0" indent="0" algn="just">
              <a:lnSpc>
                <a:spcPct val="100000"/>
              </a:lnSpc>
              <a:spcBef>
                <a:spcPts val="400"/>
              </a:spcBef>
              <a:buNone/>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09511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wheel(1)">
                                      <p:cBhvr>
                                        <p:cTn id="14" dur="200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blinds(horizontal)">
                                      <p:cBhvr>
                                        <p:cTn id="19" dur="1250"/>
                                        <p:tgtEl>
                                          <p:spTgt spid="1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nodeType="clickEffect">
                                  <p:stCondLst>
                                    <p:cond delay="0"/>
                                  </p:stCondLst>
                                  <p:iterate type="lt">
                                    <p:tmPct val="10000"/>
                                  </p:iterate>
                                  <p:childTnLst>
                                    <p:set>
                                      <p:cBhvr>
                                        <p:cTn id="23" dur="1" fill="hold">
                                          <p:stCondLst>
                                            <p:cond delay="0"/>
                                          </p:stCondLst>
                                        </p:cTn>
                                        <p:tgtEl>
                                          <p:spTgt spid="11">
                                            <p:txEl>
                                              <p:pRg st="6" end="6"/>
                                            </p:txEl>
                                          </p:spTgt>
                                        </p:tgtEl>
                                        <p:attrNameLst>
                                          <p:attrName>style.visibility</p:attrName>
                                        </p:attrNameLst>
                                      </p:cBhvr>
                                      <p:to>
                                        <p:strVal val="visible"/>
                                      </p:to>
                                    </p:set>
                                    <p:anim by="(-#ppt_w*2)" calcmode="lin" valueType="num">
                                      <p:cBhvr rctx="PPT">
                                        <p:cTn id="24" dur="125" autoRev="1" fill="hold">
                                          <p:stCondLst>
                                            <p:cond delay="0"/>
                                          </p:stCondLst>
                                        </p:cTn>
                                        <p:tgtEl>
                                          <p:spTgt spid="11">
                                            <p:txEl>
                                              <p:pRg st="6" end="6"/>
                                            </p:txEl>
                                          </p:spTgt>
                                        </p:tgtEl>
                                        <p:attrNameLst>
                                          <p:attrName>ppt_w</p:attrName>
                                        </p:attrNameLst>
                                      </p:cBhvr>
                                    </p:anim>
                                    <p:anim by="(#ppt_w*0.50)" calcmode="lin" valueType="num">
                                      <p:cBhvr>
                                        <p:cTn id="25" dur="125" decel="50000" autoRev="1" fill="hold">
                                          <p:stCondLst>
                                            <p:cond delay="0"/>
                                          </p:stCondLst>
                                        </p:cTn>
                                        <p:tgtEl>
                                          <p:spTgt spid="11">
                                            <p:txEl>
                                              <p:pRg st="6" end="6"/>
                                            </p:txEl>
                                          </p:spTgt>
                                        </p:tgtEl>
                                        <p:attrNameLst>
                                          <p:attrName>ppt_x</p:attrName>
                                        </p:attrNameLst>
                                      </p:cBhvr>
                                    </p:anim>
                                    <p:anim from="(-#ppt_h/2)" to="(#ppt_y)" calcmode="lin" valueType="num">
                                      <p:cBhvr>
                                        <p:cTn id="26" dur="250" fill="hold">
                                          <p:stCondLst>
                                            <p:cond delay="0"/>
                                          </p:stCondLst>
                                        </p:cTn>
                                        <p:tgtEl>
                                          <p:spTgt spid="11">
                                            <p:txEl>
                                              <p:pRg st="6" end="6"/>
                                            </p:txEl>
                                          </p:spTgt>
                                        </p:tgtEl>
                                        <p:attrNameLst>
                                          <p:attrName>ppt_y</p:attrName>
                                        </p:attrNameLst>
                                      </p:cBhvr>
                                    </p:anim>
                                    <p:animRot by="21600000">
                                      <p:cBhvr>
                                        <p:cTn id="27" dur="250" fill="hold">
                                          <p:stCondLst>
                                            <p:cond delay="0"/>
                                          </p:stCondLst>
                                        </p:cTn>
                                        <p:tgtEl>
                                          <p:spTgt spid="11">
                                            <p:txEl>
                                              <p:pRg st="6" end="6"/>
                                            </p:txEl>
                                          </p:spTgt>
                                        </p:tgtEl>
                                        <p:attrNameLst>
                                          <p:attrName>r</p:attrName>
                                        </p:attrNameLst>
                                      </p:cBhvr>
                                    </p:animRot>
                                  </p:childTnLst>
                                </p:cTn>
                              </p:par>
                              <p:par>
                                <p:cTn id="28" presetID="56" presetClass="entr" presetSubtype="0" fill="hold" nodeType="withEffect">
                                  <p:stCondLst>
                                    <p:cond delay="0"/>
                                  </p:stCondLst>
                                  <p:iterate type="lt">
                                    <p:tmPct val="10000"/>
                                  </p:iterate>
                                  <p:childTnLst>
                                    <p:set>
                                      <p:cBhvr>
                                        <p:cTn id="29" dur="1" fill="hold">
                                          <p:stCondLst>
                                            <p:cond delay="0"/>
                                          </p:stCondLst>
                                        </p:cTn>
                                        <p:tgtEl>
                                          <p:spTgt spid="11">
                                            <p:txEl>
                                              <p:pRg st="7" end="7"/>
                                            </p:txEl>
                                          </p:spTgt>
                                        </p:tgtEl>
                                        <p:attrNameLst>
                                          <p:attrName>style.visibility</p:attrName>
                                        </p:attrNameLst>
                                      </p:cBhvr>
                                      <p:to>
                                        <p:strVal val="visible"/>
                                      </p:to>
                                    </p:set>
                                    <p:anim by="(-#ppt_w*2)" calcmode="lin" valueType="num">
                                      <p:cBhvr rctx="PPT">
                                        <p:cTn id="30" dur="125" autoRev="1" fill="hold">
                                          <p:stCondLst>
                                            <p:cond delay="0"/>
                                          </p:stCondLst>
                                        </p:cTn>
                                        <p:tgtEl>
                                          <p:spTgt spid="11">
                                            <p:txEl>
                                              <p:pRg st="7" end="7"/>
                                            </p:txEl>
                                          </p:spTgt>
                                        </p:tgtEl>
                                        <p:attrNameLst>
                                          <p:attrName>ppt_w</p:attrName>
                                        </p:attrNameLst>
                                      </p:cBhvr>
                                    </p:anim>
                                    <p:anim by="(#ppt_w*0.50)" calcmode="lin" valueType="num">
                                      <p:cBhvr>
                                        <p:cTn id="31" dur="125" decel="50000" autoRev="1" fill="hold">
                                          <p:stCondLst>
                                            <p:cond delay="0"/>
                                          </p:stCondLst>
                                        </p:cTn>
                                        <p:tgtEl>
                                          <p:spTgt spid="11">
                                            <p:txEl>
                                              <p:pRg st="7" end="7"/>
                                            </p:txEl>
                                          </p:spTgt>
                                        </p:tgtEl>
                                        <p:attrNameLst>
                                          <p:attrName>ppt_x</p:attrName>
                                        </p:attrNameLst>
                                      </p:cBhvr>
                                    </p:anim>
                                    <p:anim from="(-#ppt_h/2)" to="(#ppt_y)" calcmode="lin" valueType="num">
                                      <p:cBhvr>
                                        <p:cTn id="32" dur="250" fill="hold">
                                          <p:stCondLst>
                                            <p:cond delay="0"/>
                                          </p:stCondLst>
                                        </p:cTn>
                                        <p:tgtEl>
                                          <p:spTgt spid="11">
                                            <p:txEl>
                                              <p:pRg st="7" end="7"/>
                                            </p:txEl>
                                          </p:spTgt>
                                        </p:tgtEl>
                                        <p:attrNameLst>
                                          <p:attrName>ppt_y</p:attrName>
                                        </p:attrNameLst>
                                      </p:cBhvr>
                                    </p:anim>
                                    <p:animRot by="21600000">
                                      <p:cBhvr>
                                        <p:cTn id="33" dur="250" fill="hold">
                                          <p:stCondLst>
                                            <p:cond delay="0"/>
                                          </p:stCondLst>
                                        </p:cTn>
                                        <p:tgtEl>
                                          <p:spTgt spid="11">
                                            <p:txEl>
                                              <p:pRg st="7" end="7"/>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nodeType="clickEffect">
                                  <p:stCondLst>
                                    <p:cond delay="0"/>
                                  </p:stCondLst>
                                  <p:iterate type="lt">
                                    <p:tmPct val="10000"/>
                                  </p:iterate>
                                  <p:childTnLst>
                                    <p:set>
                                      <p:cBhvr>
                                        <p:cTn id="37" dur="1" fill="hold">
                                          <p:stCondLst>
                                            <p:cond delay="0"/>
                                          </p:stCondLst>
                                        </p:cTn>
                                        <p:tgtEl>
                                          <p:spTgt spid="11">
                                            <p:txEl>
                                              <p:pRg st="8" end="8"/>
                                            </p:txEl>
                                          </p:spTgt>
                                        </p:tgtEl>
                                        <p:attrNameLst>
                                          <p:attrName>style.visibility</p:attrName>
                                        </p:attrNameLst>
                                      </p:cBhvr>
                                      <p:to>
                                        <p:strVal val="visible"/>
                                      </p:to>
                                    </p:set>
                                    <p:anim by="(-#ppt_w*2)" calcmode="lin" valueType="num">
                                      <p:cBhvr rctx="PPT">
                                        <p:cTn id="38" dur="125" autoRev="1" fill="hold">
                                          <p:stCondLst>
                                            <p:cond delay="0"/>
                                          </p:stCondLst>
                                        </p:cTn>
                                        <p:tgtEl>
                                          <p:spTgt spid="11">
                                            <p:txEl>
                                              <p:pRg st="8" end="8"/>
                                            </p:txEl>
                                          </p:spTgt>
                                        </p:tgtEl>
                                        <p:attrNameLst>
                                          <p:attrName>ppt_w</p:attrName>
                                        </p:attrNameLst>
                                      </p:cBhvr>
                                    </p:anim>
                                    <p:anim by="(#ppt_w*0.50)" calcmode="lin" valueType="num">
                                      <p:cBhvr>
                                        <p:cTn id="39" dur="125" decel="50000" autoRev="1" fill="hold">
                                          <p:stCondLst>
                                            <p:cond delay="0"/>
                                          </p:stCondLst>
                                        </p:cTn>
                                        <p:tgtEl>
                                          <p:spTgt spid="11">
                                            <p:txEl>
                                              <p:pRg st="8" end="8"/>
                                            </p:txEl>
                                          </p:spTgt>
                                        </p:tgtEl>
                                        <p:attrNameLst>
                                          <p:attrName>ppt_x</p:attrName>
                                        </p:attrNameLst>
                                      </p:cBhvr>
                                    </p:anim>
                                    <p:anim from="(-#ppt_h/2)" to="(#ppt_y)" calcmode="lin" valueType="num">
                                      <p:cBhvr>
                                        <p:cTn id="40" dur="250" fill="hold">
                                          <p:stCondLst>
                                            <p:cond delay="0"/>
                                          </p:stCondLst>
                                        </p:cTn>
                                        <p:tgtEl>
                                          <p:spTgt spid="11">
                                            <p:txEl>
                                              <p:pRg st="8" end="8"/>
                                            </p:txEl>
                                          </p:spTgt>
                                        </p:tgtEl>
                                        <p:attrNameLst>
                                          <p:attrName>ppt_y</p:attrName>
                                        </p:attrNameLst>
                                      </p:cBhvr>
                                    </p:anim>
                                    <p:animRot by="21600000">
                                      <p:cBhvr>
                                        <p:cTn id="41" dur="250" fill="hold">
                                          <p:stCondLst>
                                            <p:cond delay="0"/>
                                          </p:stCondLst>
                                        </p:cTn>
                                        <p:tgtEl>
                                          <p:spTgt spid="11">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158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pPr>
            <a:r>
              <a:rPr lang="es-MX" sz="2000" b="1" dirty="0">
                <a:solidFill>
                  <a:schemeClr val="bg1"/>
                </a:solidFill>
                <a:latin typeface="ArialMT"/>
              </a:rPr>
              <a:t>c) </a:t>
            </a:r>
            <a:r>
              <a:rPr lang="es-MX" sz="2000" dirty="0">
                <a:solidFill>
                  <a:schemeClr val="bg1"/>
                </a:solidFill>
                <a:latin typeface="ArialMT"/>
              </a:rPr>
              <a:t>El uso de la bitácora electrónica ponga en riesgo la seguridad nacional o la segu-</a:t>
            </a:r>
          </a:p>
          <a:p>
            <a:pPr marL="0" indent="0" algn="just">
              <a:lnSpc>
                <a:spcPct val="100000"/>
              </a:lnSpc>
              <a:spcBef>
                <a:spcPts val="0"/>
              </a:spcBef>
              <a:buNone/>
            </a:pPr>
            <a:r>
              <a:rPr lang="es-MX" sz="2000" dirty="0">
                <a:solidFill>
                  <a:schemeClr val="bg1"/>
                </a:solidFill>
                <a:latin typeface="ArialMT"/>
              </a:rPr>
              <a:t> ridad pública, en términos de las leyes de la materia, y  </a:t>
            </a:r>
          </a:p>
          <a:p>
            <a:pPr marL="0" indent="0" algn="just">
              <a:lnSpc>
                <a:spcPct val="100000"/>
              </a:lnSpc>
              <a:spcBef>
                <a:spcPts val="0"/>
              </a:spcBef>
              <a:buNone/>
            </a:pPr>
            <a:r>
              <a:rPr lang="es-MX" sz="2000" b="1" dirty="0">
                <a:solidFill>
                  <a:schemeClr val="bg1"/>
                </a:solidFill>
                <a:latin typeface="ArialMT"/>
              </a:rPr>
              <a:t>d) </a:t>
            </a:r>
            <a:r>
              <a:rPr lang="es-MX" sz="2000" dirty="0">
                <a:solidFill>
                  <a:schemeClr val="bg1"/>
                </a:solidFill>
                <a:latin typeface="ArialMT"/>
              </a:rPr>
              <a:t>Si la convocante realiza de manera ocasional obras y servicios </a:t>
            </a:r>
            <a:r>
              <a:rPr lang="es-MX" sz="1600" dirty="0">
                <a:solidFill>
                  <a:schemeClr val="bg1"/>
                </a:solidFill>
                <a:latin typeface="ArialMT"/>
              </a:rPr>
              <a:t>(art. 122 2º pfo. RLOSRM)</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accent3">
                    <a:lumMod val="50000"/>
                  </a:schemeClr>
                </a:solidFill>
                <a:latin typeface="ArialMT"/>
              </a:rPr>
              <a:t>Para el uso de la bitácora</a:t>
            </a:r>
            <a:r>
              <a:rPr lang="es-MX" sz="2000" dirty="0">
                <a:solidFill>
                  <a:schemeClr val="bg1"/>
                </a:solidFill>
                <a:latin typeface="ArialMT"/>
              </a:rPr>
              <a:t>, sea electrónica o convencional, se considerará lo siguiente </a:t>
            </a:r>
            <a:r>
              <a:rPr lang="es-MX" sz="1600" dirty="0">
                <a:solidFill>
                  <a:schemeClr val="bg1"/>
                </a:solidFill>
                <a:latin typeface="ArialMT"/>
              </a:rPr>
              <a:t>(art. 123 2º pfo. RLOPSRM)</a:t>
            </a:r>
            <a:r>
              <a:rPr lang="es-MX" sz="2000" dirty="0">
                <a:solidFill>
                  <a:schemeClr val="bg1"/>
                </a:solidFill>
                <a:latin typeface="ArialMT"/>
              </a:rPr>
              <a:t>:</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I. </a:t>
            </a:r>
            <a:r>
              <a:rPr lang="es-MX" sz="2000" dirty="0">
                <a:solidFill>
                  <a:schemeClr val="bg1"/>
                </a:solidFill>
                <a:latin typeface="ArialMT"/>
              </a:rPr>
              <a:t>Las hojas originales y sus copias deben estar siempre foliadas y referidas al contrato de que se trate;</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II. </a:t>
            </a:r>
            <a:r>
              <a:rPr lang="es-MX" sz="2000" dirty="0">
                <a:solidFill>
                  <a:schemeClr val="bg1"/>
                </a:solidFill>
                <a:latin typeface="ArialMT"/>
              </a:rPr>
              <a:t>El contenido de cada nota deberá precisar, según cada caso: número, clasificación, fecha, descripción del asunto, ubicación, causa, solución, prevención, consecuencia económica, responsabilidad si la hubiere y fecha de atención, así como la referencia, en su caso, a la nota que se contesta;</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III. </a:t>
            </a:r>
            <a:r>
              <a:rPr lang="es-MX" sz="2000" dirty="0">
                <a:solidFill>
                  <a:schemeClr val="bg1"/>
                </a:solidFill>
                <a:latin typeface="ArialMT"/>
              </a:rPr>
              <a:t>Se debe iniciar con una nota indicando al menos la fecha de apertura, datos generales de las partes identificando al residente la supervisión y al superintendente, nombre y firma del personal autorizado, sus domicilios, teléfono y datos de contrato; descripción de los trabajos y características del sitio donde se desarrollarán.</a:t>
            </a:r>
            <a:endParaRPr 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72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125" autoRev="1" fill="hold">
                                          <p:stCondLst>
                                            <p:cond delay="0"/>
                                          </p:stCondLst>
                                        </p:cTn>
                                        <p:tgtEl>
                                          <p:spTgt spid="11">
                                            <p:txEl>
                                              <p:pRg st="0" end="0"/>
                                            </p:txEl>
                                          </p:spTgt>
                                        </p:tgtEl>
                                        <p:attrNameLst>
                                          <p:attrName>ppt_w</p:attrName>
                                        </p:attrNameLst>
                                      </p:cBhvr>
                                    </p:anim>
                                    <p:anim by="(#ppt_w*0.50)" calcmode="lin" valueType="num">
                                      <p:cBhvr>
                                        <p:cTn id="8" dur="125" decel="50000" autoRev="1" fill="hold">
                                          <p:stCondLst>
                                            <p:cond delay="0"/>
                                          </p:stCondLst>
                                        </p:cTn>
                                        <p:tgtEl>
                                          <p:spTgt spid="11">
                                            <p:txEl>
                                              <p:pRg st="0" end="0"/>
                                            </p:txEl>
                                          </p:spTgt>
                                        </p:tgtEl>
                                        <p:attrNameLst>
                                          <p:attrName>ppt_x</p:attrName>
                                        </p:attrNameLst>
                                      </p:cBhvr>
                                    </p:anim>
                                    <p:anim from="(-#ppt_h/2)" to="(#ppt_y)" calcmode="lin" valueType="num">
                                      <p:cBhvr>
                                        <p:cTn id="9" dur="250" fill="hold">
                                          <p:stCondLst>
                                            <p:cond delay="0"/>
                                          </p:stCondLst>
                                        </p:cTn>
                                        <p:tgtEl>
                                          <p:spTgt spid="11">
                                            <p:txEl>
                                              <p:pRg st="0" end="0"/>
                                            </p:txEl>
                                          </p:spTgt>
                                        </p:tgtEl>
                                        <p:attrNameLst>
                                          <p:attrName>ppt_y</p:attrName>
                                        </p:attrNameLst>
                                      </p:cBhvr>
                                    </p:anim>
                                    <p:animRot by="21600000">
                                      <p:cBhvr>
                                        <p:cTn id="10" dur="250" fill="hold">
                                          <p:stCondLst>
                                            <p:cond delay="0"/>
                                          </p:stCondLst>
                                        </p:cTn>
                                        <p:tgtEl>
                                          <p:spTgt spid="11">
                                            <p:txEl>
                                              <p:pRg st="0" end="0"/>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11">
                                            <p:txEl>
                                              <p:pRg st="1" end="1"/>
                                            </p:txEl>
                                          </p:spTgt>
                                        </p:tgtEl>
                                        <p:attrNameLst>
                                          <p:attrName>style.visibility</p:attrName>
                                        </p:attrNameLst>
                                      </p:cBhvr>
                                      <p:to>
                                        <p:strVal val="visible"/>
                                      </p:to>
                                    </p:set>
                                    <p:anim by="(-#ppt_w*2)" calcmode="lin" valueType="num">
                                      <p:cBhvr rctx="PPT">
                                        <p:cTn id="13" dur="125" autoRev="1" fill="hold">
                                          <p:stCondLst>
                                            <p:cond delay="0"/>
                                          </p:stCondLst>
                                        </p:cTn>
                                        <p:tgtEl>
                                          <p:spTgt spid="11">
                                            <p:txEl>
                                              <p:pRg st="1" end="1"/>
                                            </p:txEl>
                                          </p:spTgt>
                                        </p:tgtEl>
                                        <p:attrNameLst>
                                          <p:attrName>ppt_w</p:attrName>
                                        </p:attrNameLst>
                                      </p:cBhvr>
                                    </p:anim>
                                    <p:anim by="(#ppt_w*0.50)" calcmode="lin" valueType="num">
                                      <p:cBhvr>
                                        <p:cTn id="14" dur="125" decel="50000" autoRev="1" fill="hold">
                                          <p:stCondLst>
                                            <p:cond delay="0"/>
                                          </p:stCondLst>
                                        </p:cTn>
                                        <p:tgtEl>
                                          <p:spTgt spid="11">
                                            <p:txEl>
                                              <p:pRg st="1" end="1"/>
                                            </p:txEl>
                                          </p:spTgt>
                                        </p:tgtEl>
                                        <p:attrNameLst>
                                          <p:attrName>ppt_x</p:attrName>
                                        </p:attrNameLst>
                                      </p:cBhvr>
                                    </p:anim>
                                    <p:anim from="(-#ppt_h/2)" to="(#ppt_y)" calcmode="lin" valueType="num">
                                      <p:cBhvr>
                                        <p:cTn id="15" dur="250" fill="hold">
                                          <p:stCondLst>
                                            <p:cond delay="0"/>
                                          </p:stCondLst>
                                        </p:cTn>
                                        <p:tgtEl>
                                          <p:spTgt spid="11">
                                            <p:txEl>
                                              <p:pRg st="1" end="1"/>
                                            </p:txEl>
                                          </p:spTgt>
                                        </p:tgtEl>
                                        <p:attrNameLst>
                                          <p:attrName>ppt_y</p:attrName>
                                        </p:attrNameLst>
                                      </p:cBhvr>
                                    </p:anim>
                                    <p:animRot by="21600000">
                                      <p:cBhvr>
                                        <p:cTn id="16" dur="250" fill="hold">
                                          <p:stCondLst>
                                            <p:cond delay="0"/>
                                          </p:stCondLst>
                                        </p:cTn>
                                        <p:tgtEl>
                                          <p:spTgt spid="11">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nodeType="clickEffect">
                                  <p:stCondLst>
                                    <p:cond delay="0"/>
                                  </p:stCondLst>
                                  <p:iterate type="lt">
                                    <p:tmPct val="10000"/>
                                  </p:iterate>
                                  <p:childTnLst>
                                    <p:set>
                                      <p:cBhvr>
                                        <p:cTn id="20" dur="1" fill="hold">
                                          <p:stCondLst>
                                            <p:cond delay="0"/>
                                          </p:stCondLst>
                                        </p:cTn>
                                        <p:tgtEl>
                                          <p:spTgt spid="11">
                                            <p:txEl>
                                              <p:pRg st="2" end="2"/>
                                            </p:txEl>
                                          </p:spTgt>
                                        </p:tgtEl>
                                        <p:attrNameLst>
                                          <p:attrName>style.visibility</p:attrName>
                                        </p:attrNameLst>
                                      </p:cBhvr>
                                      <p:to>
                                        <p:strVal val="visible"/>
                                      </p:to>
                                    </p:set>
                                    <p:anim by="(-#ppt_w*2)" calcmode="lin" valueType="num">
                                      <p:cBhvr rctx="PPT">
                                        <p:cTn id="21" dur="125" autoRev="1" fill="hold">
                                          <p:stCondLst>
                                            <p:cond delay="0"/>
                                          </p:stCondLst>
                                        </p:cTn>
                                        <p:tgtEl>
                                          <p:spTgt spid="11">
                                            <p:txEl>
                                              <p:pRg st="2" end="2"/>
                                            </p:txEl>
                                          </p:spTgt>
                                        </p:tgtEl>
                                        <p:attrNameLst>
                                          <p:attrName>ppt_w</p:attrName>
                                        </p:attrNameLst>
                                      </p:cBhvr>
                                    </p:anim>
                                    <p:anim by="(#ppt_w*0.50)" calcmode="lin" valueType="num">
                                      <p:cBhvr>
                                        <p:cTn id="22" dur="125" decel="50000" autoRev="1" fill="hold">
                                          <p:stCondLst>
                                            <p:cond delay="0"/>
                                          </p:stCondLst>
                                        </p:cTn>
                                        <p:tgtEl>
                                          <p:spTgt spid="11">
                                            <p:txEl>
                                              <p:pRg st="2" end="2"/>
                                            </p:txEl>
                                          </p:spTgt>
                                        </p:tgtEl>
                                        <p:attrNameLst>
                                          <p:attrName>ppt_x</p:attrName>
                                        </p:attrNameLst>
                                      </p:cBhvr>
                                    </p:anim>
                                    <p:anim from="(-#ppt_h/2)" to="(#ppt_y)" calcmode="lin" valueType="num">
                                      <p:cBhvr>
                                        <p:cTn id="23" dur="250" fill="hold">
                                          <p:stCondLst>
                                            <p:cond delay="0"/>
                                          </p:stCondLst>
                                        </p:cTn>
                                        <p:tgtEl>
                                          <p:spTgt spid="11">
                                            <p:txEl>
                                              <p:pRg st="2" end="2"/>
                                            </p:txEl>
                                          </p:spTgt>
                                        </p:tgtEl>
                                        <p:attrNameLst>
                                          <p:attrName>ppt_y</p:attrName>
                                        </p:attrNameLst>
                                      </p:cBhvr>
                                    </p:anim>
                                    <p:animRot by="21600000">
                                      <p:cBhvr>
                                        <p:cTn id="24" dur="250" fill="hold">
                                          <p:stCondLst>
                                            <p:cond delay="0"/>
                                          </p:stCondLst>
                                        </p:cTn>
                                        <p:tgtEl>
                                          <p:spTgt spid="11">
                                            <p:txEl>
                                              <p:pRg st="2" end="2"/>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Effect transition="in" filter="fade">
                                      <p:cBhvr>
                                        <p:cTn id="29" dur="800" decel="100000"/>
                                        <p:tgtEl>
                                          <p:spTgt spid="11">
                                            <p:txEl>
                                              <p:pRg st="4" end="4"/>
                                            </p:txEl>
                                          </p:spTgt>
                                        </p:tgtEl>
                                      </p:cBhvr>
                                    </p:animEffect>
                                    <p:anim calcmode="lin" valueType="num">
                                      <p:cBhvr>
                                        <p:cTn id="30"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11">
                                            <p:txEl>
                                              <p:pRg st="6" end="6"/>
                                            </p:txEl>
                                          </p:spTgt>
                                        </p:tgtEl>
                                        <p:attrNameLst>
                                          <p:attrName>style.visibility</p:attrName>
                                        </p:attrNameLst>
                                      </p:cBhvr>
                                      <p:to>
                                        <p:strVal val="visible"/>
                                      </p:to>
                                    </p:set>
                                    <p:anim calcmode="lin" valueType="num">
                                      <p:cBhvr>
                                        <p:cTn id="39"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 calcmode="lin" valueType="num">
                                      <p:cBhvr>
                                        <p:cTn id="47"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nodeType="clickEffect">
                                  <p:stCondLst>
                                    <p:cond delay="0"/>
                                  </p:stCondLst>
                                  <p:childTnLst>
                                    <p:set>
                                      <p:cBhvr>
                                        <p:cTn id="54" dur="1" fill="hold">
                                          <p:stCondLst>
                                            <p:cond delay="0"/>
                                          </p:stCondLst>
                                        </p:cTn>
                                        <p:tgtEl>
                                          <p:spTgt spid="11">
                                            <p:txEl>
                                              <p:pRg st="10" end="10"/>
                                            </p:txEl>
                                          </p:spTgt>
                                        </p:tgtEl>
                                        <p:attrNameLst>
                                          <p:attrName>style.visibility</p:attrName>
                                        </p:attrNameLst>
                                      </p:cBhvr>
                                      <p:to>
                                        <p:strVal val="visible"/>
                                      </p:to>
                                    </p:set>
                                    <p:anim calcmode="lin" valueType="num">
                                      <p:cBhvr>
                                        <p:cTn id="55" dur="10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56" dur="1000" fill="hold"/>
                                        <p:tgtEl>
                                          <p:spTgt spid="11">
                                            <p:txEl>
                                              <p:pRg st="10" end="10"/>
                                            </p:txEl>
                                          </p:spTgt>
                                        </p:tgtEl>
                                        <p:attrNameLst>
                                          <p:attrName>ppt_h</p:attrName>
                                        </p:attrNameLst>
                                      </p:cBhvr>
                                      <p:tavLst>
                                        <p:tav tm="0">
                                          <p:val>
                                            <p:fltVal val="0"/>
                                          </p:val>
                                        </p:tav>
                                        <p:tav tm="100000">
                                          <p:val>
                                            <p:strVal val="#ppt_h"/>
                                          </p:val>
                                        </p:tav>
                                      </p:tavLst>
                                    </p:anim>
                                    <p:anim calcmode="lin" valueType="num">
                                      <p:cBhvr>
                                        <p:cTn id="57" dur="1000" fill="hold"/>
                                        <p:tgtEl>
                                          <p:spTgt spid="11">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1">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784464"/>
          </a:xfrm>
        </p:spPr>
        <p:txBody>
          <a:bodyPr>
            <a:normAutofit/>
          </a:bodyPr>
          <a:lstStyle/>
          <a:p>
            <a:pPr algn="just">
              <a:lnSpc>
                <a:spcPct val="100000"/>
              </a:lnSpc>
              <a:spcBef>
                <a:spcPts val="0"/>
              </a:spcBef>
              <a:buFont typeface="Courier New" panose="02070309020205020404" pitchFamily="49" charset="0"/>
              <a:buChar char="o"/>
              <a:defRPr/>
            </a:pPr>
            <a:r>
              <a:rPr lang="es-MX" altLang="es-MX" sz="2000" dirty="0">
                <a:solidFill>
                  <a:schemeClr val="bg1"/>
                </a:solidFill>
                <a:latin typeface="Arial" panose="020B0604020202020204" pitchFamily="34" charset="0"/>
                <a:cs typeface="Arial" panose="020B0604020202020204" pitchFamily="34" charset="0"/>
              </a:rPr>
              <a:t>Acuerdo por el que se establecen las disposiciones administrativas de carácter general para el uso del Sistema de Bitácora Electrónica y Seguimiento a Obra Pública </a:t>
            </a:r>
            <a:r>
              <a:rPr lang="es-MX" altLang="es-MX" sz="1600" dirty="0">
                <a:solidFill>
                  <a:schemeClr val="bg1"/>
                </a:solidFill>
                <a:latin typeface="Arial" panose="020B0604020202020204" pitchFamily="34" charset="0"/>
                <a:cs typeface="Arial" panose="020B0604020202020204" pitchFamily="34" charset="0"/>
              </a:rPr>
              <a:t>(DOF 11de junio de 2018)</a:t>
            </a:r>
            <a:r>
              <a:rPr lang="es-MX" altLang="es-MX" sz="2000" dirty="0">
                <a:solidFill>
                  <a:schemeClr val="bg1"/>
                </a:solidFill>
                <a:latin typeface="Arial" panose="020B0604020202020204" pitchFamily="34" charset="0"/>
                <a:cs typeface="Arial" panose="020B0604020202020204" pitchFamily="34" charset="0"/>
              </a:rPr>
              <a:t>.</a:t>
            </a:r>
          </a:p>
          <a:p>
            <a:pPr algn="just">
              <a:lnSpc>
                <a:spcPct val="100000"/>
              </a:lnSpc>
              <a:spcBef>
                <a:spcPts val="0"/>
              </a:spcBef>
              <a:buFont typeface="Courier New" panose="02070309020205020404" pitchFamily="49" charset="0"/>
              <a:buChar char="o"/>
              <a:defRPr/>
            </a:pPr>
            <a:r>
              <a:rPr lang="es-ES" altLang="es-MX" sz="2000" dirty="0">
                <a:solidFill>
                  <a:schemeClr val="bg1"/>
                </a:solidFill>
                <a:latin typeface="Arial" panose="020B0604020202020204" pitchFamily="34" charset="0"/>
                <a:cs typeface="Arial" panose="020B0604020202020204" pitchFamily="34" charset="0"/>
              </a:rPr>
              <a:t>Ley Federal sobre Monumentos y Zonas Arqueológicos, Artísticos e Históricos.</a:t>
            </a:r>
          </a:p>
          <a:p>
            <a:pPr algn="just">
              <a:lnSpc>
                <a:spcPct val="100000"/>
              </a:lnSpc>
              <a:spcBef>
                <a:spcPts val="0"/>
              </a:spcBef>
              <a:buFont typeface="Courier New" panose="02070309020205020404" pitchFamily="49" charset="0"/>
              <a:buChar char="o"/>
              <a:defRPr/>
            </a:pPr>
            <a:r>
              <a:rPr lang="es-ES" altLang="es-MX" sz="2000" dirty="0">
                <a:solidFill>
                  <a:schemeClr val="bg1"/>
                </a:solidFill>
                <a:latin typeface="Arial" panose="020B0604020202020204" pitchFamily="34" charset="0"/>
                <a:cs typeface="Arial" panose="020B0604020202020204" pitchFamily="34" charset="0"/>
              </a:rPr>
              <a:t>Ley de Adquisiciones, Arrendamientos y Servicios del Sector Público.</a:t>
            </a:r>
          </a:p>
          <a:p>
            <a:pPr algn="just">
              <a:lnSpc>
                <a:spcPct val="100000"/>
              </a:lnSpc>
              <a:spcBef>
                <a:spcPts val="0"/>
              </a:spcBef>
              <a:buFont typeface="Courier New" panose="02070309020205020404" pitchFamily="49" charset="0"/>
              <a:buChar char="o"/>
              <a:defRPr/>
            </a:pPr>
            <a:r>
              <a:rPr lang="es-ES" altLang="es-MX" sz="2000" dirty="0">
                <a:solidFill>
                  <a:schemeClr val="bg1"/>
                </a:solidFill>
                <a:latin typeface="Arial" panose="020B0604020202020204" pitchFamily="34" charset="0"/>
                <a:cs typeface="Arial" panose="020B0604020202020204" pitchFamily="34" charset="0"/>
              </a:rPr>
              <a:t>Ley de Caminos, Puentes y Autotransporte Federal.</a:t>
            </a:r>
          </a:p>
          <a:p>
            <a:pPr algn="just">
              <a:lnSpc>
                <a:spcPct val="100000"/>
              </a:lnSpc>
              <a:spcBef>
                <a:spcPts val="0"/>
              </a:spcBef>
              <a:buFont typeface="Courier New" panose="02070309020205020404" pitchFamily="49" charset="0"/>
              <a:buChar char="o"/>
              <a:defRPr/>
            </a:pPr>
            <a:r>
              <a:rPr lang="es-ES" altLang="es-MX" sz="2000" dirty="0">
                <a:solidFill>
                  <a:schemeClr val="bg1"/>
                </a:solidFill>
                <a:latin typeface="Arial" panose="020B0604020202020204" pitchFamily="34" charset="0"/>
                <a:cs typeface="Arial" panose="020B0604020202020204" pitchFamily="34" charset="0"/>
              </a:rPr>
              <a:t>Ley General de Asentamientos Humanos, Ordenamiento Territorial y 		   Desarrollo Urbano</a:t>
            </a:r>
          </a:p>
          <a:p>
            <a:pPr algn="just">
              <a:lnSpc>
                <a:spcPct val="100000"/>
              </a:lnSpc>
              <a:spcBef>
                <a:spcPts val="0"/>
              </a:spcBef>
              <a:buFont typeface="Courier New" panose="02070309020205020404" pitchFamily="49" charset="0"/>
              <a:buChar char="o"/>
              <a:defRPr/>
            </a:pPr>
            <a:r>
              <a:rPr lang="es-ES" altLang="es-MX" sz="2000" dirty="0">
                <a:solidFill>
                  <a:schemeClr val="bg1"/>
                </a:solidFill>
                <a:latin typeface="Arial" panose="020B0604020202020204" pitchFamily="34" charset="0"/>
                <a:cs typeface="Arial" panose="020B0604020202020204" pitchFamily="34" charset="0"/>
              </a:rPr>
              <a:t>Ley General de Deuda Pública.</a:t>
            </a:r>
          </a:p>
          <a:p>
            <a:pPr algn="just">
              <a:lnSpc>
                <a:spcPct val="100000"/>
              </a:lnSpc>
              <a:spcBef>
                <a:spcPts val="0"/>
              </a:spcBef>
              <a:buFont typeface="Courier New" panose="02070309020205020404" pitchFamily="49" charset="0"/>
              <a:buChar char="o"/>
              <a:defRPr/>
            </a:pPr>
            <a:r>
              <a:rPr lang="es-ES" altLang="es-MX" sz="2000" dirty="0">
                <a:solidFill>
                  <a:schemeClr val="bg1"/>
                </a:solidFill>
                <a:latin typeface="Arial" panose="020B0604020202020204" pitchFamily="34" charset="0"/>
                <a:cs typeface="Arial" panose="020B0604020202020204" pitchFamily="34" charset="0"/>
              </a:rPr>
              <a:t>Ley General del Equilibrio Ecológico y la Protección al Ambiente</a:t>
            </a:r>
          </a:p>
          <a:p>
            <a:pPr marL="0" indent="0" algn="just">
              <a:lnSpc>
                <a:spcPct val="100000"/>
              </a:lnSpc>
              <a:spcBef>
                <a:spcPts val="0"/>
              </a:spcBef>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Tanto para la </a:t>
            </a:r>
            <a:r>
              <a:rPr lang="es-ES_tradnl" altLang="es-MX" sz="2000" b="1" dirty="0">
                <a:solidFill>
                  <a:schemeClr val="bg1"/>
                </a:solidFill>
                <a:latin typeface="Arial" panose="020B0604020202020204" pitchFamily="34" charset="0"/>
                <a:cs typeface="Arial" panose="020B0604020202020204" pitchFamily="34" charset="0"/>
              </a:rPr>
              <a:t>LAASSP</a:t>
            </a:r>
            <a:r>
              <a:rPr lang="es-ES_tradnl" altLang="es-MX" sz="2000" dirty="0">
                <a:solidFill>
                  <a:schemeClr val="bg1"/>
                </a:solidFill>
                <a:latin typeface="Arial" panose="020B0604020202020204" pitchFamily="34" charset="0"/>
                <a:cs typeface="Arial" panose="020B0604020202020204" pitchFamily="34" charset="0"/>
              </a:rPr>
              <a:t> como para la </a:t>
            </a:r>
            <a:r>
              <a:rPr lang="es-ES_tradnl" altLang="es-MX" sz="2000" b="1" dirty="0">
                <a:solidFill>
                  <a:schemeClr val="bg1"/>
                </a:solidFill>
                <a:latin typeface="Arial" panose="020B0604020202020204" pitchFamily="34" charset="0"/>
                <a:cs typeface="Arial" panose="020B0604020202020204" pitchFamily="34" charset="0"/>
              </a:rPr>
              <a:t>LOPSRM </a:t>
            </a:r>
            <a:r>
              <a:rPr lang="es-ES_tradnl" altLang="es-MX" sz="2000" dirty="0">
                <a:solidFill>
                  <a:schemeClr val="bg1"/>
                </a:solidFill>
                <a:latin typeface="Arial" panose="020B0604020202020204" pitchFamily="34" charset="0"/>
                <a:cs typeface="Arial" panose="020B0604020202020204" pitchFamily="34" charset="0"/>
              </a:rPr>
              <a:t>tenemos las siguientes:</a:t>
            </a:r>
          </a:p>
          <a:p>
            <a:pPr marL="0" indent="0" algn="just">
              <a:lnSpc>
                <a:spcPct val="100000"/>
              </a:lnSpc>
              <a:spcBef>
                <a:spcPts val="0"/>
              </a:spcBef>
              <a:buNone/>
              <a:defRPr/>
            </a:pPr>
            <a:endParaRPr lang="es-ES_tradnl" altLang="es-MX" sz="800" dirty="0">
              <a:solidFill>
                <a:schemeClr val="bg1"/>
              </a:solidFill>
              <a:latin typeface="Arial" panose="020B0604020202020204" pitchFamily="34" charset="0"/>
              <a:cs typeface="Arial" panose="020B0604020202020204" pitchFamily="34" charset="0"/>
            </a:endParaRPr>
          </a:p>
          <a:p>
            <a:pPr algn="just">
              <a:lnSpc>
                <a:spcPct val="100000"/>
              </a:lnSpc>
              <a:spcBef>
                <a:spcPts val="0"/>
              </a:spcBef>
              <a:buFont typeface="Courier New" panose="02070309020205020404" pitchFamily="49" charset="0"/>
              <a:buChar char="o"/>
            </a:pPr>
            <a:r>
              <a:rPr lang="es-ES_tradnl" altLang="es-MX" sz="2000" dirty="0">
                <a:solidFill>
                  <a:schemeClr val="bg1"/>
                </a:solidFill>
                <a:latin typeface="Arial" panose="020B0604020202020204" pitchFamily="34" charset="0"/>
                <a:cs typeface="Arial" panose="020B0604020202020204" pitchFamily="34" charset="0"/>
              </a:rPr>
              <a:t>Código de Comercio.</a:t>
            </a:r>
          </a:p>
          <a:p>
            <a:pPr algn="just">
              <a:lnSpc>
                <a:spcPct val="100000"/>
              </a:lnSpc>
              <a:spcBef>
                <a:spcPts val="0"/>
              </a:spcBef>
              <a:buFont typeface="Courier New" panose="02070309020205020404" pitchFamily="49" charset="0"/>
              <a:buChar char="o"/>
            </a:pPr>
            <a:r>
              <a:rPr lang="es-ES_tradnl" altLang="es-MX" sz="2000" dirty="0">
                <a:solidFill>
                  <a:schemeClr val="bg1"/>
                </a:solidFill>
                <a:latin typeface="Arial" panose="020B0604020202020204" pitchFamily="34" charset="0"/>
                <a:cs typeface="Arial" panose="020B0604020202020204" pitchFamily="34" charset="0"/>
              </a:rPr>
              <a:t>Acuerdo por el que se emiten diversos lineamientos en materia de adquisiciones, arrendamientos y servicios y de obras públicas y servicios relacionados con las mismas </a:t>
            </a:r>
            <a:r>
              <a:rPr lang="es-ES_tradnl" altLang="es-MX" sz="1600" dirty="0">
                <a:solidFill>
                  <a:schemeClr val="bg1"/>
                </a:solidFill>
                <a:latin typeface="Arial" panose="020B0604020202020204" pitchFamily="34" charset="0"/>
                <a:cs typeface="Arial" panose="020B0604020202020204" pitchFamily="34" charset="0"/>
              </a:rPr>
              <a:t>(DOF 9 de sept. de 2010. Inicio de vigencia al día siguiente, con excepción del Quinto lineamiento que fue el 9 de oct. del 2010)</a:t>
            </a:r>
            <a:r>
              <a:rPr lang="es-ES_tradnl" altLang="es-MX" sz="2000" dirty="0">
                <a:solidFill>
                  <a:schemeClr val="bg1"/>
                </a:solidFill>
                <a:latin typeface="Arial" panose="020B0604020202020204" pitchFamily="34" charset="0"/>
                <a:cs typeface="Arial" panose="020B0604020202020204" pitchFamily="34" charset="0"/>
              </a:rPr>
              <a:t>,</a:t>
            </a:r>
            <a:r>
              <a:rPr lang="es-ES_tradnl" altLang="es-MX" sz="1600" dirty="0">
                <a:solidFill>
                  <a:schemeClr val="bg1"/>
                </a:solidFill>
                <a:latin typeface="Arial" panose="020B0604020202020204" pitchFamily="34" charset="0"/>
                <a:cs typeface="Arial" panose="020B0604020202020204" pitchFamily="34" charset="0"/>
              </a:rPr>
              <a:t> </a:t>
            </a:r>
            <a:r>
              <a:rPr lang="es-ES_tradnl" altLang="es-MX" sz="2000" dirty="0">
                <a:solidFill>
                  <a:schemeClr val="bg1"/>
                </a:solidFill>
                <a:latin typeface="Arial" panose="020B0604020202020204" pitchFamily="34" charset="0"/>
                <a:cs typeface="Arial" panose="020B0604020202020204" pitchFamily="34" charset="0"/>
              </a:rPr>
              <a:t>para:</a:t>
            </a: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1026" name="Picture 2" descr="El riesgo ambiental en las operaciones financieras y bancarias - Derecho  del Medio Ambiente">
            <a:extLst>
              <a:ext uri="{FF2B5EF4-FFF2-40B4-BE49-F238E27FC236}">
                <a16:creationId xmlns:a16="http://schemas.microsoft.com/office/drawing/2014/main" id="{32FECF95-B104-F366-D612-DFFF2B7AF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9473" y="2275699"/>
            <a:ext cx="2240138" cy="1794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1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290">
                                          <p:stCondLst>
                                            <p:cond delay="0"/>
                                          </p:stCondLst>
                                        </p:cTn>
                                        <p:tgtEl>
                                          <p:spTgt spid="11">
                                            <p:txEl>
                                              <p:pRg st="0" end="0"/>
                                            </p:txEl>
                                          </p:spTgt>
                                        </p:tgtEl>
                                      </p:cBhvr>
                                    </p:animEffect>
                                    <p:anim calcmode="lin" valueType="num">
                                      <p:cBhvr>
                                        <p:cTn id="8" dur="911"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xEl>
                                              <p:pRg st="0" end="0"/>
                                            </p:txEl>
                                          </p:spTgt>
                                        </p:tgtEl>
                                      </p:cBhvr>
                                      <p:to x="100000" y="60000"/>
                                    </p:animScale>
                                    <p:animScale>
                                      <p:cBhvr>
                                        <p:cTn id="14" dur="83" decel="50000">
                                          <p:stCondLst>
                                            <p:cond delay="338"/>
                                          </p:stCondLst>
                                        </p:cTn>
                                        <p:tgtEl>
                                          <p:spTgt spid="11">
                                            <p:txEl>
                                              <p:pRg st="0" end="0"/>
                                            </p:txEl>
                                          </p:spTgt>
                                        </p:tgtEl>
                                      </p:cBhvr>
                                      <p:to x="100000" y="100000"/>
                                    </p:animScale>
                                    <p:animScale>
                                      <p:cBhvr>
                                        <p:cTn id="15" dur="13">
                                          <p:stCondLst>
                                            <p:cond delay="656"/>
                                          </p:stCondLst>
                                        </p:cTn>
                                        <p:tgtEl>
                                          <p:spTgt spid="11">
                                            <p:txEl>
                                              <p:pRg st="0" end="0"/>
                                            </p:txEl>
                                          </p:spTgt>
                                        </p:tgtEl>
                                      </p:cBhvr>
                                      <p:to x="100000" y="80000"/>
                                    </p:animScale>
                                    <p:animScale>
                                      <p:cBhvr>
                                        <p:cTn id="16" dur="83" decel="50000">
                                          <p:stCondLst>
                                            <p:cond delay="669"/>
                                          </p:stCondLst>
                                        </p:cTn>
                                        <p:tgtEl>
                                          <p:spTgt spid="11">
                                            <p:txEl>
                                              <p:pRg st="0" end="0"/>
                                            </p:txEl>
                                          </p:spTgt>
                                        </p:tgtEl>
                                      </p:cBhvr>
                                      <p:to x="100000" y="100000"/>
                                    </p:animScale>
                                    <p:animScale>
                                      <p:cBhvr>
                                        <p:cTn id="17" dur="13">
                                          <p:stCondLst>
                                            <p:cond delay="821"/>
                                          </p:stCondLst>
                                        </p:cTn>
                                        <p:tgtEl>
                                          <p:spTgt spid="11">
                                            <p:txEl>
                                              <p:pRg st="0" end="0"/>
                                            </p:txEl>
                                          </p:spTgt>
                                        </p:tgtEl>
                                      </p:cBhvr>
                                      <p:to x="100000" y="90000"/>
                                    </p:animScale>
                                    <p:animScale>
                                      <p:cBhvr>
                                        <p:cTn id="18" dur="83" decel="50000">
                                          <p:stCondLst>
                                            <p:cond delay="834"/>
                                          </p:stCondLst>
                                        </p:cTn>
                                        <p:tgtEl>
                                          <p:spTgt spid="11">
                                            <p:txEl>
                                              <p:pRg st="0" end="0"/>
                                            </p:txEl>
                                          </p:spTgt>
                                        </p:tgtEl>
                                      </p:cBhvr>
                                      <p:to x="100000" y="100000"/>
                                    </p:animScale>
                                    <p:animScale>
                                      <p:cBhvr>
                                        <p:cTn id="19" dur="13">
                                          <p:stCondLst>
                                            <p:cond delay="904"/>
                                          </p:stCondLst>
                                        </p:cTn>
                                        <p:tgtEl>
                                          <p:spTgt spid="11">
                                            <p:txEl>
                                              <p:pRg st="0" end="0"/>
                                            </p:txEl>
                                          </p:spTgt>
                                        </p:tgtEl>
                                      </p:cBhvr>
                                      <p:to x="100000" y="95000"/>
                                    </p:animScale>
                                    <p:animScale>
                                      <p:cBhvr>
                                        <p:cTn id="20" dur="83" decel="50000">
                                          <p:stCondLst>
                                            <p:cond delay="917"/>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p:cTn id="25"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11">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11">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Effect transition="in" filter="fade">
                                      <p:cBhvr>
                                        <p:cTn id="33" dur="750"/>
                                        <p:tgtEl>
                                          <p:spTgt spid="11">
                                            <p:txEl>
                                              <p:pRg st="2" end="2"/>
                                            </p:txEl>
                                          </p:spTgt>
                                        </p:tgtEl>
                                      </p:cBhvr>
                                    </p:animEffect>
                                    <p:anim calcmode="lin" valueType="num">
                                      <p:cBhvr>
                                        <p:cTn id="34" dur="750" fill="hold"/>
                                        <p:tgtEl>
                                          <p:spTgt spid="11">
                                            <p:txEl>
                                              <p:pRg st="2" end="2"/>
                                            </p:txEl>
                                          </p:spTgt>
                                        </p:tgtEl>
                                        <p:attrNameLst>
                                          <p:attrName>ppt_w</p:attrName>
                                        </p:attrNameLst>
                                      </p:cBhvr>
                                      <p:tavLst>
                                        <p:tav tm="0" fmla="#ppt_w*sin(2.5*pi*$)">
                                          <p:val>
                                            <p:fltVal val="0"/>
                                          </p:val>
                                        </p:tav>
                                        <p:tav tm="100000">
                                          <p:val>
                                            <p:fltVal val="1"/>
                                          </p:val>
                                        </p:tav>
                                      </p:tavLst>
                                    </p:anim>
                                    <p:anim calcmode="lin" valueType="num">
                                      <p:cBhvr>
                                        <p:cTn id="35" dur="750" fill="hold"/>
                                        <p:tgtEl>
                                          <p:spTgt spid="1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11">
                                            <p:txEl>
                                              <p:pRg st="3" end="3"/>
                                            </p:txEl>
                                          </p:spTgt>
                                        </p:tgtEl>
                                        <p:attrNameLst>
                                          <p:attrName>style.visibility</p:attrName>
                                        </p:attrNameLst>
                                      </p:cBhvr>
                                      <p:to>
                                        <p:strVal val="visible"/>
                                      </p:to>
                                    </p:set>
                                    <p:anim calcmode="lin" valueType="num">
                                      <p:cBhvr additive="base">
                                        <p:cTn id="40"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41" dur="500"/>
                                        <p:tgtEl>
                                          <p:spTgt spid="11">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6" presetClass="entr" presetSubtype="0" fill="hold" nodeType="clickEffect">
                                  <p:stCondLst>
                                    <p:cond delay="0"/>
                                  </p:stCondLst>
                                  <p:iterate type="lt">
                                    <p:tmPct val="10000"/>
                                  </p:iterate>
                                  <p:childTnLst>
                                    <p:set>
                                      <p:cBhvr>
                                        <p:cTn id="45" dur="1" fill="hold">
                                          <p:stCondLst>
                                            <p:cond delay="0"/>
                                          </p:stCondLst>
                                        </p:cTn>
                                        <p:tgtEl>
                                          <p:spTgt spid="11">
                                            <p:txEl>
                                              <p:pRg st="4" end="4"/>
                                            </p:txEl>
                                          </p:spTgt>
                                        </p:tgtEl>
                                        <p:attrNameLst>
                                          <p:attrName>style.visibility</p:attrName>
                                        </p:attrNameLst>
                                      </p:cBhvr>
                                      <p:to>
                                        <p:strVal val="visible"/>
                                      </p:to>
                                    </p:set>
                                    <p:anim by="(-#ppt_w*2)" calcmode="lin" valueType="num">
                                      <p:cBhvr rctx="PPT">
                                        <p:cTn id="46" dur="250" autoRev="1" fill="hold">
                                          <p:stCondLst>
                                            <p:cond delay="0"/>
                                          </p:stCondLst>
                                        </p:cTn>
                                        <p:tgtEl>
                                          <p:spTgt spid="11">
                                            <p:txEl>
                                              <p:pRg st="4" end="4"/>
                                            </p:txEl>
                                          </p:spTgt>
                                        </p:tgtEl>
                                        <p:attrNameLst>
                                          <p:attrName>ppt_w</p:attrName>
                                        </p:attrNameLst>
                                      </p:cBhvr>
                                    </p:anim>
                                    <p:anim by="(#ppt_w*0.50)" calcmode="lin" valueType="num">
                                      <p:cBhvr>
                                        <p:cTn id="47" dur="250" decel="50000" autoRev="1" fill="hold">
                                          <p:stCondLst>
                                            <p:cond delay="0"/>
                                          </p:stCondLst>
                                        </p:cTn>
                                        <p:tgtEl>
                                          <p:spTgt spid="11">
                                            <p:txEl>
                                              <p:pRg st="4" end="4"/>
                                            </p:txEl>
                                          </p:spTgt>
                                        </p:tgtEl>
                                        <p:attrNameLst>
                                          <p:attrName>ppt_x</p:attrName>
                                        </p:attrNameLst>
                                      </p:cBhvr>
                                    </p:anim>
                                    <p:anim from="(-#ppt_h/2)" to="(#ppt_y)" calcmode="lin" valueType="num">
                                      <p:cBhvr>
                                        <p:cTn id="48" dur="500" fill="hold">
                                          <p:stCondLst>
                                            <p:cond delay="0"/>
                                          </p:stCondLst>
                                        </p:cTn>
                                        <p:tgtEl>
                                          <p:spTgt spid="11">
                                            <p:txEl>
                                              <p:pRg st="4" end="4"/>
                                            </p:txEl>
                                          </p:spTgt>
                                        </p:tgtEl>
                                        <p:attrNameLst>
                                          <p:attrName>ppt_y</p:attrName>
                                        </p:attrNameLst>
                                      </p:cBhvr>
                                    </p:anim>
                                    <p:animRot by="21600000">
                                      <p:cBhvr>
                                        <p:cTn id="49" dur="500" fill="hold">
                                          <p:stCondLst>
                                            <p:cond delay="0"/>
                                          </p:stCondLst>
                                        </p:cTn>
                                        <p:tgtEl>
                                          <p:spTgt spid="11">
                                            <p:txEl>
                                              <p:pRg st="4" end="4"/>
                                            </p:txEl>
                                          </p:spTgt>
                                        </p:tgtEl>
                                        <p:attrNameLst>
                                          <p:attrName>r</p:attrName>
                                        </p:attrNameLst>
                                      </p:cBhvr>
                                    </p:animRot>
                                  </p:childTnLst>
                                </p:cTn>
                              </p:par>
                            </p:childTnLst>
                          </p:cTn>
                        </p:par>
                        <p:par>
                          <p:cTn id="50" fill="hold">
                            <p:stCondLst>
                              <p:cond delay="4100"/>
                            </p:stCondLst>
                            <p:childTnLst>
                              <p:par>
                                <p:cTn id="51" presetID="5" presetClass="entr" presetSubtype="10" fill="hold" nodeType="afterEffect">
                                  <p:stCondLst>
                                    <p:cond delay="0"/>
                                  </p:stCondLst>
                                  <p:childTnLst>
                                    <p:set>
                                      <p:cBhvr>
                                        <p:cTn id="52" dur="1" fill="hold">
                                          <p:stCondLst>
                                            <p:cond delay="0"/>
                                          </p:stCondLst>
                                        </p:cTn>
                                        <p:tgtEl>
                                          <p:spTgt spid="1026"/>
                                        </p:tgtEl>
                                        <p:attrNameLst>
                                          <p:attrName>style.visibility</p:attrName>
                                        </p:attrNameLst>
                                      </p:cBhvr>
                                      <p:to>
                                        <p:strVal val="visible"/>
                                      </p:to>
                                    </p:set>
                                    <p:animEffect transition="in" filter="checkerboard(across)">
                                      <p:cBhvr>
                                        <p:cTn id="53" dur="1000"/>
                                        <p:tgtEl>
                                          <p:spTgt spid="1026"/>
                                        </p:tgtEl>
                                      </p:cBhvr>
                                    </p:animEffect>
                                  </p:childTnLst>
                                </p:cTn>
                              </p:par>
                            </p:childTnLst>
                          </p:cTn>
                        </p:par>
                      </p:childTnLst>
                    </p:cTn>
                  </p:par>
                  <p:par>
                    <p:cTn id="54" fill="hold">
                      <p:stCondLst>
                        <p:cond delay="indefinite"/>
                      </p:stCondLst>
                      <p:childTnLst>
                        <p:par>
                          <p:cTn id="55" fill="hold">
                            <p:stCondLst>
                              <p:cond delay="0"/>
                            </p:stCondLst>
                            <p:childTnLst>
                              <p:par>
                                <p:cTn id="56" presetID="38" presetClass="entr" presetSubtype="0" accel="50000" fill="hold" nodeType="clickEffect">
                                  <p:stCondLst>
                                    <p:cond delay="0"/>
                                  </p:stCondLst>
                                  <p:iterate type="lt">
                                    <p:tmPct val="50000"/>
                                  </p:iterate>
                                  <p:childTnLst>
                                    <p:set>
                                      <p:cBhvr>
                                        <p:cTn id="57" dur="1" fill="hold">
                                          <p:stCondLst>
                                            <p:cond delay="0"/>
                                          </p:stCondLst>
                                        </p:cTn>
                                        <p:tgtEl>
                                          <p:spTgt spid="11">
                                            <p:txEl>
                                              <p:pRg st="5" end="5"/>
                                            </p:txEl>
                                          </p:spTgt>
                                        </p:tgtEl>
                                        <p:attrNameLst>
                                          <p:attrName>style.visibility</p:attrName>
                                        </p:attrNameLst>
                                      </p:cBhvr>
                                      <p:to>
                                        <p:strVal val="visible"/>
                                      </p:to>
                                    </p:set>
                                    <p:set>
                                      <p:cBhvr>
                                        <p:cTn id="58" dur="114" fill="hold">
                                          <p:stCondLst>
                                            <p:cond delay="0"/>
                                          </p:stCondLst>
                                        </p:cTn>
                                        <p:tgtEl>
                                          <p:spTgt spid="11">
                                            <p:txEl>
                                              <p:pRg st="5" end="5"/>
                                            </p:txEl>
                                          </p:spTgt>
                                        </p:tgtEl>
                                        <p:attrNameLst>
                                          <p:attrName>style.rotation</p:attrName>
                                        </p:attrNameLst>
                                      </p:cBhvr>
                                      <p:to>
                                        <p:strVal val="-45.0"/>
                                      </p:to>
                                    </p:set>
                                    <p:anim calcmode="lin" valueType="num">
                                      <p:cBhvr>
                                        <p:cTn id="59" dur="114" fill="hold">
                                          <p:stCondLst>
                                            <p:cond delay="114"/>
                                          </p:stCondLst>
                                        </p:cTn>
                                        <p:tgtEl>
                                          <p:spTgt spid="11">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60" dur="114" fill="hold">
                                          <p:stCondLst>
                                            <p:cond delay="0"/>
                                          </p:stCondLst>
                                        </p:cTn>
                                        <p:tgtEl>
                                          <p:spTgt spid="11">
                                            <p:txEl>
                                              <p:pRg st="5" end="5"/>
                                            </p:txEl>
                                          </p:spTgt>
                                        </p:tgtEl>
                                        <p:attrNameLst>
                                          <p:attrName>ppt_y</p:attrName>
                                        </p:attrNameLst>
                                      </p:cBhvr>
                                      <p:tavLst>
                                        <p:tav tm="0">
                                          <p:val>
                                            <p:strVal val="#ppt_y-1"/>
                                          </p:val>
                                        </p:tav>
                                        <p:tav tm="100000">
                                          <p:val>
                                            <p:strVal val="#ppt_y-(0.354*#ppt_w-0.172*#ppt_h)"/>
                                          </p:val>
                                        </p:tav>
                                      </p:tavLst>
                                    </p:anim>
                                    <p:anim calcmode="lin" valueType="num">
                                      <p:cBhvr>
                                        <p:cTn id="61" dur="39" decel="50000" autoRev="1" fill="hold">
                                          <p:stCondLst>
                                            <p:cond delay="114"/>
                                          </p:stCondLst>
                                        </p:cTn>
                                        <p:tgtEl>
                                          <p:spTgt spid="11">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62" dur="34" fill="hold">
                                          <p:stCondLst>
                                            <p:cond delay="216"/>
                                          </p:stCondLst>
                                        </p:cTn>
                                        <p:tgtEl>
                                          <p:spTgt spid="11">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nodeType="clickEffect">
                                  <p:stCondLst>
                                    <p:cond delay="0"/>
                                  </p:stCondLst>
                                  <p:childTnLst>
                                    <p:set>
                                      <p:cBhvr>
                                        <p:cTn id="66" dur="1" fill="hold">
                                          <p:stCondLst>
                                            <p:cond delay="0"/>
                                          </p:stCondLst>
                                        </p:cTn>
                                        <p:tgtEl>
                                          <p:spTgt spid="11">
                                            <p:txEl>
                                              <p:pRg st="6" end="6"/>
                                            </p:txEl>
                                          </p:spTgt>
                                        </p:tgtEl>
                                        <p:attrNameLst>
                                          <p:attrName>style.visibility</p:attrName>
                                        </p:attrNameLst>
                                      </p:cBhvr>
                                      <p:to>
                                        <p:strVal val="visible"/>
                                      </p:to>
                                    </p:set>
                                    <p:anim calcmode="lin" valueType="num">
                                      <p:cBhvr>
                                        <p:cTn id="67"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68"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69" dur="100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30" presetClass="entr" presetSubtype="0" fill="hold" nodeType="clickEffect">
                                  <p:stCondLst>
                                    <p:cond delay="0"/>
                                  </p:stCondLst>
                                  <p:childTnLst>
                                    <p:set>
                                      <p:cBhvr>
                                        <p:cTn id="74" dur="1" fill="hold">
                                          <p:stCondLst>
                                            <p:cond delay="0"/>
                                          </p:stCondLst>
                                        </p:cTn>
                                        <p:tgtEl>
                                          <p:spTgt spid="11">
                                            <p:txEl>
                                              <p:pRg st="8" end="8"/>
                                            </p:txEl>
                                          </p:spTgt>
                                        </p:tgtEl>
                                        <p:attrNameLst>
                                          <p:attrName>style.visibility</p:attrName>
                                        </p:attrNameLst>
                                      </p:cBhvr>
                                      <p:to>
                                        <p:strVal val="visible"/>
                                      </p:to>
                                    </p:set>
                                    <p:animEffect transition="in" filter="fade">
                                      <p:cBhvr>
                                        <p:cTn id="75" dur="800" decel="100000"/>
                                        <p:tgtEl>
                                          <p:spTgt spid="11">
                                            <p:txEl>
                                              <p:pRg st="8" end="8"/>
                                            </p:txEl>
                                          </p:spTgt>
                                        </p:tgtEl>
                                      </p:cBhvr>
                                    </p:animEffect>
                                    <p:anim calcmode="lin" valueType="num">
                                      <p:cBhvr>
                                        <p:cTn id="76" dur="800" decel="100000" fill="hold"/>
                                        <p:tgtEl>
                                          <p:spTgt spid="11">
                                            <p:txEl>
                                              <p:pRg st="8" end="8"/>
                                            </p:txEl>
                                          </p:spTgt>
                                        </p:tgtEl>
                                        <p:attrNameLst>
                                          <p:attrName>style.rotation</p:attrName>
                                        </p:attrNameLst>
                                      </p:cBhvr>
                                      <p:tavLst>
                                        <p:tav tm="0">
                                          <p:val>
                                            <p:fltVal val="-90"/>
                                          </p:val>
                                        </p:tav>
                                        <p:tav tm="100000">
                                          <p:val>
                                            <p:fltVal val="0"/>
                                          </p:val>
                                        </p:tav>
                                      </p:tavLst>
                                    </p:anim>
                                    <p:anim calcmode="lin" valueType="num">
                                      <p:cBhvr>
                                        <p:cTn id="77" dur="800" decel="100000" fill="hold"/>
                                        <p:tgtEl>
                                          <p:spTgt spid="11">
                                            <p:txEl>
                                              <p:pRg st="8" end="8"/>
                                            </p:txEl>
                                          </p:spTgt>
                                        </p:tgtEl>
                                        <p:attrNameLst>
                                          <p:attrName>ppt_x</p:attrName>
                                        </p:attrNameLst>
                                      </p:cBhvr>
                                      <p:tavLst>
                                        <p:tav tm="0">
                                          <p:val>
                                            <p:strVal val="#ppt_x+0.4"/>
                                          </p:val>
                                        </p:tav>
                                        <p:tav tm="100000">
                                          <p:val>
                                            <p:strVal val="#ppt_x-0.05"/>
                                          </p:val>
                                        </p:tav>
                                      </p:tavLst>
                                    </p:anim>
                                    <p:anim calcmode="lin" valueType="num">
                                      <p:cBhvr>
                                        <p:cTn id="78" dur="800" decel="100000" fill="hold"/>
                                        <p:tgtEl>
                                          <p:spTgt spid="11">
                                            <p:txEl>
                                              <p:pRg st="8" end="8"/>
                                            </p:txEl>
                                          </p:spTgt>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11">
                                            <p:txEl>
                                              <p:pRg st="8" end="8"/>
                                            </p:txEl>
                                          </p:spTgt>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11">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1" presetClass="entr" presetSubtype="0" fill="hold" nodeType="clickEffect">
                                  <p:stCondLst>
                                    <p:cond delay="0"/>
                                  </p:stCondLst>
                                  <p:iterate type="lt">
                                    <p:tmPct val="10000"/>
                                  </p:iterate>
                                  <p:childTnLst>
                                    <p:set>
                                      <p:cBhvr>
                                        <p:cTn id="84" dur="1" fill="hold">
                                          <p:stCondLst>
                                            <p:cond delay="0"/>
                                          </p:stCondLst>
                                        </p:cTn>
                                        <p:tgtEl>
                                          <p:spTgt spid="11">
                                            <p:txEl>
                                              <p:pRg st="10" end="10"/>
                                            </p:txEl>
                                          </p:spTgt>
                                        </p:tgtEl>
                                        <p:attrNameLst>
                                          <p:attrName>style.visibility</p:attrName>
                                        </p:attrNameLst>
                                      </p:cBhvr>
                                      <p:to>
                                        <p:strVal val="visible"/>
                                      </p:to>
                                    </p:set>
                                    <p:anim calcmode="lin" valueType="num">
                                      <p:cBhvr>
                                        <p:cTn id="85" dur="500" fill="hold"/>
                                        <p:tgtEl>
                                          <p:spTgt spid="11">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1">
                                            <p:txEl>
                                              <p:pRg st="10" end="10"/>
                                            </p:txEl>
                                          </p:spTgt>
                                        </p:tgtEl>
                                        <p:attrNameLst>
                                          <p:attrName>ppt_y</p:attrName>
                                        </p:attrNameLst>
                                      </p:cBhvr>
                                      <p:tavLst>
                                        <p:tav tm="0">
                                          <p:val>
                                            <p:strVal val="#ppt_y"/>
                                          </p:val>
                                        </p:tav>
                                        <p:tav tm="100000">
                                          <p:val>
                                            <p:strVal val="#ppt_y"/>
                                          </p:val>
                                        </p:tav>
                                      </p:tavLst>
                                    </p:anim>
                                    <p:anim calcmode="lin" valueType="num">
                                      <p:cBhvr>
                                        <p:cTn id="87" dur="500" fill="hold"/>
                                        <p:tgtEl>
                                          <p:spTgt spid="11">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1">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1">
                                            <p:txEl>
                                              <p:pRg st="10" end="1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0" presetClass="entr" presetSubtype="0" fill="hold" nodeType="clickEffect">
                                  <p:stCondLst>
                                    <p:cond delay="0"/>
                                  </p:stCondLst>
                                  <p:childTnLst>
                                    <p:set>
                                      <p:cBhvr>
                                        <p:cTn id="93" dur="1" fill="hold">
                                          <p:stCondLst>
                                            <p:cond delay="0"/>
                                          </p:stCondLst>
                                        </p:cTn>
                                        <p:tgtEl>
                                          <p:spTgt spid="11">
                                            <p:txEl>
                                              <p:pRg st="11" end="11"/>
                                            </p:txEl>
                                          </p:spTgt>
                                        </p:tgtEl>
                                        <p:attrNameLst>
                                          <p:attrName>style.visibility</p:attrName>
                                        </p:attrNameLst>
                                      </p:cBhvr>
                                      <p:to>
                                        <p:strVal val="visible"/>
                                      </p:to>
                                    </p:set>
                                    <p:animEffect transition="in" filter="wedge">
                                      <p:cBhvr>
                                        <p:cTn id="94" dur="10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159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99812"/>
          </a:xfrm>
        </p:spPr>
        <p:txBody>
          <a:bodyPr>
            <a:normAutofit/>
          </a:bodyPr>
          <a:lstStyle/>
          <a:p>
            <a:pPr marL="0" indent="0" algn="just">
              <a:lnSpc>
                <a:spcPct val="100000"/>
              </a:lnSpc>
              <a:spcBef>
                <a:spcPts val="0"/>
              </a:spcBef>
              <a:buNone/>
            </a:pPr>
            <a:r>
              <a:rPr lang="es-MX" sz="2000" dirty="0">
                <a:solidFill>
                  <a:schemeClr val="bg1"/>
                </a:solidFill>
                <a:latin typeface="ArialMT"/>
              </a:rPr>
              <a:t>Se deberá establecer un plazo máximo para la firma de las notas, debiendo acordar las partes que se tendrán por aceptadas una vez vencido el plazo;</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IV. </a:t>
            </a:r>
            <a:r>
              <a:rPr lang="es-MX" sz="2000" dirty="0">
                <a:solidFill>
                  <a:schemeClr val="bg1"/>
                </a:solidFill>
                <a:latin typeface="ArialMT"/>
              </a:rPr>
              <a:t>El horario en el que se podrá consultar y asentar notas, el que deberá coincidir con las jornadas de trabajo de campo;</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V. </a:t>
            </a:r>
            <a:r>
              <a:rPr lang="es-MX" sz="2000" dirty="0">
                <a:solidFill>
                  <a:schemeClr val="bg1"/>
                </a:solidFill>
                <a:latin typeface="ArialMT"/>
              </a:rPr>
              <a:t>Todas las notas deberán numerarse en forma seriada y fecharse consecutivamente respetando, sin excepción, el orden establecido;</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VI. </a:t>
            </a:r>
            <a:r>
              <a:rPr lang="es-MX" sz="2000" dirty="0">
                <a:solidFill>
                  <a:schemeClr val="bg1"/>
                </a:solidFill>
                <a:latin typeface="ArialMT"/>
              </a:rPr>
              <a:t>Se prohibirá la modificación de las notas ya firmadas, inclusive para el responsable de la anotación original;</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VII. </a:t>
            </a:r>
            <a:r>
              <a:rPr lang="es-MX" sz="2000" dirty="0">
                <a:solidFill>
                  <a:schemeClr val="bg1"/>
                </a:solidFill>
                <a:latin typeface="ArialMT"/>
              </a:rPr>
              <a:t>Cuando se cometa algún error de escritura, redacción o cualquier otro que afecte la debida comunicación entre las partes, la nota deberá anularse por quien la emita, señalando enseguida de dicha nota la mención de que ésta ha quedado anulada y debiendo abrir, de ser necesario, otra nota con el número consecutivo que le corresponda y con la descripción correcta;</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VIII. </a:t>
            </a:r>
            <a:r>
              <a:rPr lang="es-MX" sz="2000" dirty="0">
                <a:solidFill>
                  <a:schemeClr val="bg1"/>
                </a:solidFill>
                <a:latin typeface="ArialMT"/>
              </a:rPr>
              <a:t>No puede sobreponer ni añadir texto alguno a las notas ni entre renglones, márgenes  o  cualquier  otro  sitio; de  ser  necesario  adicionar  un  texto, se deberá abrir otra nota haciendo referencia a la de origen;</a:t>
            </a:r>
          </a:p>
          <a:p>
            <a:pPr marL="0" indent="0" algn="just">
              <a:lnSpc>
                <a:spcPct val="100000"/>
              </a:lnSpc>
              <a:spcBef>
                <a:spcPts val="0"/>
              </a:spcBef>
              <a:buNone/>
            </a:pPr>
            <a:r>
              <a:rPr lang="es-MX" sz="2000" dirty="0">
                <a:solidFill>
                  <a:schemeClr val="bg1"/>
                </a:solidFill>
                <a:latin typeface="ArialMT"/>
              </a:rPr>
              <a:t> </a:t>
            </a:r>
            <a:endParaRPr lang="es-MX" dirty="0"/>
          </a:p>
        </p:txBody>
      </p:sp>
    </p:spTree>
    <p:extLst>
      <p:ext uri="{BB962C8B-B14F-4D97-AF65-F5344CB8AC3E}">
        <p14:creationId xmlns:p14="http://schemas.microsoft.com/office/powerpoint/2010/main" val="30426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 calcmode="lin" valueType="num">
                                      <p:cBhvr>
                                        <p:cTn id="39"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anim calcmode="lin" valueType="num">
                                      <p:cBhvr>
                                        <p:cTn id="47" dur="10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48" dur="1000" fill="hold"/>
                                        <p:tgtEl>
                                          <p:spTgt spid="11">
                                            <p:txEl>
                                              <p:pRg st="10" end="10"/>
                                            </p:txEl>
                                          </p:spTgt>
                                        </p:tgtEl>
                                        <p:attrNameLst>
                                          <p:attrName>ppt_h</p:attrName>
                                        </p:attrNameLst>
                                      </p:cBhvr>
                                      <p:tavLst>
                                        <p:tav tm="0">
                                          <p:val>
                                            <p:fltVal val="0"/>
                                          </p:val>
                                        </p:tav>
                                        <p:tav tm="100000">
                                          <p:val>
                                            <p:strVal val="#ppt_h"/>
                                          </p:val>
                                        </p:tav>
                                      </p:tavLst>
                                    </p:anim>
                                    <p:anim calcmode="lin" valueType="num">
                                      <p:cBhvr>
                                        <p:cTn id="49" dur="1000" fill="hold"/>
                                        <p:tgtEl>
                                          <p:spTgt spid="11">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1">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160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759338"/>
          </a:xfrm>
        </p:spPr>
        <p:txBody>
          <a:bodyPr>
            <a:normAutofit lnSpcReduction="10000"/>
          </a:bodyPr>
          <a:lstStyle/>
          <a:p>
            <a:pPr marL="0" indent="0" algn="just">
              <a:lnSpc>
                <a:spcPct val="110000"/>
              </a:lnSpc>
              <a:spcBef>
                <a:spcPts val="0"/>
              </a:spcBef>
              <a:buNone/>
            </a:pPr>
            <a:r>
              <a:rPr lang="es-MX" sz="2000" b="1" dirty="0">
                <a:solidFill>
                  <a:schemeClr val="bg1"/>
                </a:solidFill>
                <a:latin typeface="ArialMT"/>
              </a:rPr>
              <a:t>IX. </a:t>
            </a:r>
            <a:r>
              <a:rPr lang="es-MX" sz="2000" dirty="0">
                <a:solidFill>
                  <a:schemeClr val="bg1"/>
                </a:solidFill>
                <a:latin typeface="ArialMT"/>
              </a:rPr>
              <a:t>Se deben cancelar los espacios sobrantes de la hoja despues de hecha la nota;</a:t>
            </a:r>
          </a:p>
          <a:p>
            <a:pPr marL="0" indent="0" algn="just">
              <a:lnSpc>
                <a:spcPct val="110000"/>
              </a:lnSpc>
              <a:spcBef>
                <a:spcPts val="0"/>
              </a:spcBef>
              <a:buNone/>
            </a:pPr>
            <a:endParaRPr lang="es-MX" sz="500" dirty="0">
              <a:solidFill>
                <a:schemeClr val="bg1"/>
              </a:solidFill>
              <a:latin typeface="ArialMT"/>
            </a:endParaRPr>
          </a:p>
          <a:p>
            <a:pPr marL="0" indent="0" algn="just">
              <a:lnSpc>
                <a:spcPct val="110000"/>
              </a:lnSpc>
              <a:spcBef>
                <a:spcPts val="0"/>
              </a:spcBef>
              <a:buNone/>
            </a:pPr>
            <a:r>
              <a:rPr lang="es-MX" sz="2000" b="1" dirty="0">
                <a:solidFill>
                  <a:schemeClr val="bg1"/>
                </a:solidFill>
                <a:latin typeface="ArialMT"/>
              </a:rPr>
              <a:t>X. </a:t>
            </a:r>
            <a:r>
              <a:rPr lang="es-MX" sz="2000" dirty="0">
                <a:solidFill>
                  <a:schemeClr val="bg1"/>
                </a:solidFill>
                <a:latin typeface="ArialMT"/>
              </a:rPr>
              <a:t>Cuando se requiera, se podrán ratificar en la bitácora las instrucciones emitidas vía oficios, minutas, memoranda y circulares, refiriéndose al contenido de los mismos, o bien, anexando copias;</a:t>
            </a:r>
          </a:p>
          <a:p>
            <a:pPr marL="0" indent="0" algn="just">
              <a:lnSpc>
                <a:spcPct val="110000"/>
              </a:lnSpc>
              <a:spcBef>
                <a:spcPts val="0"/>
              </a:spcBef>
              <a:buNone/>
            </a:pPr>
            <a:endParaRPr lang="es-MX" sz="500" dirty="0">
              <a:solidFill>
                <a:schemeClr val="bg1"/>
              </a:solidFill>
              <a:latin typeface="ArialMT"/>
            </a:endParaRPr>
          </a:p>
          <a:p>
            <a:pPr marL="0" indent="0" algn="just">
              <a:lnSpc>
                <a:spcPct val="110000"/>
              </a:lnSpc>
              <a:spcBef>
                <a:spcPts val="0"/>
              </a:spcBef>
              <a:buNone/>
            </a:pPr>
            <a:r>
              <a:rPr lang="es-MX" sz="2000" b="1" dirty="0">
                <a:solidFill>
                  <a:schemeClr val="bg1"/>
                </a:solidFill>
                <a:latin typeface="ArialMT"/>
              </a:rPr>
              <a:t>XI. </a:t>
            </a:r>
            <a:r>
              <a:rPr lang="es-MX" sz="2000" dirty="0">
                <a:solidFill>
                  <a:schemeClr val="bg1"/>
                </a:solidFill>
                <a:latin typeface="ArialMT"/>
              </a:rPr>
              <a:t>Deberá utilizarse para asuntos trascendentes que deriven de la ejecución de los trabajos en cuestión;</a:t>
            </a:r>
          </a:p>
          <a:p>
            <a:pPr marL="0" indent="0" algn="just">
              <a:lnSpc>
                <a:spcPct val="110000"/>
              </a:lnSpc>
              <a:spcBef>
                <a:spcPts val="0"/>
              </a:spcBef>
              <a:buNone/>
            </a:pPr>
            <a:endParaRPr lang="es-MX" sz="500" dirty="0">
              <a:solidFill>
                <a:schemeClr val="bg1"/>
              </a:solidFill>
              <a:latin typeface="ArialMT"/>
            </a:endParaRPr>
          </a:p>
          <a:p>
            <a:pPr marL="0" indent="0" algn="just">
              <a:lnSpc>
                <a:spcPct val="110000"/>
              </a:lnSpc>
              <a:spcBef>
                <a:spcPts val="0"/>
              </a:spcBef>
              <a:buNone/>
            </a:pPr>
            <a:r>
              <a:rPr lang="es-MX" sz="2000" b="1" dirty="0">
                <a:solidFill>
                  <a:schemeClr val="bg1"/>
                </a:solidFill>
                <a:latin typeface="ArialMT"/>
              </a:rPr>
              <a:t>XII. </a:t>
            </a:r>
            <a:r>
              <a:rPr lang="es-MX" sz="2000" dirty="0">
                <a:solidFill>
                  <a:schemeClr val="bg1"/>
                </a:solidFill>
                <a:latin typeface="ArialMT"/>
              </a:rPr>
              <a:t>El residente, el superintendente y, en su caso, el supervisor deberán resolver y cerrar invariablemente todas las notas que les correspondan, o especificar que su solución será posterior, debiendo en este último caso relacionar la nota de resolución con la que le dé origen, y</a:t>
            </a:r>
          </a:p>
          <a:p>
            <a:pPr marL="0" indent="0" algn="just">
              <a:lnSpc>
                <a:spcPct val="110000"/>
              </a:lnSpc>
              <a:spcBef>
                <a:spcPts val="0"/>
              </a:spcBef>
              <a:buNone/>
            </a:pPr>
            <a:endParaRPr lang="es-MX" sz="500" dirty="0">
              <a:solidFill>
                <a:schemeClr val="bg1"/>
              </a:solidFill>
              <a:latin typeface="ArialMT"/>
            </a:endParaRPr>
          </a:p>
          <a:p>
            <a:pPr marL="0" indent="0" algn="just">
              <a:lnSpc>
                <a:spcPct val="110000"/>
              </a:lnSpc>
              <a:spcBef>
                <a:spcPts val="0"/>
              </a:spcBef>
              <a:buNone/>
            </a:pPr>
            <a:r>
              <a:rPr lang="es-MX" sz="2000" b="1" dirty="0">
                <a:solidFill>
                  <a:schemeClr val="bg1"/>
                </a:solidFill>
                <a:latin typeface="ArialMT"/>
              </a:rPr>
              <a:t>XIII. </a:t>
            </a:r>
            <a:r>
              <a:rPr lang="es-MX" sz="2000" dirty="0">
                <a:solidFill>
                  <a:schemeClr val="bg1"/>
                </a:solidFill>
                <a:latin typeface="ArialMT"/>
              </a:rPr>
              <a:t>El cierre de la bitácora se consignará en una nota que dé por terminados los trabajos.</a:t>
            </a:r>
          </a:p>
          <a:p>
            <a:pPr marL="0" indent="0" algn="just">
              <a:lnSpc>
                <a:spcPct val="110000"/>
              </a:lnSpc>
              <a:spcBef>
                <a:spcPts val="0"/>
              </a:spcBef>
              <a:buNone/>
            </a:pPr>
            <a:endParaRPr lang="es-MX" altLang="es-MX" sz="1000" dirty="0">
              <a:solidFill>
                <a:schemeClr val="bg1"/>
              </a:solidFill>
              <a:latin typeface="ArialMT"/>
              <a:cs typeface="Arial" panose="020B0604020202020204" pitchFamily="34" charset="0"/>
            </a:endParaRPr>
          </a:p>
          <a:p>
            <a:pPr marL="0" indent="0" algn="just">
              <a:lnSpc>
                <a:spcPct val="110000"/>
              </a:lnSpc>
              <a:spcBef>
                <a:spcPts val="0"/>
              </a:spcBef>
              <a:buNone/>
            </a:pPr>
            <a:r>
              <a:rPr lang="es-ES_tradnl" altLang="es-MX" sz="2000" dirty="0">
                <a:solidFill>
                  <a:schemeClr val="bg1"/>
                </a:solidFill>
                <a:latin typeface="Arial" panose="020B0604020202020204" pitchFamily="34" charset="0"/>
                <a:cs typeface="Arial" panose="020B0604020202020204" pitchFamily="34" charset="0"/>
              </a:rPr>
              <a:t>De requerirse, por las características, complejidad y magnitud de los trabajos a ejecutar, la residencia podrá realizar la apertura de </a:t>
            </a:r>
            <a:r>
              <a:rPr lang="es-ES_tradnl" altLang="es-MX" sz="2000" dirty="0">
                <a:solidFill>
                  <a:schemeClr val="bg2">
                    <a:lumMod val="60000"/>
                    <a:lumOff val="40000"/>
                  </a:schemeClr>
                </a:solidFill>
                <a:latin typeface="Arial" panose="020B0604020202020204" pitchFamily="34" charset="0"/>
                <a:cs typeface="Arial" panose="020B0604020202020204" pitchFamily="34" charset="0"/>
              </a:rPr>
              <a:t>una bitácora por cada uno de los 				frentes </a:t>
            </a:r>
            <a:r>
              <a:rPr lang="es-ES_tradnl" altLang="es-MX" sz="2000" dirty="0">
                <a:solidFill>
                  <a:schemeClr val="bg1"/>
                </a:solidFill>
                <a:latin typeface="Arial" panose="020B0604020202020204" pitchFamily="34" charset="0"/>
                <a:cs typeface="Arial" panose="020B0604020202020204" pitchFamily="34" charset="0"/>
              </a:rPr>
              <a:t>de obra, o bien, por cada una de las espe-				cialidades que se requieran. </a:t>
            </a:r>
            <a:r>
              <a:rPr lang="es-ES_tradnl" altLang="es-MX" sz="1600" dirty="0">
                <a:solidFill>
                  <a:schemeClr val="bg1"/>
                </a:solidFill>
                <a:latin typeface="Arial" panose="020B0604020202020204" pitchFamily="34" charset="0"/>
                <a:cs typeface="Arial" panose="020B0604020202020204" pitchFamily="34" charset="0"/>
              </a:rPr>
              <a:t>(art. 123 </a:t>
            </a:r>
            <a:r>
              <a:rPr lang="es-ES_tradnl" altLang="es-MX" sz="1600" dirty="0" err="1">
                <a:solidFill>
                  <a:schemeClr val="bg1"/>
                </a:solidFill>
                <a:latin typeface="Arial" panose="020B0604020202020204" pitchFamily="34" charset="0"/>
                <a:cs typeface="Arial" panose="020B0604020202020204" pitchFamily="34" charset="0"/>
              </a:rPr>
              <a:t>últ</a:t>
            </a:r>
            <a:r>
              <a:rPr lang="es-ES_tradnl" altLang="es-MX" sz="1600" dirty="0">
                <a:solidFill>
                  <a:schemeClr val="bg1"/>
                </a:solidFill>
                <a:latin typeface="Arial" panose="020B0604020202020204" pitchFamily="34" charset="0"/>
                <a:cs typeface="Arial" panose="020B0604020202020204" pitchFamily="34" charset="0"/>
              </a:rPr>
              <a:t>. pfo. RLOPS 				RM)</a:t>
            </a:r>
            <a:endParaRPr lang="es-ES_tradnl" altLang="es-MX" sz="2000" dirty="0">
              <a:solidFill>
                <a:schemeClr val="bg1"/>
              </a:solidFill>
              <a:latin typeface="Arial" panose="020B0604020202020204" pitchFamily="34" charset="0"/>
              <a:cs typeface="Arial" panose="020B0604020202020204" pitchFamily="34" charset="0"/>
            </a:endParaRPr>
          </a:p>
        </p:txBody>
      </p:sp>
      <p:pic>
        <p:nvPicPr>
          <p:cNvPr id="1026" name="Picture 2" descr="Central Hidroeléctrica San Rafael, Edo. de Nayarit, México | ULMA">
            <a:extLst>
              <a:ext uri="{FF2B5EF4-FFF2-40B4-BE49-F238E27FC236}">
                <a16:creationId xmlns:a16="http://schemas.microsoft.com/office/drawing/2014/main" id="{68874374-4756-421B-949B-F1AC705FC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931" y="5468399"/>
            <a:ext cx="3484218" cy="112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84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 calcmode="lin" valueType="num">
                                      <p:cBhvr>
                                        <p:cTn id="39"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nodeType="click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anim calcmode="lin" valueType="num">
                                      <p:cBhvr>
                                        <p:cTn id="47" dur="500" decel="50000" fill="hold">
                                          <p:stCondLst>
                                            <p:cond delay="0"/>
                                          </p:stCondLst>
                                        </p:cTn>
                                        <p:tgtEl>
                                          <p:spTgt spid="11">
                                            <p:txEl>
                                              <p:pRg st="10" end="10"/>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1">
                                            <p:txEl>
                                              <p:pRg st="10" end="10"/>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1">
                                            <p:txEl>
                                              <p:pRg st="10" end="10"/>
                                            </p:txEl>
                                          </p:spTgt>
                                        </p:tgtEl>
                                        <p:attrNameLst>
                                          <p:attrName>ppt_w</p:attrName>
                                        </p:attrNameLst>
                                      </p:cBhvr>
                                      <p:tavLst>
                                        <p:tav tm="0">
                                          <p:val>
                                            <p:strVal val="#ppt_w*.05"/>
                                          </p:val>
                                        </p:tav>
                                        <p:tav tm="100000">
                                          <p:val>
                                            <p:strVal val="#ppt_w"/>
                                          </p:val>
                                        </p:tav>
                                      </p:tavLst>
                                    </p:anim>
                                    <p:anim calcmode="lin" valueType="num">
                                      <p:cBhvr>
                                        <p:cTn id="50" dur="1000" fill="hold"/>
                                        <p:tgtEl>
                                          <p:spTgt spid="11">
                                            <p:txEl>
                                              <p:pRg st="10" end="10"/>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1">
                                            <p:txEl>
                                              <p:pRg st="10" end="10"/>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1">
                                            <p:txEl>
                                              <p:pRg st="10" end="10"/>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1">
                                            <p:txEl>
                                              <p:pRg st="10" end="10"/>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1">
                                            <p:txEl>
                                              <p:pRg st="10" end="10"/>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1026"/>
                                        </p:tgtEl>
                                        <p:attrNameLst>
                                          <p:attrName>style.visibility</p:attrName>
                                        </p:attrNameLst>
                                      </p:cBhvr>
                                      <p:to>
                                        <p:strVal val="visible"/>
                                      </p:to>
                                    </p:set>
                                    <p:animEffect transition="in" filter="blinds(horizontal)">
                                      <p:cBhvr>
                                        <p:cTn id="5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161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38852"/>
          </a:xfrm>
        </p:spPr>
        <p:txBody>
          <a:bodyPr>
            <a:normAutofit/>
          </a:bodyPr>
          <a:lstStyle/>
          <a:p>
            <a:pPr marL="0" indent="0" algn="just">
              <a:lnSpc>
                <a:spcPct val="100000"/>
              </a:lnSpc>
              <a:spcBef>
                <a:spcPts val="0"/>
              </a:spcBef>
              <a:buNone/>
            </a:pPr>
            <a:r>
              <a:rPr lang="es-ES" sz="2000" dirty="0">
                <a:solidFill>
                  <a:schemeClr val="bg1"/>
                </a:solidFill>
                <a:latin typeface="ArialMT"/>
              </a:rPr>
              <a:t>Aunado a lo anterior, para el </a:t>
            </a:r>
            <a:r>
              <a:rPr lang="es-ES" sz="2000" dirty="0">
                <a:solidFill>
                  <a:schemeClr val="bg2">
                    <a:lumMod val="75000"/>
                  </a:schemeClr>
                </a:solidFill>
                <a:latin typeface="ArialMT"/>
              </a:rPr>
              <a:t>uso de la bitácora convencional</a:t>
            </a:r>
            <a:r>
              <a:rPr lang="es-ES" sz="2000" dirty="0">
                <a:solidFill>
                  <a:schemeClr val="bg1"/>
                </a:solidFill>
                <a:latin typeface="ArialMT"/>
              </a:rPr>
              <a:t>, se considerará lo siguiente </a:t>
            </a:r>
            <a:r>
              <a:rPr lang="es-ES" sz="1600" dirty="0">
                <a:solidFill>
                  <a:schemeClr val="bg1"/>
                </a:solidFill>
                <a:latin typeface="ArialMT"/>
              </a:rPr>
              <a:t>(art. 124 RLOPSRM)</a:t>
            </a:r>
            <a:r>
              <a:rPr lang="es-ES" sz="2000" dirty="0">
                <a:solidFill>
                  <a:schemeClr val="bg1"/>
                </a:solidFill>
                <a:latin typeface="ArialMT"/>
              </a:rPr>
              <a:t>:</a:t>
            </a:r>
          </a:p>
          <a:p>
            <a:pPr marL="0" indent="0" algn="just">
              <a:lnSpc>
                <a:spcPct val="100000"/>
              </a:lnSpc>
              <a:spcBef>
                <a:spcPts val="0"/>
              </a:spcBef>
              <a:buNone/>
            </a:pPr>
            <a:endParaRPr lang="es-ES" sz="500" dirty="0">
              <a:solidFill>
                <a:schemeClr val="bg1"/>
              </a:solidFill>
              <a:latin typeface="ArialMT"/>
            </a:endParaRPr>
          </a:p>
          <a:p>
            <a:pPr marL="0" indent="0" algn="just">
              <a:lnSpc>
                <a:spcPct val="100000"/>
              </a:lnSpc>
              <a:spcBef>
                <a:spcPts val="0"/>
              </a:spcBef>
              <a:buNone/>
            </a:pPr>
            <a:r>
              <a:rPr lang="es-ES" sz="2000" b="1" dirty="0">
                <a:solidFill>
                  <a:schemeClr val="bg1"/>
                </a:solidFill>
                <a:latin typeface="ArialMT"/>
              </a:rPr>
              <a:t>I. </a:t>
            </a:r>
            <a:r>
              <a:rPr lang="es-ES" sz="2000" dirty="0">
                <a:solidFill>
                  <a:schemeClr val="bg1"/>
                </a:solidFill>
                <a:latin typeface="ArialMT"/>
              </a:rPr>
              <a:t>Se deberá contar con un original para la dependencia o entidad y al menos dos copias, una para el contratista y otra para la residencia o la supervisión;</a:t>
            </a:r>
          </a:p>
          <a:p>
            <a:pPr marL="0" indent="0" algn="just">
              <a:lnSpc>
                <a:spcPct val="100000"/>
              </a:lnSpc>
              <a:spcBef>
                <a:spcPts val="0"/>
              </a:spcBef>
              <a:buNone/>
            </a:pPr>
            <a:endParaRPr lang="es-ES" sz="500" dirty="0">
              <a:solidFill>
                <a:schemeClr val="bg1"/>
              </a:solidFill>
              <a:latin typeface="ArialMT"/>
            </a:endParaRPr>
          </a:p>
          <a:p>
            <a:pPr marL="0" indent="0" algn="just">
              <a:lnSpc>
                <a:spcPct val="100000"/>
              </a:lnSpc>
              <a:spcBef>
                <a:spcPts val="0"/>
              </a:spcBef>
              <a:buNone/>
            </a:pPr>
            <a:r>
              <a:rPr lang="es-ES" sz="2000" b="1" dirty="0">
                <a:solidFill>
                  <a:schemeClr val="bg1"/>
                </a:solidFill>
                <a:latin typeface="ArialMT"/>
              </a:rPr>
              <a:t>II. </a:t>
            </a:r>
            <a:r>
              <a:rPr lang="es-ES" sz="2000" dirty="0">
                <a:solidFill>
                  <a:schemeClr val="bg1"/>
                </a:solidFill>
                <a:latin typeface="ArialMT"/>
              </a:rPr>
              <a:t>Las copias deberán ser desprendibles, no así las originales;</a:t>
            </a:r>
          </a:p>
          <a:p>
            <a:pPr marL="0" indent="0" algn="just">
              <a:lnSpc>
                <a:spcPct val="100000"/>
              </a:lnSpc>
              <a:spcBef>
                <a:spcPts val="0"/>
              </a:spcBef>
              <a:buNone/>
            </a:pPr>
            <a:endParaRPr lang="es-ES" sz="500" dirty="0">
              <a:solidFill>
                <a:schemeClr val="bg1"/>
              </a:solidFill>
              <a:latin typeface="ArialMT"/>
            </a:endParaRPr>
          </a:p>
          <a:p>
            <a:pPr marL="0" indent="0" algn="just">
              <a:lnSpc>
                <a:spcPct val="100000"/>
              </a:lnSpc>
              <a:spcBef>
                <a:spcPts val="0"/>
              </a:spcBef>
              <a:buNone/>
            </a:pPr>
            <a:r>
              <a:rPr lang="es-ES" sz="2000" b="1" dirty="0">
                <a:solidFill>
                  <a:schemeClr val="bg1"/>
                </a:solidFill>
                <a:latin typeface="ArialMT"/>
              </a:rPr>
              <a:t>III. </a:t>
            </a:r>
            <a:r>
              <a:rPr lang="es-ES" sz="2000" dirty="0">
                <a:solidFill>
                  <a:schemeClr val="bg1"/>
                </a:solidFill>
                <a:latin typeface="ArialMT"/>
              </a:rPr>
              <a:t>Las notas o asientos deberán efectuarse claramente, con tinta indeleble y letra legible;</a:t>
            </a:r>
          </a:p>
          <a:p>
            <a:pPr marL="0" indent="0" algn="just">
              <a:lnSpc>
                <a:spcPct val="100000"/>
              </a:lnSpc>
              <a:spcBef>
                <a:spcPts val="0"/>
              </a:spcBef>
              <a:buNone/>
            </a:pPr>
            <a:endParaRPr lang="es-ES" sz="500" dirty="0">
              <a:solidFill>
                <a:schemeClr val="bg1"/>
              </a:solidFill>
              <a:latin typeface="ArialMT"/>
            </a:endParaRPr>
          </a:p>
          <a:p>
            <a:pPr marL="0" indent="0" algn="just">
              <a:lnSpc>
                <a:spcPct val="100000"/>
              </a:lnSpc>
              <a:spcBef>
                <a:spcPts val="0"/>
              </a:spcBef>
              <a:buNone/>
            </a:pPr>
            <a:r>
              <a:rPr lang="es-ES" sz="2000" b="1" dirty="0">
                <a:solidFill>
                  <a:schemeClr val="bg1"/>
                </a:solidFill>
                <a:latin typeface="ArialMT"/>
              </a:rPr>
              <a:t>IV. </a:t>
            </a:r>
            <a:r>
              <a:rPr lang="es-ES" sz="2000" dirty="0">
                <a:solidFill>
                  <a:schemeClr val="bg1"/>
                </a:solidFill>
                <a:latin typeface="ArialMT"/>
              </a:rPr>
              <a:t>La nota cuyo original y copias aparezcan con tachaduras y enmendaduras será nula;</a:t>
            </a:r>
          </a:p>
          <a:p>
            <a:pPr marL="0" indent="0" algn="just">
              <a:lnSpc>
                <a:spcPct val="100000"/>
              </a:lnSpc>
              <a:spcBef>
                <a:spcPts val="0"/>
              </a:spcBef>
              <a:buNone/>
            </a:pPr>
            <a:endParaRPr lang="es-ES" sz="500" dirty="0">
              <a:solidFill>
                <a:schemeClr val="bg1"/>
              </a:solidFill>
              <a:latin typeface="ArialMT"/>
            </a:endParaRPr>
          </a:p>
          <a:p>
            <a:pPr marL="0" indent="0" algn="just">
              <a:lnSpc>
                <a:spcPct val="100000"/>
              </a:lnSpc>
              <a:spcBef>
                <a:spcPts val="0"/>
              </a:spcBef>
              <a:buNone/>
            </a:pPr>
            <a:r>
              <a:rPr lang="es-ES" sz="2000" b="1" dirty="0">
                <a:solidFill>
                  <a:schemeClr val="bg1"/>
                </a:solidFill>
                <a:latin typeface="ArialMT"/>
              </a:rPr>
              <a:t>V. </a:t>
            </a:r>
            <a:r>
              <a:rPr lang="es-ES" sz="2000" dirty="0">
                <a:solidFill>
                  <a:schemeClr val="bg1"/>
                </a:solidFill>
                <a:latin typeface="ArialMT"/>
              </a:rPr>
              <a:t>Una vez firmadas las notas, los interesados podrán retirar sus respectivas copias, y</a:t>
            </a:r>
          </a:p>
          <a:p>
            <a:pPr marL="0" indent="0" algn="just">
              <a:lnSpc>
                <a:spcPct val="100000"/>
              </a:lnSpc>
              <a:spcBef>
                <a:spcPts val="0"/>
              </a:spcBef>
              <a:buNone/>
            </a:pPr>
            <a:endParaRPr lang="es-ES" sz="500" dirty="0">
              <a:solidFill>
                <a:schemeClr val="bg1"/>
              </a:solidFill>
              <a:latin typeface="ArialMT"/>
            </a:endParaRPr>
          </a:p>
          <a:p>
            <a:pPr marL="0" indent="0" algn="just">
              <a:lnSpc>
                <a:spcPct val="100000"/>
              </a:lnSpc>
              <a:spcBef>
                <a:spcPts val="0"/>
              </a:spcBef>
              <a:buNone/>
            </a:pPr>
            <a:r>
              <a:rPr lang="es-ES" sz="2000" b="1" dirty="0">
                <a:solidFill>
                  <a:schemeClr val="bg1"/>
                </a:solidFill>
                <a:latin typeface="ArialMT"/>
              </a:rPr>
              <a:t>VI. </a:t>
            </a:r>
            <a:r>
              <a:rPr lang="es-ES" sz="2000" dirty="0">
                <a:solidFill>
                  <a:schemeClr val="bg1"/>
                </a:solidFill>
                <a:latin typeface="ArialMT"/>
              </a:rPr>
              <a:t>La bitácora debe permanecer en la residencia a fin de que sea con-	         sultada en el sitio, y por ende su resguardo es responsabilidad del </a:t>
            </a:r>
            <a:r>
              <a:rPr lang="es-ES" sz="2000" dirty="0" err="1">
                <a:solidFill>
                  <a:schemeClr val="bg1"/>
                </a:solidFill>
                <a:latin typeface="ArialMT"/>
              </a:rPr>
              <a:t>resi</a:t>
            </a:r>
            <a:r>
              <a:rPr lang="es-ES" sz="2000" dirty="0">
                <a:solidFill>
                  <a:schemeClr val="bg1"/>
                </a:solidFill>
                <a:latin typeface="ArialMT"/>
              </a:rPr>
              <a:t>-	          dente </a:t>
            </a:r>
            <a:r>
              <a:rPr lang="es-ES" sz="1600" dirty="0">
                <a:solidFill>
                  <a:schemeClr val="bg1"/>
                </a:solidFill>
                <a:latin typeface="ArialMT"/>
              </a:rPr>
              <a:t>(art. 113 fracc. V RLOPSRM)</a:t>
            </a:r>
            <a:r>
              <a:rPr lang="es-ES" sz="2000" dirty="0">
                <a:solidFill>
                  <a:schemeClr val="bg1"/>
                </a:solidFill>
                <a:latin typeface="ArialMT"/>
              </a:rPr>
              <a:t>.</a:t>
            </a:r>
          </a:p>
          <a:p>
            <a:pPr marL="0" indent="0" algn="just">
              <a:lnSpc>
                <a:spcPct val="100000"/>
              </a:lnSpc>
              <a:spcBef>
                <a:spcPts val="0"/>
              </a:spcBef>
              <a:buNone/>
            </a:pPr>
            <a:endParaRPr lang="es-ES" sz="1000" dirty="0">
              <a:solidFill>
                <a:schemeClr val="bg1"/>
              </a:solidFill>
              <a:latin typeface="ArialMT"/>
            </a:endParaRPr>
          </a:p>
          <a:p>
            <a:pPr marL="0" indent="0" algn="just">
              <a:lnSpc>
                <a:spcPct val="100000"/>
              </a:lnSpc>
              <a:spcBef>
                <a:spcPts val="0"/>
              </a:spcBef>
              <a:buNone/>
            </a:pPr>
            <a:r>
              <a:rPr lang="es-ES" sz="2000" dirty="0">
                <a:solidFill>
                  <a:schemeClr val="accent3">
                    <a:lumMod val="50000"/>
                  </a:schemeClr>
                </a:solidFill>
                <a:latin typeface="ArialMT"/>
              </a:rPr>
              <a:t>Los eventos que se deben registrar </a:t>
            </a:r>
            <a:r>
              <a:rPr lang="es-ES" sz="2000" dirty="0">
                <a:solidFill>
                  <a:schemeClr val="bg1"/>
                </a:solidFill>
                <a:latin typeface="ArialMT"/>
              </a:rPr>
              <a:t>en la bitácora son:</a:t>
            </a:r>
          </a:p>
          <a:p>
            <a:pPr marL="0" indent="0" algn="just">
              <a:lnSpc>
                <a:spcPct val="100000"/>
              </a:lnSpc>
              <a:spcBef>
                <a:spcPts val="0"/>
              </a:spcBef>
              <a:buNone/>
            </a:pPr>
            <a:endParaRPr lang="es-ES" sz="500" dirty="0">
              <a:solidFill>
                <a:schemeClr val="bg1"/>
              </a:solidFill>
              <a:latin typeface="ArialMT"/>
            </a:endParaRPr>
          </a:p>
          <a:p>
            <a:pPr marL="0" indent="0" algn="just">
              <a:lnSpc>
                <a:spcPct val="110000"/>
              </a:lnSpc>
              <a:spcBef>
                <a:spcPts val="0"/>
              </a:spcBef>
              <a:buNone/>
            </a:pPr>
            <a:r>
              <a:rPr lang="es-ES" sz="2000" b="1" dirty="0">
                <a:solidFill>
                  <a:schemeClr val="bg1"/>
                </a:solidFill>
                <a:latin typeface="ArialMT"/>
              </a:rPr>
              <a:t>I. </a:t>
            </a:r>
            <a:r>
              <a:rPr lang="es-ES" sz="2000" dirty="0">
                <a:solidFill>
                  <a:schemeClr val="bg1"/>
                </a:solidFill>
                <a:latin typeface="ArialMT"/>
              </a:rPr>
              <a:t>Por parte </a:t>
            </a:r>
            <a:r>
              <a:rPr lang="es-ES" sz="2000" dirty="0">
                <a:solidFill>
                  <a:schemeClr val="bg2">
                    <a:lumMod val="60000"/>
                    <a:lumOff val="40000"/>
                  </a:schemeClr>
                </a:solidFill>
                <a:latin typeface="ArialMT"/>
              </a:rPr>
              <a:t>del residente </a:t>
            </a:r>
            <a:r>
              <a:rPr lang="es-ES" sz="2000" dirty="0">
                <a:solidFill>
                  <a:schemeClr val="bg1"/>
                </a:solidFill>
                <a:latin typeface="ArialMT"/>
              </a:rPr>
              <a:t>debe</a:t>
            </a:r>
            <a:r>
              <a:rPr lang="es-ES" sz="2000" dirty="0">
                <a:solidFill>
                  <a:schemeClr val="bg2">
                    <a:lumMod val="60000"/>
                    <a:lumOff val="40000"/>
                  </a:schemeClr>
                </a:solidFill>
                <a:latin typeface="ArialMT"/>
              </a:rPr>
              <a:t> </a:t>
            </a:r>
            <a:r>
              <a:rPr lang="es-ES" sz="1600" dirty="0">
                <a:solidFill>
                  <a:schemeClr val="bg1"/>
                </a:solidFill>
                <a:latin typeface="ArialMT"/>
              </a:rPr>
              <a:t>(art. 125 frac. I RLOPSRM)</a:t>
            </a:r>
            <a:r>
              <a:rPr lang="es-ES" sz="2000" dirty="0">
                <a:solidFill>
                  <a:schemeClr val="bg1"/>
                </a:solidFill>
                <a:latin typeface="ArialMT"/>
              </a:rPr>
              <a:t>:</a:t>
            </a:r>
            <a:endParaRPr lang="es-ES" sz="1000" dirty="0">
              <a:solidFill>
                <a:schemeClr val="bg1"/>
              </a:solidFill>
              <a:latin typeface="ArialMT"/>
            </a:endParaRPr>
          </a:p>
          <a:p>
            <a:pPr marL="0" indent="0" algn="just">
              <a:lnSpc>
                <a:spcPct val="100000"/>
              </a:lnSpc>
              <a:spcBef>
                <a:spcPts val="0"/>
              </a:spcBef>
              <a:buNone/>
            </a:pPr>
            <a:endParaRPr lang="es-ES" sz="2000" dirty="0">
              <a:solidFill>
                <a:schemeClr val="bg1"/>
              </a:solidFill>
              <a:latin typeface="ArialMT"/>
            </a:endParaRPr>
          </a:p>
          <a:p>
            <a:pPr marL="0" indent="0" algn="just">
              <a:lnSpc>
                <a:spcPct val="100000"/>
              </a:lnSpc>
              <a:spcBef>
                <a:spcPts val="0"/>
              </a:spcBef>
              <a:buNone/>
            </a:pPr>
            <a:endParaRPr lang="es-ES" sz="1000" dirty="0">
              <a:solidFill>
                <a:schemeClr val="bg1"/>
              </a:solidFill>
              <a:latin typeface="ArialMT"/>
            </a:endParaRPr>
          </a:p>
          <a:p>
            <a:pPr marL="0" indent="0" algn="just">
              <a:lnSpc>
                <a:spcPct val="100000"/>
              </a:lnSpc>
              <a:spcBef>
                <a:spcPts val="0"/>
              </a:spcBef>
              <a:buNone/>
            </a:pPr>
            <a:endParaRPr lang="es-ES_tradnl" altLang="es-MX" sz="2000" dirty="0">
              <a:solidFill>
                <a:schemeClr val="bg1"/>
              </a:solidFill>
              <a:latin typeface="Arial" panose="020B0604020202020204" pitchFamily="34" charset="0"/>
              <a:cs typeface="Arial" panose="020B0604020202020204" pitchFamily="34" charset="0"/>
            </a:endParaRPr>
          </a:p>
        </p:txBody>
      </p:sp>
      <p:pic>
        <p:nvPicPr>
          <p:cNvPr id="2050" name="Picture 2" descr="Apuntes sobre arquitectura y construcción: Bitácora de obra (I)">
            <a:extLst>
              <a:ext uri="{FF2B5EF4-FFF2-40B4-BE49-F238E27FC236}">
                <a16:creationId xmlns:a16="http://schemas.microsoft.com/office/drawing/2014/main" id="{E714ABC4-C3A1-9232-3089-7FCAB5E4FA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2450" y="4248620"/>
            <a:ext cx="3072740" cy="172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15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800" decel="100000"/>
                                        <p:tgtEl>
                                          <p:spTgt spid="11">
                                            <p:txEl>
                                              <p:pRg st="0" end="0"/>
                                            </p:txEl>
                                          </p:spTgt>
                                        </p:tgtEl>
                                      </p:cBhvr>
                                    </p:animEffect>
                                    <p:anim calcmode="lin" valueType="num">
                                      <p:cBhvr>
                                        <p:cTn id="8" dur="8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1000"/>
                                        <p:tgtEl>
                                          <p:spTgt spid="11">
                                            <p:txEl>
                                              <p:pRg st="2" end="2"/>
                                            </p:txEl>
                                          </p:spTgt>
                                        </p:tgtEl>
                                      </p:cBhvr>
                                    </p:animEffect>
                                    <p:anim calcmode="lin" valueType="num">
                                      <p:cBhvr>
                                        <p:cTn id="18" dur="1000" fill="hold"/>
                                        <p:tgtEl>
                                          <p:spTgt spid="11">
                                            <p:txEl>
                                              <p:pRg st="2" end="2"/>
                                            </p:txEl>
                                          </p:spTgt>
                                        </p:tgtEl>
                                        <p:attrNameLst>
                                          <p:attrName>style.rotation</p:attrName>
                                        </p:attrNameLst>
                                      </p:cBhvr>
                                      <p:tavLst>
                                        <p:tav tm="0">
                                          <p:val>
                                            <p:fltVal val="720"/>
                                          </p:val>
                                        </p:tav>
                                        <p:tav tm="100000">
                                          <p:val>
                                            <p:fltVal val="0"/>
                                          </p:val>
                                        </p:tav>
                                      </p:tavLst>
                                    </p:anim>
                                    <p:anim calcmode="lin" valueType="num">
                                      <p:cBhvr>
                                        <p:cTn id="19"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11">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fade">
                                      <p:cBhvr>
                                        <p:cTn id="25" dur="1000"/>
                                        <p:tgtEl>
                                          <p:spTgt spid="11">
                                            <p:txEl>
                                              <p:pRg st="4" end="4"/>
                                            </p:txEl>
                                          </p:spTgt>
                                        </p:tgtEl>
                                      </p:cBhvr>
                                    </p:animEffect>
                                    <p:anim calcmode="lin" valueType="num">
                                      <p:cBhvr>
                                        <p:cTn id="26" dur="1000" fill="hold"/>
                                        <p:tgtEl>
                                          <p:spTgt spid="11">
                                            <p:txEl>
                                              <p:pRg st="4" end="4"/>
                                            </p:txEl>
                                          </p:spTgt>
                                        </p:tgtEl>
                                        <p:attrNameLst>
                                          <p:attrName>style.rotation</p:attrName>
                                        </p:attrNameLst>
                                      </p:cBhvr>
                                      <p:tavLst>
                                        <p:tav tm="0">
                                          <p:val>
                                            <p:fltVal val="720"/>
                                          </p:val>
                                        </p:tav>
                                        <p:tav tm="100000">
                                          <p:val>
                                            <p:fltVal val="0"/>
                                          </p:val>
                                        </p:tav>
                                      </p:tavLst>
                                    </p:anim>
                                    <p:anim calcmode="lin" valueType="num">
                                      <p:cBhvr>
                                        <p:cTn id="27"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8" dur="1000" fill="hold"/>
                                        <p:tgtEl>
                                          <p:spTgt spid="11">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animEffect transition="in" filter="fade">
                                      <p:cBhvr>
                                        <p:cTn id="33" dur="1000"/>
                                        <p:tgtEl>
                                          <p:spTgt spid="11">
                                            <p:txEl>
                                              <p:pRg st="6" end="6"/>
                                            </p:txEl>
                                          </p:spTgt>
                                        </p:tgtEl>
                                      </p:cBhvr>
                                    </p:animEffect>
                                    <p:anim calcmode="lin" valueType="num">
                                      <p:cBhvr>
                                        <p:cTn id="34" dur="1000" fill="hold"/>
                                        <p:tgtEl>
                                          <p:spTgt spid="11">
                                            <p:txEl>
                                              <p:pRg st="6" end="6"/>
                                            </p:txEl>
                                          </p:spTgt>
                                        </p:tgtEl>
                                        <p:attrNameLst>
                                          <p:attrName>style.rotation</p:attrName>
                                        </p:attrNameLst>
                                      </p:cBhvr>
                                      <p:tavLst>
                                        <p:tav tm="0">
                                          <p:val>
                                            <p:fltVal val="720"/>
                                          </p:val>
                                        </p:tav>
                                        <p:tav tm="100000">
                                          <p:val>
                                            <p:fltVal val="0"/>
                                          </p:val>
                                        </p:tav>
                                      </p:tavLst>
                                    </p:anim>
                                    <p:anim calcmode="lin" valueType="num">
                                      <p:cBhvr>
                                        <p:cTn id="35"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6" dur="1000" fill="hold"/>
                                        <p:tgtEl>
                                          <p:spTgt spid="11">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nodeType="click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animEffect transition="in" filter="fade">
                                      <p:cBhvr>
                                        <p:cTn id="41" dur="1000"/>
                                        <p:tgtEl>
                                          <p:spTgt spid="11">
                                            <p:txEl>
                                              <p:pRg st="8" end="8"/>
                                            </p:txEl>
                                          </p:spTgt>
                                        </p:tgtEl>
                                      </p:cBhvr>
                                    </p:animEffect>
                                    <p:anim calcmode="lin" valueType="num">
                                      <p:cBhvr>
                                        <p:cTn id="42" dur="1000" fill="hold"/>
                                        <p:tgtEl>
                                          <p:spTgt spid="11">
                                            <p:txEl>
                                              <p:pRg st="8" end="8"/>
                                            </p:txEl>
                                          </p:spTgt>
                                        </p:tgtEl>
                                        <p:attrNameLst>
                                          <p:attrName>style.rotation</p:attrName>
                                        </p:attrNameLst>
                                      </p:cBhvr>
                                      <p:tavLst>
                                        <p:tav tm="0">
                                          <p:val>
                                            <p:fltVal val="720"/>
                                          </p:val>
                                        </p:tav>
                                        <p:tav tm="100000">
                                          <p:val>
                                            <p:fltVal val="0"/>
                                          </p:val>
                                        </p:tav>
                                      </p:tavLst>
                                    </p:anim>
                                    <p:anim calcmode="lin" valueType="num">
                                      <p:cBhvr>
                                        <p:cTn id="43"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4" dur="1000" fill="hold"/>
                                        <p:tgtEl>
                                          <p:spTgt spid="11">
                                            <p:txEl>
                                              <p:pRg st="8" end="8"/>
                                            </p:txEl>
                                          </p:spTgt>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35" presetClass="entr" presetSubtype="0" fill="hold" nodeType="clickEffect">
                                  <p:stCondLst>
                                    <p:cond delay="0"/>
                                  </p:stCondLst>
                                  <p:childTnLst>
                                    <p:set>
                                      <p:cBhvr>
                                        <p:cTn id="48" dur="1" fill="hold">
                                          <p:stCondLst>
                                            <p:cond delay="0"/>
                                          </p:stCondLst>
                                        </p:cTn>
                                        <p:tgtEl>
                                          <p:spTgt spid="11">
                                            <p:txEl>
                                              <p:pRg st="10" end="10"/>
                                            </p:txEl>
                                          </p:spTgt>
                                        </p:tgtEl>
                                        <p:attrNameLst>
                                          <p:attrName>style.visibility</p:attrName>
                                        </p:attrNameLst>
                                      </p:cBhvr>
                                      <p:to>
                                        <p:strVal val="visible"/>
                                      </p:to>
                                    </p:set>
                                    <p:animEffect transition="in" filter="fade">
                                      <p:cBhvr>
                                        <p:cTn id="49" dur="1000"/>
                                        <p:tgtEl>
                                          <p:spTgt spid="11">
                                            <p:txEl>
                                              <p:pRg st="10" end="10"/>
                                            </p:txEl>
                                          </p:spTgt>
                                        </p:tgtEl>
                                      </p:cBhvr>
                                    </p:animEffect>
                                    <p:anim calcmode="lin" valueType="num">
                                      <p:cBhvr>
                                        <p:cTn id="50" dur="1000" fill="hold"/>
                                        <p:tgtEl>
                                          <p:spTgt spid="11">
                                            <p:txEl>
                                              <p:pRg st="10" end="10"/>
                                            </p:txEl>
                                          </p:spTgt>
                                        </p:tgtEl>
                                        <p:attrNameLst>
                                          <p:attrName>style.rotation</p:attrName>
                                        </p:attrNameLst>
                                      </p:cBhvr>
                                      <p:tavLst>
                                        <p:tav tm="0">
                                          <p:val>
                                            <p:fltVal val="720"/>
                                          </p:val>
                                        </p:tav>
                                        <p:tav tm="100000">
                                          <p:val>
                                            <p:fltVal val="0"/>
                                          </p:val>
                                        </p:tav>
                                      </p:tavLst>
                                    </p:anim>
                                    <p:anim calcmode="lin" valueType="num">
                                      <p:cBhvr>
                                        <p:cTn id="51" dur="1000" fill="hold"/>
                                        <p:tgtEl>
                                          <p:spTgt spid="11">
                                            <p:txEl>
                                              <p:pRg st="10" end="10"/>
                                            </p:txEl>
                                          </p:spTgt>
                                        </p:tgtEl>
                                        <p:attrNameLst>
                                          <p:attrName>ppt_h</p:attrName>
                                        </p:attrNameLst>
                                      </p:cBhvr>
                                      <p:tavLst>
                                        <p:tav tm="0">
                                          <p:val>
                                            <p:fltVal val="0"/>
                                          </p:val>
                                        </p:tav>
                                        <p:tav tm="100000">
                                          <p:val>
                                            <p:strVal val="#ppt_h"/>
                                          </p:val>
                                        </p:tav>
                                      </p:tavLst>
                                    </p:anim>
                                    <p:anim calcmode="lin" valueType="num">
                                      <p:cBhvr>
                                        <p:cTn id="52" dur="1000" fill="hold"/>
                                        <p:tgtEl>
                                          <p:spTgt spid="11">
                                            <p:txEl>
                                              <p:pRg st="10" end="10"/>
                                            </p:txEl>
                                          </p:spTgt>
                                        </p:tgtEl>
                                        <p:attrNameLst>
                                          <p:attrName>ppt_w</p:attrName>
                                        </p:attrNameLst>
                                      </p:cBhvr>
                                      <p:tavLst>
                                        <p:tav tm="0">
                                          <p:val>
                                            <p:fltVal val="0"/>
                                          </p:val>
                                        </p:tav>
                                        <p:tav tm="100000">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35" presetClass="entr" presetSubtype="0" fill="hold" nodeType="clickEffect">
                                  <p:stCondLst>
                                    <p:cond delay="0"/>
                                  </p:stCondLst>
                                  <p:childTnLst>
                                    <p:set>
                                      <p:cBhvr>
                                        <p:cTn id="56" dur="1" fill="hold">
                                          <p:stCondLst>
                                            <p:cond delay="0"/>
                                          </p:stCondLst>
                                        </p:cTn>
                                        <p:tgtEl>
                                          <p:spTgt spid="11">
                                            <p:txEl>
                                              <p:pRg st="12" end="12"/>
                                            </p:txEl>
                                          </p:spTgt>
                                        </p:tgtEl>
                                        <p:attrNameLst>
                                          <p:attrName>style.visibility</p:attrName>
                                        </p:attrNameLst>
                                      </p:cBhvr>
                                      <p:to>
                                        <p:strVal val="visible"/>
                                      </p:to>
                                    </p:set>
                                    <p:animEffect transition="in" filter="fade">
                                      <p:cBhvr>
                                        <p:cTn id="57" dur="1000"/>
                                        <p:tgtEl>
                                          <p:spTgt spid="11">
                                            <p:txEl>
                                              <p:pRg st="12" end="12"/>
                                            </p:txEl>
                                          </p:spTgt>
                                        </p:tgtEl>
                                      </p:cBhvr>
                                    </p:animEffect>
                                    <p:anim calcmode="lin" valueType="num">
                                      <p:cBhvr>
                                        <p:cTn id="58" dur="1000" fill="hold"/>
                                        <p:tgtEl>
                                          <p:spTgt spid="11">
                                            <p:txEl>
                                              <p:pRg st="12" end="12"/>
                                            </p:txEl>
                                          </p:spTgt>
                                        </p:tgtEl>
                                        <p:attrNameLst>
                                          <p:attrName>style.rotation</p:attrName>
                                        </p:attrNameLst>
                                      </p:cBhvr>
                                      <p:tavLst>
                                        <p:tav tm="0">
                                          <p:val>
                                            <p:fltVal val="720"/>
                                          </p:val>
                                        </p:tav>
                                        <p:tav tm="100000">
                                          <p:val>
                                            <p:fltVal val="0"/>
                                          </p:val>
                                        </p:tav>
                                      </p:tavLst>
                                    </p:anim>
                                    <p:anim calcmode="lin" valueType="num">
                                      <p:cBhvr>
                                        <p:cTn id="59" dur="1000" fill="hold"/>
                                        <p:tgtEl>
                                          <p:spTgt spid="11">
                                            <p:txEl>
                                              <p:pRg st="12" end="12"/>
                                            </p:txEl>
                                          </p:spTgt>
                                        </p:tgtEl>
                                        <p:attrNameLst>
                                          <p:attrName>ppt_h</p:attrName>
                                        </p:attrNameLst>
                                      </p:cBhvr>
                                      <p:tavLst>
                                        <p:tav tm="0">
                                          <p:val>
                                            <p:fltVal val="0"/>
                                          </p:val>
                                        </p:tav>
                                        <p:tav tm="100000">
                                          <p:val>
                                            <p:strVal val="#ppt_h"/>
                                          </p:val>
                                        </p:tav>
                                      </p:tavLst>
                                    </p:anim>
                                    <p:anim calcmode="lin" valueType="num">
                                      <p:cBhvr>
                                        <p:cTn id="60" dur="1000" fill="hold"/>
                                        <p:tgtEl>
                                          <p:spTgt spid="11">
                                            <p:txEl>
                                              <p:pRg st="12" end="12"/>
                                            </p:txEl>
                                          </p:spTgt>
                                        </p:tgtEl>
                                        <p:attrNameLst>
                                          <p:attrName>ppt_w</p:attrName>
                                        </p:attrNameLst>
                                      </p:cBhvr>
                                      <p:tavLst>
                                        <p:tav tm="0">
                                          <p:val>
                                            <p:fltVal val="0"/>
                                          </p:val>
                                        </p:tav>
                                        <p:tav tm="100000">
                                          <p:val>
                                            <p:strVal val="#ppt_w"/>
                                          </p:val>
                                        </p:tav>
                                      </p:tavLst>
                                    </p:anim>
                                  </p:childTnLst>
                                </p:cTn>
                              </p:par>
                            </p:childTnLst>
                          </p:cTn>
                        </p:par>
                      </p:childTnLst>
                    </p:cTn>
                  </p:par>
                  <p:par>
                    <p:cTn id="61" fill="hold">
                      <p:stCondLst>
                        <p:cond delay="indefinite"/>
                      </p:stCondLst>
                      <p:childTnLst>
                        <p:par>
                          <p:cTn id="62" fill="hold">
                            <p:stCondLst>
                              <p:cond delay="0"/>
                            </p:stCondLst>
                            <p:childTnLst>
                              <p:par>
                                <p:cTn id="63" presetID="38" presetClass="entr" presetSubtype="0" accel="50000" fill="hold" nodeType="clickEffect">
                                  <p:stCondLst>
                                    <p:cond delay="0"/>
                                  </p:stCondLst>
                                  <p:iterate type="lt">
                                    <p:tmPct val="49925"/>
                                  </p:iterate>
                                  <p:childTnLst>
                                    <p:set>
                                      <p:cBhvr>
                                        <p:cTn id="64" dur="1" fill="hold">
                                          <p:stCondLst>
                                            <p:cond delay="0"/>
                                          </p:stCondLst>
                                        </p:cTn>
                                        <p:tgtEl>
                                          <p:spTgt spid="11">
                                            <p:txEl>
                                              <p:pRg st="14" end="14"/>
                                            </p:txEl>
                                          </p:spTgt>
                                        </p:tgtEl>
                                        <p:attrNameLst>
                                          <p:attrName>style.visibility</p:attrName>
                                        </p:attrNameLst>
                                      </p:cBhvr>
                                      <p:to>
                                        <p:strVal val="visible"/>
                                      </p:to>
                                    </p:set>
                                    <p:set>
                                      <p:cBhvr>
                                        <p:cTn id="65" dur="114" fill="hold">
                                          <p:stCondLst>
                                            <p:cond delay="0"/>
                                          </p:stCondLst>
                                        </p:cTn>
                                        <p:tgtEl>
                                          <p:spTgt spid="11">
                                            <p:txEl>
                                              <p:pRg st="14" end="14"/>
                                            </p:txEl>
                                          </p:spTgt>
                                        </p:tgtEl>
                                        <p:attrNameLst>
                                          <p:attrName>style.rotation</p:attrName>
                                        </p:attrNameLst>
                                      </p:cBhvr>
                                      <p:to>
                                        <p:strVal val="-45.0"/>
                                      </p:to>
                                    </p:set>
                                    <p:anim calcmode="lin" valueType="num">
                                      <p:cBhvr>
                                        <p:cTn id="66" dur="114" fill="hold">
                                          <p:stCondLst>
                                            <p:cond delay="114"/>
                                          </p:stCondLst>
                                        </p:cTn>
                                        <p:tgtEl>
                                          <p:spTgt spid="11">
                                            <p:txEl>
                                              <p:pRg st="14" end="14"/>
                                            </p:txEl>
                                          </p:spTgt>
                                        </p:tgtEl>
                                        <p:attrNameLst>
                                          <p:attrName>style.rotation</p:attrName>
                                        </p:attrNameLst>
                                      </p:cBhvr>
                                      <p:tavLst>
                                        <p:tav tm="0">
                                          <p:val>
                                            <p:fltVal val="-45"/>
                                          </p:val>
                                        </p:tav>
                                        <p:tav tm="69900">
                                          <p:val>
                                            <p:fltVal val="45"/>
                                          </p:val>
                                        </p:tav>
                                        <p:tav tm="100000">
                                          <p:val>
                                            <p:fltVal val="0"/>
                                          </p:val>
                                        </p:tav>
                                      </p:tavLst>
                                    </p:anim>
                                    <p:anim calcmode="lin" valueType="num">
                                      <p:cBhvr>
                                        <p:cTn id="67" dur="114" fill="hold">
                                          <p:stCondLst>
                                            <p:cond delay="0"/>
                                          </p:stCondLst>
                                        </p:cTn>
                                        <p:tgtEl>
                                          <p:spTgt spid="11">
                                            <p:txEl>
                                              <p:pRg st="14" end="14"/>
                                            </p:txEl>
                                          </p:spTgt>
                                        </p:tgtEl>
                                        <p:attrNameLst>
                                          <p:attrName>ppt_y</p:attrName>
                                        </p:attrNameLst>
                                      </p:cBhvr>
                                      <p:tavLst>
                                        <p:tav tm="0">
                                          <p:val>
                                            <p:strVal val="#ppt_y-1"/>
                                          </p:val>
                                        </p:tav>
                                        <p:tav tm="100000">
                                          <p:val>
                                            <p:strVal val="#ppt_y-(0.354*#ppt_w-0.172*#ppt_h)"/>
                                          </p:val>
                                        </p:tav>
                                      </p:tavLst>
                                    </p:anim>
                                    <p:anim calcmode="lin" valueType="num">
                                      <p:cBhvr>
                                        <p:cTn id="68" dur="2" decel="50000" autoRev="1" fill="hold">
                                          <p:stCondLst>
                                            <p:cond delay="114"/>
                                          </p:stCondLst>
                                        </p:cTn>
                                        <p:tgtEl>
                                          <p:spTgt spid="11">
                                            <p:txEl>
                                              <p:pRg st="14" end="14"/>
                                            </p:txEl>
                                          </p:spTgt>
                                        </p:tgtEl>
                                        <p:attrNameLst>
                                          <p:attrName>ppt_y</p:attrName>
                                        </p:attrNameLst>
                                      </p:cBhvr>
                                      <p:tavLst>
                                        <p:tav tm="0">
                                          <p:val>
                                            <p:strVal val="#ppt_y-(0.354*#ppt_w-0.172*#ppt_h)"/>
                                          </p:val>
                                        </p:tav>
                                        <p:tav tm="100000">
                                          <p:val>
                                            <p:strVal val="#ppt_y-(0.354*#ppt_w-0.172*#ppt_h)-#ppt_h/2"/>
                                          </p:val>
                                        </p:tav>
                                      </p:tavLst>
                                    </p:anim>
                                    <p:anim calcmode="lin" valueType="num">
                                      <p:cBhvr>
                                        <p:cTn id="69" dur="1" fill="hold">
                                          <p:stCondLst>
                                            <p:cond delay="249"/>
                                          </p:stCondLst>
                                        </p:cTn>
                                        <p:tgtEl>
                                          <p:spTgt spid="11">
                                            <p:txEl>
                                              <p:pRg st="14" end="14"/>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5" presetClass="entr" presetSubtype="0" fill="hold" nodeType="clickEffect">
                                  <p:stCondLst>
                                    <p:cond delay="0"/>
                                  </p:stCondLst>
                                  <p:childTnLst>
                                    <p:set>
                                      <p:cBhvr>
                                        <p:cTn id="73" dur="1" fill="hold">
                                          <p:stCondLst>
                                            <p:cond delay="0"/>
                                          </p:stCondLst>
                                        </p:cTn>
                                        <p:tgtEl>
                                          <p:spTgt spid="11">
                                            <p:txEl>
                                              <p:pRg st="16" end="16"/>
                                            </p:txEl>
                                          </p:spTgt>
                                        </p:tgtEl>
                                        <p:attrNameLst>
                                          <p:attrName>style.visibility</p:attrName>
                                        </p:attrNameLst>
                                      </p:cBhvr>
                                      <p:to>
                                        <p:strVal val="visible"/>
                                      </p:to>
                                    </p:set>
                                    <p:anim calcmode="lin" valueType="num">
                                      <p:cBhvr>
                                        <p:cTn id="74" dur="500" decel="50000" fill="hold">
                                          <p:stCondLst>
                                            <p:cond delay="0"/>
                                          </p:stCondLst>
                                        </p:cTn>
                                        <p:tgtEl>
                                          <p:spTgt spid="11">
                                            <p:txEl>
                                              <p:pRg st="16" end="16"/>
                                            </p:txEl>
                                          </p:spTgt>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11">
                                            <p:txEl>
                                              <p:pRg st="16" end="16"/>
                                            </p:txEl>
                                          </p:spTgt>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11">
                                            <p:txEl>
                                              <p:pRg st="16" end="16"/>
                                            </p:txEl>
                                          </p:spTgt>
                                        </p:tgtEl>
                                        <p:attrNameLst>
                                          <p:attrName>ppt_w</p:attrName>
                                        </p:attrNameLst>
                                      </p:cBhvr>
                                      <p:tavLst>
                                        <p:tav tm="0">
                                          <p:val>
                                            <p:strVal val="#ppt_w*.05"/>
                                          </p:val>
                                        </p:tav>
                                        <p:tav tm="100000">
                                          <p:val>
                                            <p:strVal val="#ppt_w"/>
                                          </p:val>
                                        </p:tav>
                                      </p:tavLst>
                                    </p:anim>
                                    <p:anim calcmode="lin" valueType="num">
                                      <p:cBhvr>
                                        <p:cTn id="77" dur="1000" fill="hold"/>
                                        <p:tgtEl>
                                          <p:spTgt spid="11">
                                            <p:txEl>
                                              <p:pRg st="16" end="16"/>
                                            </p:txEl>
                                          </p:spTgt>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11">
                                            <p:txEl>
                                              <p:pRg st="16" end="16"/>
                                            </p:txEl>
                                          </p:spTgt>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11">
                                            <p:txEl>
                                              <p:pRg st="16" end="16"/>
                                            </p:txEl>
                                          </p:spTgt>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11">
                                            <p:txEl>
                                              <p:pRg st="16" end="16"/>
                                            </p:txEl>
                                          </p:spTgt>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11">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162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081178"/>
          </a:xfrm>
        </p:spPr>
        <p:txBody>
          <a:bodyPr>
            <a:normAutofit/>
          </a:bodyPr>
          <a:lstStyle/>
          <a:p>
            <a:pPr marL="0" indent="0" algn="just">
              <a:lnSpc>
                <a:spcPct val="11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1. </a:t>
            </a:r>
            <a:r>
              <a:rPr lang="es-ES_tradnl" altLang="es-MX" sz="2000" dirty="0">
                <a:solidFill>
                  <a:schemeClr val="bg1"/>
                </a:solidFill>
                <a:latin typeface="Arial" panose="020B0604020202020204" pitchFamily="34" charset="0"/>
                <a:cs typeface="Arial" panose="020B0604020202020204" pitchFamily="34" charset="0"/>
              </a:rPr>
              <a:t>Aperturar la bitácora </a:t>
            </a:r>
            <a:r>
              <a:rPr lang="es-ES_tradnl" altLang="es-MX" sz="1600" dirty="0">
                <a:solidFill>
                  <a:schemeClr val="bg1"/>
                </a:solidFill>
                <a:latin typeface="Arial" panose="020B0604020202020204" pitchFamily="34" charset="0"/>
                <a:cs typeface="Arial" panose="020B0604020202020204" pitchFamily="34" charset="0"/>
              </a:rPr>
              <a:t>(art. 113 frac. V RLOPSRM)</a:t>
            </a:r>
            <a:r>
              <a:rPr lang="es-ES_tradnl" altLang="es-MX" sz="2000" b="1"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2. </a:t>
            </a:r>
            <a:r>
              <a:rPr lang="es-ES_tradnl" altLang="es-MX" sz="2000" dirty="0">
                <a:solidFill>
                  <a:schemeClr val="bg1"/>
                </a:solidFill>
                <a:latin typeface="Arial" panose="020B0604020202020204" pitchFamily="34" charset="0"/>
                <a:cs typeface="Arial" panose="020B0604020202020204" pitchFamily="34" charset="0"/>
              </a:rPr>
              <a:t>Autorizar  las modificaciones al proyecto ejecutivo, al  procedimiento constructivo,</a:t>
            </a:r>
          </a:p>
          <a:p>
            <a:pPr marL="0" indent="0" algn="just">
              <a:lnSpc>
                <a:spcPct val="110000"/>
              </a:lnSpc>
              <a:spcBef>
                <a:spcPts val="0"/>
              </a:spcBef>
              <a:buNone/>
            </a:pPr>
            <a:r>
              <a:rPr lang="es-ES_tradnl" altLang="es-MX" sz="2000" dirty="0">
                <a:solidFill>
                  <a:schemeClr val="bg1"/>
                </a:solidFill>
                <a:latin typeface="Arial" panose="020B0604020202020204" pitchFamily="34" charset="0"/>
                <a:cs typeface="Arial" panose="020B0604020202020204" pitchFamily="34" charset="0"/>
              </a:rPr>
              <a:t>a los aspectos de calidad y a los programas de ejecución convenidos;</a:t>
            </a:r>
            <a:r>
              <a:rPr lang="es-ES_tradnl" altLang="es-MX" sz="2000" b="1"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3. </a:t>
            </a:r>
            <a:r>
              <a:rPr lang="es-ES_tradnl" altLang="es-MX" sz="2000" dirty="0">
                <a:solidFill>
                  <a:schemeClr val="bg1"/>
                </a:solidFill>
                <a:latin typeface="Arial" panose="020B0604020202020204" pitchFamily="34" charset="0"/>
                <a:cs typeface="Arial" panose="020B0604020202020204" pitchFamily="34" charset="0"/>
              </a:rPr>
              <a:t>Registrar la</a:t>
            </a:r>
            <a:r>
              <a:rPr lang="es-MX" sz="2000" dirty="0">
                <a:solidFill>
                  <a:schemeClr val="bg1"/>
                </a:solidFill>
                <a:latin typeface="Arial" panose="020B0604020202020204" pitchFamily="34" charset="0"/>
                <a:cs typeface="Arial" panose="020B0604020202020204" pitchFamily="34" charset="0"/>
              </a:rPr>
              <a:t> fecha en que se presentan las estimaciones</a:t>
            </a:r>
            <a:r>
              <a:rPr lang="es-MX" sz="2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s-MX" sz="16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(art. 133 2º pfo. RLOPSRM)</a:t>
            </a:r>
            <a:r>
              <a:rPr lang="es-MX" sz="2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y</a:t>
            </a:r>
          </a:p>
          <a:p>
            <a:pPr marL="0" indent="0" algn="just">
              <a:lnSpc>
                <a:spcPct val="110000"/>
              </a:lnSpc>
              <a:spcBef>
                <a:spcPts val="0"/>
              </a:spcBef>
              <a:buNone/>
            </a:pPr>
            <a:r>
              <a:rPr lang="es-MX" sz="2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cuando se </a:t>
            </a:r>
            <a:r>
              <a:rPr lang="es-ES_tradnl" altLang="es-MX" sz="2000" dirty="0">
                <a:solidFill>
                  <a:schemeClr val="bg1"/>
                </a:solidFill>
                <a:latin typeface="Arial" panose="020B0604020202020204" pitchFamily="34" charset="0"/>
                <a:cs typeface="Arial" panose="020B0604020202020204" pitchFamily="34" charset="0"/>
              </a:rPr>
              <a:t>autorizaron;</a:t>
            </a:r>
          </a:p>
          <a:p>
            <a:pPr marL="0" indent="0" algn="just">
              <a:lnSpc>
                <a:spcPct val="11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4. </a:t>
            </a:r>
            <a:r>
              <a:rPr lang="es-ES_tradnl" altLang="es-MX" sz="2000" dirty="0">
                <a:solidFill>
                  <a:schemeClr val="bg1"/>
                </a:solidFill>
                <a:latin typeface="Arial" panose="020B0604020202020204" pitchFamily="34" charset="0"/>
                <a:cs typeface="Arial" panose="020B0604020202020204" pitchFamily="34" charset="0"/>
              </a:rPr>
              <a:t>Aprobar el ajuste de costos;</a:t>
            </a:r>
          </a:p>
          <a:p>
            <a:pPr marL="0" indent="0" algn="just">
              <a:lnSpc>
                <a:spcPct val="11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5.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Autorizar los trabajos adicionales y extraordinarios, además de emitirse por </a:t>
            </a:r>
            <a:r>
              <a:rPr lang="es-E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escri</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marL="0" indent="0" algn="just">
              <a:lnSpc>
                <a:spcPct val="110000"/>
              </a:lnSpc>
              <a:spcBef>
                <a:spcPts val="0"/>
              </a:spcBef>
              <a:buNone/>
            </a:pPr>
            <a:r>
              <a:rPr lang="es-E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to</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al contratista </a:t>
            </a:r>
            <a:r>
              <a:rPr lang="es-MX" sz="1600" dirty="0">
                <a:solidFill>
                  <a:srgbClr val="000000"/>
                </a:solidFill>
                <a:latin typeface="ArialMT"/>
              </a:rPr>
              <a:t>(art. 107 3er. pfo. RLOPSRM)</a:t>
            </a:r>
            <a:r>
              <a:rPr lang="es-MX" sz="2000" dirty="0">
                <a:solidFill>
                  <a:srgbClr val="000000"/>
                </a:solidFill>
                <a:latin typeface="ArialMT"/>
              </a:rPr>
              <a:t>;</a:t>
            </a:r>
            <a:endParaRPr lang="es-MX" sz="1600" dirty="0">
              <a:solidFill>
                <a:srgbClr val="000000"/>
              </a:solidFill>
              <a:latin typeface="ArialMT"/>
            </a:endParaRPr>
          </a:p>
          <a:p>
            <a:pPr marL="0" indent="0" algn="just">
              <a:lnSpc>
                <a:spcPct val="11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6. </a:t>
            </a:r>
            <a:r>
              <a:rPr lang="es-ES_tradnl" altLang="es-MX" sz="2000" dirty="0">
                <a:solidFill>
                  <a:schemeClr val="bg1"/>
                </a:solidFill>
                <a:latin typeface="Arial" panose="020B0604020202020204" pitchFamily="34" charset="0"/>
                <a:cs typeface="Arial" panose="020B0604020202020204" pitchFamily="34" charset="0"/>
              </a:rPr>
              <a:t>Llevar el control diario para efectos de pagar los costos directos de los insumos y</a:t>
            </a:r>
          </a:p>
          <a:p>
            <a:pPr marL="0" indent="0" algn="just">
              <a:lnSpc>
                <a:spcPct val="110000"/>
              </a:lnSpc>
              <a:spcBef>
                <a:spcPts val="0"/>
              </a:spcBef>
              <a:buNone/>
            </a:pPr>
            <a:r>
              <a:rPr lang="es-ES_tradnl" altLang="es-MX" sz="2000" dirty="0">
                <a:solidFill>
                  <a:schemeClr val="bg1"/>
                </a:solidFill>
                <a:latin typeface="Arial" panose="020B0604020202020204" pitchFamily="34" charset="0"/>
                <a:cs typeface="Arial" panose="020B0604020202020204" pitchFamily="34" charset="0"/>
              </a:rPr>
              <a:t>suministros efectivamente utilizados en la obra, mientras se lleve la conciliar de pre-</a:t>
            </a:r>
          </a:p>
          <a:p>
            <a:pPr marL="0" indent="0" algn="just">
              <a:lnSpc>
                <a:spcPct val="110000"/>
              </a:lnSpc>
              <a:spcBef>
                <a:spcPts val="0"/>
              </a:spcBef>
              <a:buNone/>
            </a:pPr>
            <a:r>
              <a:rPr lang="es-ES_tradnl" altLang="es-MX" sz="2000" dirty="0" err="1">
                <a:solidFill>
                  <a:schemeClr val="bg1"/>
                </a:solidFill>
                <a:latin typeface="Arial" panose="020B0604020202020204" pitchFamily="34" charset="0"/>
                <a:cs typeface="Arial" panose="020B0604020202020204" pitchFamily="34" charset="0"/>
              </a:rPr>
              <a:t>cios</a:t>
            </a:r>
            <a:r>
              <a:rPr lang="es-ES_tradnl" altLang="es-MX" sz="2000" dirty="0">
                <a:solidFill>
                  <a:schemeClr val="bg1"/>
                </a:solidFill>
                <a:latin typeface="Arial" panose="020B0604020202020204" pitchFamily="34" charset="0"/>
                <a:cs typeface="Arial" panose="020B0604020202020204" pitchFamily="34" charset="0"/>
              </a:rPr>
              <a:t> unitarios no considerados en el catálogo original </a:t>
            </a:r>
            <a:r>
              <a:rPr lang="es-ES_tradnl" altLang="es-MX" sz="1600" dirty="0">
                <a:solidFill>
                  <a:schemeClr val="bg1"/>
                </a:solidFill>
                <a:latin typeface="Arial" panose="020B0604020202020204" pitchFamily="34" charset="0"/>
                <a:cs typeface="Arial" panose="020B0604020202020204" pitchFamily="34" charset="0"/>
              </a:rPr>
              <a:t>(art. 108 1er. pfo. RLOPSRM)</a:t>
            </a:r>
            <a:r>
              <a:rPr lang="es-ES_tradnl" altLang="es-MX" sz="2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7. </a:t>
            </a:r>
            <a:r>
              <a:rPr lang="es-ES_tradnl" altLang="es-MX" sz="2000" dirty="0">
                <a:solidFill>
                  <a:schemeClr val="bg1"/>
                </a:solidFill>
                <a:latin typeface="Arial" panose="020B0604020202020204" pitchFamily="34" charset="0"/>
                <a:cs typeface="Arial" panose="020B0604020202020204" pitchFamily="34" charset="0"/>
              </a:rPr>
              <a:t>Aprobar al contratista los conceptos no previstos en el catálogo original y </a:t>
            </a:r>
            <a:r>
              <a:rPr lang="es-ES_tradnl" altLang="es-MX" sz="2000" dirty="0" err="1">
                <a:solidFill>
                  <a:schemeClr val="bg1"/>
                </a:solidFill>
                <a:latin typeface="Arial" panose="020B0604020202020204" pitchFamily="34" charset="0"/>
                <a:cs typeface="Arial" panose="020B0604020202020204" pitchFamily="34" charset="0"/>
              </a:rPr>
              <a:t>cantida</a:t>
            </a:r>
            <a:r>
              <a:rPr lang="es-ES_tradnl" alt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pPr>
            <a:r>
              <a:rPr lang="es-ES_tradnl" altLang="es-MX" sz="2000" dirty="0">
                <a:solidFill>
                  <a:schemeClr val="bg1"/>
                </a:solidFill>
                <a:latin typeface="Arial" panose="020B0604020202020204" pitchFamily="34" charset="0"/>
                <a:cs typeface="Arial" panose="020B0604020202020204" pitchFamily="34" charset="0"/>
              </a:rPr>
              <a:t>des adicionales, para que pueda ejecutarlos </a:t>
            </a:r>
            <a:r>
              <a:rPr kumimoji="0" lang="es-MX" sz="1600" b="0" i="0" u="none" strike="noStrike" kern="1200" cap="none" spc="0" normalizeH="0" baseline="0" noProof="0" dirty="0">
                <a:ln>
                  <a:noFill/>
                </a:ln>
                <a:solidFill>
                  <a:srgbClr val="000000"/>
                </a:solidFill>
                <a:effectLst/>
                <a:uLnTx/>
                <a:uFillTx/>
                <a:latin typeface="ArialMT"/>
                <a:ea typeface="+mn-ea"/>
                <a:cs typeface="+mn-cs"/>
              </a:rPr>
              <a:t>(art. 105 1er. pfo. RLOPSRM)</a:t>
            </a:r>
            <a:r>
              <a:rPr lang="es-ES_tradnl" alt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8. </a:t>
            </a:r>
            <a:r>
              <a:rPr lang="es-MX" sz="2000" dirty="0">
                <a:solidFill>
                  <a:schemeClr val="bg1"/>
                </a:solidFill>
                <a:latin typeface="ArialMT"/>
              </a:rPr>
              <a:t>Solicitar al contratista la ejecución de trabajos o conceptos adicionales o extraor-</a:t>
            </a:r>
          </a:p>
          <a:p>
            <a:pPr marL="0" indent="0" algn="just">
              <a:lnSpc>
                <a:spcPct val="110000"/>
              </a:lnSpc>
              <a:spcBef>
                <a:spcPts val="0"/>
              </a:spcBef>
              <a:buNone/>
            </a:pPr>
            <a:r>
              <a:rPr lang="es-MX" sz="2000" dirty="0">
                <a:solidFill>
                  <a:schemeClr val="bg1"/>
                </a:solidFill>
                <a:latin typeface="ArialMT"/>
              </a:rPr>
              <a:t>dinarios </a:t>
            </a:r>
            <a:r>
              <a:rPr kumimoji="0" lang="es-MX" sz="1600" b="0" i="0" u="none" strike="noStrike" kern="1200" cap="none" spc="0" normalizeH="0" baseline="0" noProof="0" dirty="0">
                <a:ln>
                  <a:noFill/>
                </a:ln>
                <a:solidFill>
                  <a:srgbClr val="000000"/>
                </a:solidFill>
                <a:effectLst/>
                <a:uLnTx/>
                <a:uFillTx/>
                <a:latin typeface="ArialMT"/>
                <a:ea typeface="+mn-ea"/>
                <a:cs typeface="+mn-cs"/>
              </a:rPr>
              <a:t>(art. 105 2º pfo. RLOPSRM)</a:t>
            </a:r>
            <a:r>
              <a:rPr kumimoji="0" lang="es-MX" sz="2000" b="0" i="0" u="none" strike="noStrike" kern="1200" cap="none" spc="0" normalizeH="0" baseline="0" noProof="0" dirty="0">
                <a:ln>
                  <a:noFill/>
                </a:ln>
                <a:solidFill>
                  <a:srgbClr val="000000"/>
                </a:solidFill>
                <a:effectLst/>
                <a:uLnTx/>
                <a:uFillTx/>
                <a:latin typeface="ArialMT"/>
                <a:ea typeface="+mn-ea"/>
                <a:cs typeface="+mn-cs"/>
              </a:rPr>
              <a:t>;</a:t>
            </a: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9. </a:t>
            </a:r>
            <a:r>
              <a:rPr lang="es-ES_tradnl" altLang="es-MX" sz="2000" dirty="0">
                <a:solidFill>
                  <a:schemeClr val="bg1"/>
                </a:solidFill>
                <a:latin typeface="Arial" panose="020B0604020202020204" pitchFamily="34" charset="0"/>
                <a:cs typeface="Arial" panose="020B0604020202020204" pitchFamily="34" charset="0"/>
              </a:rPr>
              <a:t>Autorizar los convenios modificatorios;</a:t>
            </a:r>
          </a:p>
          <a:p>
            <a:pPr marL="0" indent="0" algn="just">
              <a:lnSpc>
                <a:spcPct val="11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10. </a:t>
            </a:r>
            <a:r>
              <a:rPr lang="es-MX" altLang="es-MX" sz="2000" dirty="0">
                <a:solidFill>
                  <a:schemeClr val="bg1"/>
                </a:solidFill>
                <a:latin typeface="ArialMT"/>
                <a:cs typeface="Arial" panose="020B0604020202020204" pitchFamily="34" charset="0"/>
              </a:rPr>
              <a:t>Anotar l</a:t>
            </a:r>
            <a:r>
              <a:rPr lang="es-MX" sz="2000" dirty="0">
                <a:solidFill>
                  <a:schemeClr val="bg1"/>
                </a:solidFill>
                <a:latin typeface="ArialMT"/>
              </a:rPr>
              <a:t>as retenciones económicas o las penas convencionales, una vez cuanti-</a:t>
            </a:r>
            <a:endParaRPr lang="es-MX" sz="1600" dirty="0">
              <a:solidFill>
                <a:schemeClr val="bg1"/>
              </a:solidFill>
              <a:latin typeface="ArialMT"/>
            </a:endParaRPr>
          </a:p>
          <a:p>
            <a:pPr marL="0" indent="0" algn="just">
              <a:lnSpc>
                <a:spcPct val="100000"/>
              </a:lnSpc>
              <a:spcBef>
                <a:spcPts val="0"/>
              </a:spcBef>
              <a:buNone/>
            </a:pPr>
            <a:endParaRPr lang="es-ES_tradnl" alt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48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125" autoRev="1" fill="hold">
                                          <p:stCondLst>
                                            <p:cond delay="0"/>
                                          </p:stCondLst>
                                        </p:cTn>
                                        <p:tgtEl>
                                          <p:spTgt spid="11">
                                            <p:txEl>
                                              <p:pRg st="0" end="0"/>
                                            </p:txEl>
                                          </p:spTgt>
                                        </p:tgtEl>
                                        <p:attrNameLst>
                                          <p:attrName>ppt_w</p:attrName>
                                        </p:attrNameLst>
                                      </p:cBhvr>
                                    </p:anim>
                                    <p:anim by="(#ppt_w*0.50)" calcmode="lin" valueType="num">
                                      <p:cBhvr>
                                        <p:cTn id="8" dur="125" decel="50000" autoRev="1" fill="hold">
                                          <p:stCondLst>
                                            <p:cond delay="0"/>
                                          </p:stCondLst>
                                        </p:cTn>
                                        <p:tgtEl>
                                          <p:spTgt spid="11">
                                            <p:txEl>
                                              <p:pRg st="0" end="0"/>
                                            </p:txEl>
                                          </p:spTgt>
                                        </p:tgtEl>
                                        <p:attrNameLst>
                                          <p:attrName>ppt_x</p:attrName>
                                        </p:attrNameLst>
                                      </p:cBhvr>
                                    </p:anim>
                                    <p:anim from="(-#ppt_h/2)" to="(#ppt_y)" calcmode="lin" valueType="num">
                                      <p:cBhvr>
                                        <p:cTn id="9" dur="250" fill="hold">
                                          <p:stCondLst>
                                            <p:cond delay="0"/>
                                          </p:stCondLst>
                                        </p:cTn>
                                        <p:tgtEl>
                                          <p:spTgt spid="11">
                                            <p:txEl>
                                              <p:pRg st="0" end="0"/>
                                            </p:txEl>
                                          </p:spTgt>
                                        </p:tgtEl>
                                        <p:attrNameLst>
                                          <p:attrName>ppt_y</p:attrName>
                                        </p:attrNameLst>
                                      </p:cBhvr>
                                    </p:anim>
                                    <p:animRot by="21600000">
                                      <p:cBhvr>
                                        <p:cTn id="10" dur="250" fill="hold">
                                          <p:stCondLst>
                                            <p:cond delay="0"/>
                                          </p:stCondLst>
                                        </p:cTn>
                                        <p:tgtEl>
                                          <p:spTgt spid="11">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11">
                                            <p:txEl>
                                              <p:pRg st="1" end="1"/>
                                            </p:txEl>
                                          </p:spTgt>
                                        </p:tgtEl>
                                        <p:attrNameLst>
                                          <p:attrName>style.visibility</p:attrName>
                                        </p:attrNameLst>
                                      </p:cBhvr>
                                      <p:to>
                                        <p:strVal val="visible"/>
                                      </p:to>
                                    </p:set>
                                    <p:anim by="(-#ppt_w*2)" calcmode="lin" valueType="num">
                                      <p:cBhvr rctx="PPT">
                                        <p:cTn id="15" dur="125" autoRev="1" fill="hold">
                                          <p:stCondLst>
                                            <p:cond delay="0"/>
                                          </p:stCondLst>
                                        </p:cTn>
                                        <p:tgtEl>
                                          <p:spTgt spid="11">
                                            <p:txEl>
                                              <p:pRg st="1" end="1"/>
                                            </p:txEl>
                                          </p:spTgt>
                                        </p:tgtEl>
                                        <p:attrNameLst>
                                          <p:attrName>ppt_w</p:attrName>
                                        </p:attrNameLst>
                                      </p:cBhvr>
                                    </p:anim>
                                    <p:anim by="(#ppt_w*0.50)" calcmode="lin" valueType="num">
                                      <p:cBhvr>
                                        <p:cTn id="16" dur="125" decel="50000" autoRev="1" fill="hold">
                                          <p:stCondLst>
                                            <p:cond delay="0"/>
                                          </p:stCondLst>
                                        </p:cTn>
                                        <p:tgtEl>
                                          <p:spTgt spid="11">
                                            <p:txEl>
                                              <p:pRg st="1" end="1"/>
                                            </p:txEl>
                                          </p:spTgt>
                                        </p:tgtEl>
                                        <p:attrNameLst>
                                          <p:attrName>ppt_x</p:attrName>
                                        </p:attrNameLst>
                                      </p:cBhvr>
                                    </p:anim>
                                    <p:anim from="(-#ppt_h/2)" to="(#ppt_y)" calcmode="lin" valueType="num">
                                      <p:cBhvr>
                                        <p:cTn id="17" dur="250" fill="hold">
                                          <p:stCondLst>
                                            <p:cond delay="0"/>
                                          </p:stCondLst>
                                        </p:cTn>
                                        <p:tgtEl>
                                          <p:spTgt spid="11">
                                            <p:txEl>
                                              <p:pRg st="1" end="1"/>
                                            </p:txEl>
                                          </p:spTgt>
                                        </p:tgtEl>
                                        <p:attrNameLst>
                                          <p:attrName>ppt_y</p:attrName>
                                        </p:attrNameLst>
                                      </p:cBhvr>
                                    </p:anim>
                                    <p:animRot by="21600000">
                                      <p:cBhvr>
                                        <p:cTn id="18" dur="250" fill="hold">
                                          <p:stCondLst>
                                            <p:cond delay="0"/>
                                          </p:stCondLst>
                                        </p:cTn>
                                        <p:tgtEl>
                                          <p:spTgt spid="11">
                                            <p:txEl>
                                              <p:pRg st="1" end="1"/>
                                            </p:txEl>
                                          </p:spTgt>
                                        </p:tgtEl>
                                        <p:attrNameLst>
                                          <p:attrName>r</p:attrName>
                                        </p:attrNameLst>
                                      </p:cBhvr>
                                    </p:animRot>
                                  </p:childTnLst>
                                </p:cTn>
                              </p:par>
                              <p:par>
                                <p:cTn id="19" presetID="56" presetClass="entr" presetSubtype="0" fill="hold" nodeType="withEffect">
                                  <p:stCondLst>
                                    <p:cond delay="0"/>
                                  </p:stCondLst>
                                  <p:iterate type="lt">
                                    <p:tmPct val="10000"/>
                                  </p:iterate>
                                  <p:childTnLst>
                                    <p:set>
                                      <p:cBhvr>
                                        <p:cTn id="20" dur="1" fill="hold">
                                          <p:stCondLst>
                                            <p:cond delay="0"/>
                                          </p:stCondLst>
                                        </p:cTn>
                                        <p:tgtEl>
                                          <p:spTgt spid="11">
                                            <p:txEl>
                                              <p:pRg st="2" end="2"/>
                                            </p:txEl>
                                          </p:spTgt>
                                        </p:tgtEl>
                                        <p:attrNameLst>
                                          <p:attrName>style.visibility</p:attrName>
                                        </p:attrNameLst>
                                      </p:cBhvr>
                                      <p:to>
                                        <p:strVal val="visible"/>
                                      </p:to>
                                    </p:set>
                                    <p:anim by="(-#ppt_w*2)" calcmode="lin" valueType="num">
                                      <p:cBhvr rctx="PPT">
                                        <p:cTn id="21" dur="125" autoRev="1" fill="hold">
                                          <p:stCondLst>
                                            <p:cond delay="0"/>
                                          </p:stCondLst>
                                        </p:cTn>
                                        <p:tgtEl>
                                          <p:spTgt spid="11">
                                            <p:txEl>
                                              <p:pRg st="2" end="2"/>
                                            </p:txEl>
                                          </p:spTgt>
                                        </p:tgtEl>
                                        <p:attrNameLst>
                                          <p:attrName>ppt_w</p:attrName>
                                        </p:attrNameLst>
                                      </p:cBhvr>
                                    </p:anim>
                                    <p:anim by="(#ppt_w*0.50)" calcmode="lin" valueType="num">
                                      <p:cBhvr>
                                        <p:cTn id="22" dur="125" decel="50000" autoRev="1" fill="hold">
                                          <p:stCondLst>
                                            <p:cond delay="0"/>
                                          </p:stCondLst>
                                        </p:cTn>
                                        <p:tgtEl>
                                          <p:spTgt spid="11">
                                            <p:txEl>
                                              <p:pRg st="2" end="2"/>
                                            </p:txEl>
                                          </p:spTgt>
                                        </p:tgtEl>
                                        <p:attrNameLst>
                                          <p:attrName>ppt_x</p:attrName>
                                        </p:attrNameLst>
                                      </p:cBhvr>
                                    </p:anim>
                                    <p:anim from="(-#ppt_h/2)" to="(#ppt_y)" calcmode="lin" valueType="num">
                                      <p:cBhvr>
                                        <p:cTn id="23" dur="250" fill="hold">
                                          <p:stCondLst>
                                            <p:cond delay="0"/>
                                          </p:stCondLst>
                                        </p:cTn>
                                        <p:tgtEl>
                                          <p:spTgt spid="11">
                                            <p:txEl>
                                              <p:pRg st="2" end="2"/>
                                            </p:txEl>
                                          </p:spTgt>
                                        </p:tgtEl>
                                        <p:attrNameLst>
                                          <p:attrName>ppt_y</p:attrName>
                                        </p:attrNameLst>
                                      </p:cBhvr>
                                    </p:anim>
                                    <p:animRot by="21600000">
                                      <p:cBhvr>
                                        <p:cTn id="24" dur="250" fill="hold">
                                          <p:stCondLst>
                                            <p:cond delay="0"/>
                                          </p:stCondLst>
                                        </p:cTn>
                                        <p:tgtEl>
                                          <p:spTgt spid="11">
                                            <p:txEl>
                                              <p:pRg st="2" end="2"/>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nodeType="clickEffect">
                                  <p:stCondLst>
                                    <p:cond delay="0"/>
                                  </p:stCondLst>
                                  <p:iterate type="lt">
                                    <p:tmPct val="10000"/>
                                  </p:iterate>
                                  <p:childTnLst>
                                    <p:set>
                                      <p:cBhvr>
                                        <p:cTn id="28" dur="1" fill="hold">
                                          <p:stCondLst>
                                            <p:cond delay="0"/>
                                          </p:stCondLst>
                                        </p:cTn>
                                        <p:tgtEl>
                                          <p:spTgt spid="11">
                                            <p:txEl>
                                              <p:pRg st="3" end="3"/>
                                            </p:txEl>
                                          </p:spTgt>
                                        </p:tgtEl>
                                        <p:attrNameLst>
                                          <p:attrName>style.visibility</p:attrName>
                                        </p:attrNameLst>
                                      </p:cBhvr>
                                      <p:to>
                                        <p:strVal val="visible"/>
                                      </p:to>
                                    </p:set>
                                    <p:anim by="(-#ppt_w*2)" calcmode="lin" valueType="num">
                                      <p:cBhvr rctx="PPT">
                                        <p:cTn id="29" dur="125" autoRev="1" fill="hold">
                                          <p:stCondLst>
                                            <p:cond delay="0"/>
                                          </p:stCondLst>
                                        </p:cTn>
                                        <p:tgtEl>
                                          <p:spTgt spid="11">
                                            <p:txEl>
                                              <p:pRg st="3" end="3"/>
                                            </p:txEl>
                                          </p:spTgt>
                                        </p:tgtEl>
                                        <p:attrNameLst>
                                          <p:attrName>ppt_w</p:attrName>
                                        </p:attrNameLst>
                                      </p:cBhvr>
                                    </p:anim>
                                    <p:anim by="(#ppt_w*0.50)" calcmode="lin" valueType="num">
                                      <p:cBhvr>
                                        <p:cTn id="30" dur="125" decel="50000" autoRev="1" fill="hold">
                                          <p:stCondLst>
                                            <p:cond delay="0"/>
                                          </p:stCondLst>
                                        </p:cTn>
                                        <p:tgtEl>
                                          <p:spTgt spid="11">
                                            <p:txEl>
                                              <p:pRg st="3" end="3"/>
                                            </p:txEl>
                                          </p:spTgt>
                                        </p:tgtEl>
                                        <p:attrNameLst>
                                          <p:attrName>ppt_x</p:attrName>
                                        </p:attrNameLst>
                                      </p:cBhvr>
                                    </p:anim>
                                    <p:anim from="(-#ppt_h/2)" to="(#ppt_y)" calcmode="lin" valueType="num">
                                      <p:cBhvr>
                                        <p:cTn id="31" dur="250" fill="hold">
                                          <p:stCondLst>
                                            <p:cond delay="0"/>
                                          </p:stCondLst>
                                        </p:cTn>
                                        <p:tgtEl>
                                          <p:spTgt spid="11">
                                            <p:txEl>
                                              <p:pRg st="3" end="3"/>
                                            </p:txEl>
                                          </p:spTgt>
                                        </p:tgtEl>
                                        <p:attrNameLst>
                                          <p:attrName>ppt_y</p:attrName>
                                        </p:attrNameLst>
                                      </p:cBhvr>
                                    </p:anim>
                                    <p:animRot by="21600000">
                                      <p:cBhvr>
                                        <p:cTn id="32" dur="250" fill="hold">
                                          <p:stCondLst>
                                            <p:cond delay="0"/>
                                          </p:stCondLst>
                                        </p:cTn>
                                        <p:tgtEl>
                                          <p:spTgt spid="11">
                                            <p:txEl>
                                              <p:pRg st="3" end="3"/>
                                            </p:txEl>
                                          </p:spTgt>
                                        </p:tgtEl>
                                        <p:attrNameLst>
                                          <p:attrName>r</p:attrName>
                                        </p:attrNameLst>
                                      </p:cBhvr>
                                    </p:animRot>
                                  </p:childTnLst>
                                </p:cTn>
                              </p:par>
                              <p:par>
                                <p:cTn id="33" presetID="56" presetClass="entr" presetSubtype="0" fill="hold" nodeType="withEffect">
                                  <p:stCondLst>
                                    <p:cond delay="0"/>
                                  </p:stCondLst>
                                  <p:iterate type="lt">
                                    <p:tmPct val="10000"/>
                                  </p:iterate>
                                  <p:childTnLst>
                                    <p:set>
                                      <p:cBhvr>
                                        <p:cTn id="34" dur="1" fill="hold">
                                          <p:stCondLst>
                                            <p:cond delay="0"/>
                                          </p:stCondLst>
                                        </p:cTn>
                                        <p:tgtEl>
                                          <p:spTgt spid="11">
                                            <p:txEl>
                                              <p:pRg st="4" end="4"/>
                                            </p:txEl>
                                          </p:spTgt>
                                        </p:tgtEl>
                                        <p:attrNameLst>
                                          <p:attrName>style.visibility</p:attrName>
                                        </p:attrNameLst>
                                      </p:cBhvr>
                                      <p:to>
                                        <p:strVal val="visible"/>
                                      </p:to>
                                    </p:set>
                                    <p:anim by="(-#ppt_w*2)" calcmode="lin" valueType="num">
                                      <p:cBhvr rctx="PPT">
                                        <p:cTn id="35" dur="125" autoRev="1" fill="hold">
                                          <p:stCondLst>
                                            <p:cond delay="0"/>
                                          </p:stCondLst>
                                        </p:cTn>
                                        <p:tgtEl>
                                          <p:spTgt spid="11">
                                            <p:txEl>
                                              <p:pRg st="4" end="4"/>
                                            </p:txEl>
                                          </p:spTgt>
                                        </p:tgtEl>
                                        <p:attrNameLst>
                                          <p:attrName>ppt_w</p:attrName>
                                        </p:attrNameLst>
                                      </p:cBhvr>
                                    </p:anim>
                                    <p:anim by="(#ppt_w*0.50)" calcmode="lin" valueType="num">
                                      <p:cBhvr>
                                        <p:cTn id="36" dur="125" decel="50000" autoRev="1" fill="hold">
                                          <p:stCondLst>
                                            <p:cond delay="0"/>
                                          </p:stCondLst>
                                        </p:cTn>
                                        <p:tgtEl>
                                          <p:spTgt spid="11">
                                            <p:txEl>
                                              <p:pRg st="4" end="4"/>
                                            </p:txEl>
                                          </p:spTgt>
                                        </p:tgtEl>
                                        <p:attrNameLst>
                                          <p:attrName>ppt_x</p:attrName>
                                        </p:attrNameLst>
                                      </p:cBhvr>
                                    </p:anim>
                                    <p:anim from="(-#ppt_h/2)" to="(#ppt_y)" calcmode="lin" valueType="num">
                                      <p:cBhvr>
                                        <p:cTn id="37" dur="250" fill="hold">
                                          <p:stCondLst>
                                            <p:cond delay="0"/>
                                          </p:stCondLst>
                                        </p:cTn>
                                        <p:tgtEl>
                                          <p:spTgt spid="11">
                                            <p:txEl>
                                              <p:pRg st="4" end="4"/>
                                            </p:txEl>
                                          </p:spTgt>
                                        </p:tgtEl>
                                        <p:attrNameLst>
                                          <p:attrName>ppt_y</p:attrName>
                                        </p:attrNameLst>
                                      </p:cBhvr>
                                    </p:anim>
                                    <p:animRot by="21600000">
                                      <p:cBhvr>
                                        <p:cTn id="38" dur="250" fill="hold">
                                          <p:stCondLst>
                                            <p:cond delay="0"/>
                                          </p:stCondLst>
                                        </p:cTn>
                                        <p:tgtEl>
                                          <p:spTgt spid="11">
                                            <p:txEl>
                                              <p:pRg st="4" end="4"/>
                                            </p:txEl>
                                          </p:spTgt>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nodeType="clickEffect">
                                  <p:stCondLst>
                                    <p:cond delay="0"/>
                                  </p:stCondLst>
                                  <p:iterate type="lt">
                                    <p:tmPct val="10000"/>
                                  </p:iterate>
                                  <p:childTnLst>
                                    <p:set>
                                      <p:cBhvr>
                                        <p:cTn id="42" dur="1" fill="hold">
                                          <p:stCondLst>
                                            <p:cond delay="0"/>
                                          </p:stCondLst>
                                        </p:cTn>
                                        <p:tgtEl>
                                          <p:spTgt spid="11">
                                            <p:txEl>
                                              <p:pRg st="5" end="5"/>
                                            </p:txEl>
                                          </p:spTgt>
                                        </p:tgtEl>
                                        <p:attrNameLst>
                                          <p:attrName>style.visibility</p:attrName>
                                        </p:attrNameLst>
                                      </p:cBhvr>
                                      <p:to>
                                        <p:strVal val="visible"/>
                                      </p:to>
                                    </p:set>
                                    <p:anim by="(-#ppt_w*2)" calcmode="lin" valueType="num">
                                      <p:cBhvr rctx="PPT">
                                        <p:cTn id="43" dur="125" autoRev="1" fill="hold">
                                          <p:stCondLst>
                                            <p:cond delay="0"/>
                                          </p:stCondLst>
                                        </p:cTn>
                                        <p:tgtEl>
                                          <p:spTgt spid="11">
                                            <p:txEl>
                                              <p:pRg st="5" end="5"/>
                                            </p:txEl>
                                          </p:spTgt>
                                        </p:tgtEl>
                                        <p:attrNameLst>
                                          <p:attrName>ppt_w</p:attrName>
                                        </p:attrNameLst>
                                      </p:cBhvr>
                                    </p:anim>
                                    <p:anim by="(#ppt_w*0.50)" calcmode="lin" valueType="num">
                                      <p:cBhvr>
                                        <p:cTn id="44" dur="125" decel="50000" autoRev="1" fill="hold">
                                          <p:stCondLst>
                                            <p:cond delay="0"/>
                                          </p:stCondLst>
                                        </p:cTn>
                                        <p:tgtEl>
                                          <p:spTgt spid="11">
                                            <p:txEl>
                                              <p:pRg st="5" end="5"/>
                                            </p:txEl>
                                          </p:spTgt>
                                        </p:tgtEl>
                                        <p:attrNameLst>
                                          <p:attrName>ppt_x</p:attrName>
                                        </p:attrNameLst>
                                      </p:cBhvr>
                                    </p:anim>
                                    <p:anim from="(-#ppt_h/2)" to="(#ppt_y)" calcmode="lin" valueType="num">
                                      <p:cBhvr>
                                        <p:cTn id="45" dur="250" fill="hold">
                                          <p:stCondLst>
                                            <p:cond delay="0"/>
                                          </p:stCondLst>
                                        </p:cTn>
                                        <p:tgtEl>
                                          <p:spTgt spid="11">
                                            <p:txEl>
                                              <p:pRg st="5" end="5"/>
                                            </p:txEl>
                                          </p:spTgt>
                                        </p:tgtEl>
                                        <p:attrNameLst>
                                          <p:attrName>ppt_y</p:attrName>
                                        </p:attrNameLst>
                                      </p:cBhvr>
                                    </p:anim>
                                    <p:animRot by="21600000">
                                      <p:cBhvr>
                                        <p:cTn id="46" dur="250" fill="hold">
                                          <p:stCondLst>
                                            <p:cond delay="0"/>
                                          </p:stCondLst>
                                        </p:cTn>
                                        <p:tgtEl>
                                          <p:spTgt spid="11">
                                            <p:txEl>
                                              <p:pRg st="5" end="5"/>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56" presetClass="entr" presetSubtype="0" fill="hold" nodeType="clickEffect">
                                  <p:stCondLst>
                                    <p:cond delay="0"/>
                                  </p:stCondLst>
                                  <p:iterate type="lt">
                                    <p:tmPct val="10000"/>
                                  </p:iterate>
                                  <p:childTnLst>
                                    <p:set>
                                      <p:cBhvr>
                                        <p:cTn id="50" dur="1" fill="hold">
                                          <p:stCondLst>
                                            <p:cond delay="0"/>
                                          </p:stCondLst>
                                        </p:cTn>
                                        <p:tgtEl>
                                          <p:spTgt spid="11">
                                            <p:txEl>
                                              <p:pRg st="6" end="6"/>
                                            </p:txEl>
                                          </p:spTgt>
                                        </p:tgtEl>
                                        <p:attrNameLst>
                                          <p:attrName>style.visibility</p:attrName>
                                        </p:attrNameLst>
                                      </p:cBhvr>
                                      <p:to>
                                        <p:strVal val="visible"/>
                                      </p:to>
                                    </p:set>
                                    <p:anim by="(-#ppt_w*2)" calcmode="lin" valueType="num">
                                      <p:cBhvr rctx="PPT">
                                        <p:cTn id="51" dur="125" autoRev="1" fill="hold">
                                          <p:stCondLst>
                                            <p:cond delay="0"/>
                                          </p:stCondLst>
                                        </p:cTn>
                                        <p:tgtEl>
                                          <p:spTgt spid="11">
                                            <p:txEl>
                                              <p:pRg st="6" end="6"/>
                                            </p:txEl>
                                          </p:spTgt>
                                        </p:tgtEl>
                                        <p:attrNameLst>
                                          <p:attrName>ppt_w</p:attrName>
                                        </p:attrNameLst>
                                      </p:cBhvr>
                                    </p:anim>
                                    <p:anim by="(#ppt_w*0.50)" calcmode="lin" valueType="num">
                                      <p:cBhvr>
                                        <p:cTn id="52" dur="125" decel="50000" autoRev="1" fill="hold">
                                          <p:stCondLst>
                                            <p:cond delay="0"/>
                                          </p:stCondLst>
                                        </p:cTn>
                                        <p:tgtEl>
                                          <p:spTgt spid="11">
                                            <p:txEl>
                                              <p:pRg st="6" end="6"/>
                                            </p:txEl>
                                          </p:spTgt>
                                        </p:tgtEl>
                                        <p:attrNameLst>
                                          <p:attrName>ppt_x</p:attrName>
                                        </p:attrNameLst>
                                      </p:cBhvr>
                                    </p:anim>
                                    <p:anim from="(-#ppt_h/2)" to="(#ppt_y)" calcmode="lin" valueType="num">
                                      <p:cBhvr>
                                        <p:cTn id="53" dur="250" fill="hold">
                                          <p:stCondLst>
                                            <p:cond delay="0"/>
                                          </p:stCondLst>
                                        </p:cTn>
                                        <p:tgtEl>
                                          <p:spTgt spid="11">
                                            <p:txEl>
                                              <p:pRg st="6" end="6"/>
                                            </p:txEl>
                                          </p:spTgt>
                                        </p:tgtEl>
                                        <p:attrNameLst>
                                          <p:attrName>ppt_y</p:attrName>
                                        </p:attrNameLst>
                                      </p:cBhvr>
                                    </p:anim>
                                    <p:animRot by="21600000">
                                      <p:cBhvr>
                                        <p:cTn id="54" dur="250" fill="hold">
                                          <p:stCondLst>
                                            <p:cond delay="0"/>
                                          </p:stCondLst>
                                        </p:cTn>
                                        <p:tgtEl>
                                          <p:spTgt spid="11">
                                            <p:txEl>
                                              <p:pRg st="6" end="6"/>
                                            </p:txEl>
                                          </p:spTgt>
                                        </p:tgtEl>
                                        <p:attrNameLst>
                                          <p:attrName>r</p:attrName>
                                        </p:attrNameLst>
                                      </p:cBhvr>
                                    </p:animRot>
                                  </p:childTnLst>
                                </p:cTn>
                              </p:par>
                              <p:par>
                                <p:cTn id="55" presetID="56" presetClass="entr" presetSubtype="0" fill="hold" nodeType="withEffect">
                                  <p:stCondLst>
                                    <p:cond delay="0"/>
                                  </p:stCondLst>
                                  <p:iterate type="lt">
                                    <p:tmPct val="10000"/>
                                  </p:iterate>
                                  <p:childTnLst>
                                    <p:set>
                                      <p:cBhvr>
                                        <p:cTn id="56" dur="1" fill="hold">
                                          <p:stCondLst>
                                            <p:cond delay="0"/>
                                          </p:stCondLst>
                                        </p:cTn>
                                        <p:tgtEl>
                                          <p:spTgt spid="11">
                                            <p:txEl>
                                              <p:pRg st="7" end="7"/>
                                            </p:txEl>
                                          </p:spTgt>
                                        </p:tgtEl>
                                        <p:attrNameLst>
                                          <p:attrName>style.visibility</p:attrName>
                                        </p:attrNameLst>
                                      </p:cBhvr>
                                      <p:to>
                                        <p:strVal val="visible"/>
                                      </p:to>
                                    </p:set>
                                    <p:anim by="(-#ppt_w*2)" calcmode="lin" valueType="num">
                                      <p:cBhvr rctx="PPT">
                                        <p:cTn id="57" dur="125" autoRev="1" fill="hold">
                                          <p:stCondLst>
                                            <p:cond delay="0"/>
                                          </p:stCondLst>
                                        </p:cTn>
                                        <p:tgtEl>
                                          <p:spTgt spid="11">
                                            <p:txEl>
                                              <p:pRg st="7" end="7"/>
                                            </p:txEl>
                                          </p:spTgt>
                                        </p:tgtEl>
                                        <p:attrNameLst>
                                          <p:attrName>ppt_w</p:attrName>
                                        </p:attrNameLst>
                                      </p:cBhvr>
                                    </p:anim>
                                    <p:anim by="(#ppt_w*0.50)" calcmode="lin" valueType="num">
                                      <p:cBhvr>
                                        <p:cTn id="58" dur="125" decel="50000" autoRev="1" fill="hold">
                                          <p:stCondLst>
                                            <p:cond delay="0"/>
                                          </p:stCondLst>
                                        </p:cTn>
                                        <p:tgtEl>
                                          <p:spTgt spid="11">
                                            <p:txEl>
                                              <p:pRg st="7" end="7"/>
                                            </p:txEl>
                                          </p:spTgt>
                                        </p:tgtEl>
                                        <p:attrNameLst>
                                          <p:attrName>ppt_x</p:attrName>
                                        </p:attrNameLst>
                                      </p:cBhvr>
                                    </p:anim>
                                    <p:anim from="(-#ppt_h/2)" to="(#ppt_y)" calcmode="lin" valueType="num">
                                      <p:cBhvr>
                                        <p:cTn id="59" dur="250" fill="hold">
                                          <p:stCondLst>
                                            <p:cond delay="0"/>
                                          </p:stCondLst>
                                        </p:cTn>
                                        <p:tgtEl>
                                          <p:spTgt spid="11">
                                            <p:txEl>
                                              <p:pRg st="7" end="7"/>
                                            </p:txEl>
                                          </p:spTgt>
                                        </p:tgtEl>
                                        <p:attrNameLst>
                                          <p:attrName>ppt_y</p:attrName>
                                        </p:attrNameLst>
                                      </p:cBhvr>
                                    </p:anim>
                                    <p:animRot by="21600000">
                                      <p:cBhvr>
                                        <p:cTn id="60" dur="250" fill="hold">
                                          <p:stCondLst>
                                            <p:cond delay="0"/>
                                          </p:stCondLst>
                                        </p:cTn>
                                        <p:tgtEl>
                                          <p:spTgt spid="11">
                                            <p:txEl>
                                              <p:pRg st="7" end="7"/>
                                            </p:txEl>
                                          </p:spTgt>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56" presetClass="entr" presetSubtype="0" fill="hold" nodeType="clickEffect">
                                  <p:stCondLst>
                                    <p:cond delay="0"/>
                                  </p:stCondLst>
                                  <p:iterate type="lt">
                                    <p:tmPct val="10000"/>
                                  </p:iterate>
                                  <p:childTnLst>
                                    <p:set>
                                      <p:cBhvr>
                                        <p:cTn id="64" dur="1" fill="hold">
                                          <p:stCondLst>
                                            <p:cond delay="0"/>
                                          </p:stCondLst>
                                        </p:cTn>
                                        <p:tgtEl>
                                          <p:spTgt spid="11">
                                            <p:txEl>
                                              <p:pRg st="8" end="8"/>
                                            </p:txEl>
                                          </p:spTgt>
                                        </p:tgtEl>
                                        <p:attrNameLst>
                                          <p:attrName>style.visibility</p:attrName>
                                        </p:attrNameLst>
                                      </p:cBhvr>
                                      <p:to>
                                        <p:strVal val="visible"/>
                                      </p:to>
                                    </p:set>
                                    <p:anim by="(-#ppt_w*2)" calcmode="lin" valueType="num">
                                      <p:cBhvr rctx="PPT">
                                        <p:cTn id="65" dur="125" autoRev="1" fill="hold">
                                          <p:stCondLst>
                                            <p:cond delay="0"/>
                                          </p:stCondLst>
                                        </p:cTn>
                                        <p:tgtEl>
                                          <p:spTgt spid="11">
                                            <p:txEl>
                                              <p:pRg st="8" end="8"/>
                                            </p:txEl>
                                          </p:spTgt>
                                        </p:tgtEl>
                                        <p:attrNameLst>
                                          <p:attrName>ppt_w</p:attrName>
                                        </p:attrNameLst>
                                      </p:cBhvr>
                                    </p:anim>
                                    <p:anim by="(#ppt_w*0.50)" calcmode="lin" valueType="num">
                                      <p:cBhvr>
                                        <p:cTn id="66" dur="125" decel="50000" autoRev="1" fill="hold">
                                          <p:stCondLst>
                                            <p:cond delay="0"/>
                                          </p:stCondLst>
                                        </p:cTn>
                                        <p:tgtEl>
                                          <p:spTgt spid="11">
                                            <p:txEl>
                                              <p:pRg st="8" end="8"/>
                                            </p:txEl>
                                          </p:spTgt>
                                        </p:tgtEl>
                                        <p:attrNameLst>
                                          <p:attrName>ppt_x</p:attrName>
                                        </p:attrNameLst>
                                      </p:cBhvr>
                                    </p:anim>
                                    <p:anim from="(-#ppt_h/2)" to="(#ppt_y)" calcmode="lin" valueType="num">
                                      <p:cBhvr>
                                        <p:cTn id="67" dur="250" fill="hold">
                                          <p:stCondLst>
                                            <p:cond delay="0"/>
                                          </p:stCondLst>
                                        </p:cTn>
                                        <p:tgtEl>
                                          <p:spTgt spid="11">
                                            <p:txEl>
                                              <p:pRg st="8" end="8"/>
                                            </p:txEl>
                                          </p:spTgt>
                                        </p:tgtEl>
                                        <p:attrNameLst>
                                          <p:attrName>ppt_y</p:attrName>
                                        </p:attrNameLst>
                                      </p:cBhvr>
                                    </p:anim>
                                    <p:animRot by="21600000">
                                      <p:cBhvr>
                                        <p:cTn id="68" dur="250" fill="hold">
                                          <p:stCondLst>
                                            <p:cond delay="0"/>
                                          </p:stCondLst>
                                        </p:cTn>
                                        <p:tgtEl>
                                          <p:spTgt spid="11">
                                            <p:txEl>
                                              <p:pRg st="8" end="8"/>
                                            </p:txEl>
                                          </p:spTgt>
                                        </p:tgtEl>
                                        <p:attrNameLst>
                                          <p:attrName>r</p:attrName>
                                        </p:attrNameLst>
                                      </p:cBhvr>
                                    </p:animRot>
                                  </p:childTnLst>
                                </p:cTn>
                              </p:par>
                              <p:par>
                                <p:cTn id="69" presetID="56" presetClass="entr" presetSubtype="0" fill="hold" nodeType="withEffect">
                                  <p:stCondLst>
                                    <p:cond delay="0"/>
                                  </p:stCondLst>
                                  <p:iterate type="lt">
                                    <p:tmPct val="10000"/>
                                  </p:iterate>
                                  <p:childTnLst>
                                    <p:set>
                                      <p:cBhvr>
                                        <p:cTn id="70" dur="1" fill="hold">
                                          <p:stCondLst>
                                            <p:cond delay="0"/>
                                          </p:stCondLst>
                                        </p:cTn>
                                        <p:tgtEl>
                                          <p:spTgt spid="11">
                                            <p:txEl>
                                              <p:pRg st="9" end="9"/>
                                            </p:txEl>
                                          </p:spTgt>
                                        </p:tgtEl>
                                        <p:attrNameLst>
                                          <p:attrName>style.visibility</p:attrName>
                                        </p:attrNameLst>
                                      </p:cBhvr>
                                      <p:to>
                                        <p:strVal val="visible"/>
                                      </p:to>
                                    </p:set>
                                    <p:anim by="(-#ppt_w*2)" calcmode="lin" valueType="num">
                                      <p:cBhvr rctx="PPT">
                                        <p:cTn id="71" dur="125" autoRev="1" fill="hold">
                                          <p:stCondLst>
                                            <p:cond delay="0"/>
                                          </p:stCondLst>
                                        </p:cTn>
                                        <p:tgtEl>
                                          <p:spTgt spid="11">
                                            <p:txEl>
                                              <p:pRg st="9" end="9"/>
                                            </p:txEl>
                                          </p:spTgt>
                                        </p:tgtEl>
                                        <p:attrNameLst>
                                          <p:attrName>ppt_w</p:attrName>
                                        </p:attrNameLst>
                                      </p:cBhvr>
                                    </p:anim>
                                    <p:anim by="(#ppt_w*0.50)" calcmode="lin" valueType="num">
                                      <p:cBhvr>
                                        <p:cTn id="72" dur="125" decel="50000" autoRev="1" fill="hold">
                                          <p:stCondLst>
                                            <p:cond delay="0"/>
                                          </p:stCondLst>
                                        </p:cTn>
                                        <p:tgtEl>
                                          <p:spTgt spid="11">
                                            <p:txEl>
                                              <p:pRg st="9" end="9"/>
                                            </p:txEl>
                                          </p:spTgt>
                                        </p:tgtEl>
                                        <p:attrNameLst>
                                          <p:attrName>ppt_x</p:attrName>
                                        </p:attrNameLst>
                                      </p:cBhvr>
                                    </p:anim>
                                    <p:anim from="(-#ppt_h/2)" to="(#ppt_y)" calcmode="lin" valueType="num">
                                      <p:cBhvr>
                                        <p:cTn id="73" dur="250" fill="hold">
                                          <p:stCondLst>
                                            <p:cond delay="0"/>
                                          </p:stCondLst>
                                        </p:cTn>
                                        <p:tgtEl>
                                          <p:spTgt spid="11">
                                            <p:txEl>
                                              <p:pRg st="9" end="9"/>
                                            </p:txEl>
                                          </p:spTgt>
                                        </p:tgtEl>
                                        <p:attrNameLst>
                                          <p:attrName>ppt_y</p:attrName>
                                        </p:attrNameLst>
                                      </p:cBhvr>
                                    </p:anim>
                                    <p:animRot by="21600000">
                                      <p:cBhvr>
                                        <p:cTn id="74" dur="250" fill="hold">
                                          <p:stCondLst>
                                            <p:cond delay="0"/>
                                          </p:stCondLst>
                                        </p:cTn>
                                        <p:tgtEl>
                                          <p:spTgt spid="11">
                                            <p:txEl>
                                              <p:pRg st="9" end="9"/>
                                            </p:txEl>
                                          </p:spTgt>
                                        </p:tgtEl>
                                        <p:attrNameLst>
                                          <p:attrName>r</p:attrName>
                                        </p:attrNameLst>
                                      </p:cBhvr>
                                    </p:animRot>
                                  </p:childTnLst>
                                </p:cTn>
                              </p:par>
                              <p:par>
                                <p:cTn id="75" presetID="56" presetClass="entr" presetSubtype="0" fill="hold" nodeType="withEffect">
                                  <p:stCondLst>
                                    <p:cond delay="0"/>
                                  </p:stCondLst>
                                  <p:iterate type="lt">
                                    <p:tmPct val="10000"/>
                                  </p:iterate>
                                  <p:childTnLst>
                                    <p:set>
                                      <p:cBhvr>
                                        <p:cTn id="76" dur="1" fill="hold">
                                          <p:stCondLst>
                                            <p:cond delay="0"/>
                                          </p:stCondLst>
                                        </p:cTn>
                                        <p:tgtEl>
                                          <p:spTgt spid="11">
                                            <p:txEl>
                                              <p:pRg st="10" end="10"/>
                                            </p:txEl>
                                          </p:spTgt>
                                        </p:tgtEl>
                                        <p:attrNameLst>
                                          <p:attrName>style.visibility</p:attrName>
                                        </p:attrNameLst>
                                      </p:cBhvr>
                                      <p:to>
                                        <p:strVal val="visible"/>
                                      </p:to>
                                    </p:set>
                                    <p:anim by="(-#ppt_w*2)" calcmode="lin" valueType="num">
                                      <p:cBhvr rctx="PPT">
                                        <p:cTn id="77" dur="125" autoRev="1" fill="hold">
                                          <p:stCondLst>
                                            <p:cond delay="0"/>
                                          </p:stCondLst>
                                        </p:cTn>
                                        <p:tgtEl>
                                          <p:spTgt spid="11">
                                            <p:txEl>
                                              <p:pRg st="10" end="10"/>
                                            </p:txEl>
                                          </p:spTgt>
                                        </p:tgtEl>
                                        <p:attrNameLst>
                                          <p:attrName>ppt_w</p:attrName>
                                        </p:attrNameLst>
                                      </p:cBhvr>
                                    </p:anim>
                                    <p:anim by="(#ppt_w*0.50)" calcmode="lin" valueType="num">
                                      <p:cBhvr>
                                        <p:cTn id="78" dur="125" decel="50000" autoRev="1" fill="hold">
                                          <p:stCondLst>
                                            <p:cond delay="0"/>
                                          </p:stCondLst>
                                        </p:cTn>
                                        <p:tgtEl>
                                          <p:spTgt spid="11">
                                            <p:txEl>
                                              <p:pRg st="10" end="10"/>
                                            </p:txEl>
                                          </p:spTgt>
                                        </p:tgtEl>
                                        <p:attrNameLst>
                                          <p:attrName>ppt_x</p:attrName>
                                        </p:attrNameLst>
                                      </p:cBhvr>
                                    </p:anim>
                                    <p:anim from="(-#ppt_h/2)" to="(#ppt_y)" calcmode="lin" valueType="num">
                                      <p:cBhvr>
                                        <p:cTn id="79" dur="250" fill="hold">
                                          <p:stCondLst>
                                            <p:cond delay="0"/>
                                          </p:stCondLst>
                                        </p:cTn>
                                        <p:tgtEl>
                                          <p:spTgt spid="11">
                                            <p:txEl>
                                              <p:pRg st="10" end="10"/>
                                            </p:txEl>
                                          </p:spTgt>
                                        </p:tgtEl>
                                        <p:attrNameLst>
                                          <p:attrName>ppt_y</p:attrName>
                                        </p:attrNameLst>
                                      </p:cBhvr>
                                    </p:anim>
                                    <p:animRot by="21600000">
                                      <p:cBhvr>
                                        <p:cTn id="80" dur="250" fill="hold">
                                          <p:stCondLst>
                                            <p:cond delay="0"/>
                                          </p:stCondLst>
                                        </p:cTn>
                                        <p:tgtEl>
                                          <p:spTgt spid="11">
                                            <p:txEl>
                                              <p:pRg st="10" end="10"/>
                                            </p:txEl>
                                          </p:spTgt>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56" presetClass="entr" presetSubtype="0" fill="hold" nodeType="clickEffect">
                                  <p:stCondLst>
                                    <p:cond delay="0"/>
                                  </p:stCondLst>
                                  <p:iterate type="lt">
                                    <p:tmPct val="10000"/>
                                  </p:iterate>
                                  <p:childTnLst>
                                    <p:set>
                                      <p:cBhvr>
                                        <p:cTn id="84" dur="1" fill="hold">
                                          <p:stCondLst>
                                            <p:cond delay="0"/>
                                          </p:stCondLst>
                                        </p:cTn>
                                        <p:tgtEl>
                                          <p:spTgt spid="11">
                                            <p:txEl>
                                              <p:pRg st="11" end="11"/>
                                            </p:txEl>
                                          </p:spTgt>
                                        </p:tgtEl>
                                        <p:attrNameLst>
                                          <p:attrName>style.visibility</p:attrName>
                                        </p:attrNameLst>
                                      </p:cBhvr>
                                      <p:to>
                                        <p:strVal val="visible"/>
                                      </p:to>
                                    </p:set>
                                    <p:anim by="(-#ppt_w*2)" calcmode="lin" valueType="num">
                                      <p:cBhvr rctx="PPT">
                                        <p:cTn id="85" dur="125" autoRev="1" fill="hold">
                                          <p:stCondLst>
                                            <p:cond delay="0"/>
                                          </p:stCondLst>
                                        </p:cTn>
                                        <p:tgtEl>
                                          <p:spTgt spid="11">
                                            <p:txEl>
                                              <p:pRg st="11" end="11"/>
                                            </p:txEl>
                                          </p:spTgt>
                                        </p:tgtEl>
                                        <p:attrNameLst>
                                          <p:attrName>ppt_w</p:attrName>
                                        </p:attrNameLst>
                                      </p:cBhvr>
                                    </p:anim>
                                    <p:anim by="(#ppt_w*0.50)" calcmode="lin" valueType="num">
                                      <p:cBhvr>
                                        <p:cTn id="86" dur="125" decel="50000" autoRev="1" fill="hold">
                                          <p:stCondLst>
                                            <p:cond delay="0"/>
                                          </p:stCondLst>
                                        </p:cTn>
                                        <p:tgtEl>
                                          <p:spTgt spid="11">
                                            <p:txEl>
                                              <p:pRg st="11" end="11"/>
                                            </p:txEl>
                                          </p:spTgt>
                                        </p:tgtEl>
                                        <p:attrNameLst>
                                          <p:attrName>ppt_x</p:attrName>
                                        </p:attrNameLst>
                                      </p:cBhvr>
                                    </p:anim>
                                    <p:anim from="(-#ppt_h/2)" to="(#ppt_y)" calcmode="lin" valueType="num">
                                      <p:cBhvr>
                                        <p:cTn id="87" dur="250" fill="hold">
                                          <p:stCondLst>
                                            <p:cond delay="0"/>
                                          </p:stCondLst>
                                        </p:cTn>
                                        <p:tgtEl>
                                          <p:spTgt spid="11">
                                            <p:txEl>
                                              <p:pRg st="11" end="11"/>
                                            </p:txEl>
                                          </p:spTgt>
                                        </p:tgtEl>
                                        <p:attrNameLst>
                                          <p:attrName>ppt_y</p:attrName>
                                        </p:attrNameLst>
                                      </p:cBhvr>
                                    </p:anim>
                                    <p:animRot by="21600000">
                                      <p:cBhvr>
                                        <p:cTn id="88" dur="250" fill="hold">
                                          <p:stCondLst>
                                            <p:cond delay="0"/>
                                          </p:stCondLst>
                                        </p:cTn>
                                        <p:tgtEl>
                                          <p:spTgt spid="11">
                                            <p:txEl>
                                              <p:pRg st="11" end="11"/>
                                            </p:txEl>
                                          </p:spTgt>
                                        </p:tgtEl>
                                        <p:attrNameLst>
                                          <p:attrName>r</p:attrName>
                                        </p:attrNameLst>
                                      </p:cBhvr>
                                    </p:animRot>
                                  </p:childTnLst>
                                </p:cTn>
                              </p:par>
                              <p:par>
                                <p:cTn id="89" presetID="56" presetClass="entr" presetSubtype="0" fill="hold" nodeType="withEffect">
                                  <p:stCondLst>
                                    <p:cond delay="0"/>
                                  </p:stCondLst>
                                  <p:iterate type="lt">
                                    <p:tmPct val="10000"/>
                                  </p:iterate>
                                  <p:childTnLst>
                                    <p:set>
                                      <p:cBhvr>
                                        <p:cTn id="90" dur="1" fill="hold">
                                          <p:stCondLst>
                                            <p:cond delay="0"/>
                                          </p:stCondLst>
                                        </p:cTn>
                                        <p:tgtEl>
                                          <p:spTgt spid="11">
                                            <p:txEl>
                                              <p:pRg st="12" end="12"/>
                                            </p:txEl>
                                          </p:spTgt>
                                        </p:tgtEl>
                                        <p:attrNameLst>
                                          <p:attrName>style.visibility</p:attrName>
                                        </p:attrNameLst>
                                      </p:cBhvr>
                                      <p:to>
                                        <p:strVal val="visible"/>
                                      </p:to>
                                    </p:set>
                                    <p:anim by="(-#ppt_w*2)" calcmode="lin" valueType="num">
                                      <p:cBhvr rctx="PPT">
                                        <p:cTn id="91" dur="125" autoRev="1" fill="hold">
                                          <p:stCondLst>
                                            <p:cond delay="0"/>
                                          </p:stCondLst>
                                        </p:cTn>
                                        <p:tgtEl>
                                          <p:spTgt spid="11">
                                            <p:txEl>
                                              <p:pRg st="12" end="12"/>
                                            </p:txEl>
                                          </p:spTgt>
                                        </p:tgtEl>
                                        <p:attrNameLst>
                                          <p:attrName>ppt_w</p:attrName>
                                        </p:attrNameLst>
                                      </p:cBhvr>
                                    </p:anim>
                                    <p:anim by="(#ppt_w*0.50)" calcmode="lin" valueType="num">
                                      <p:cBhvr>
                                        <p:cTn id="92" dur="125" decel="50000" autoRev="1" fill="hold">
                                          <p:stCondLst>
                                            <p:cond delay="0"/>
                                          </p:stCondLst>
                                        </p:cTn>
                                        <p:tgtEl>
                                          <p:spTgt spid="11">
                                            <p:txEl>
                                              <p:pRg st="12" end="12"/>
                                            </p:txEl>
                                          </p:spTgt>
                                        </p:tgtEl>
                                        <p:attrNameLst>
                                          <p:attrName>ppt_x</p:attrName>
                                        </p:attrNameLst>
                                      </p:cBhvr>
                                    </p:anim>
                                    <p:anim from="(-#ppt_h/2)" to="(#ppt_y)" calcmode="lin" valueType="num">
                                      <p:cBhvr>
                                        <p:cTn id="93" dur="250" fill="hold">
                                          <p:stCondLst>
                                            <p:cond delay="0"/>
                                          </p:stCondLst>
                                        </p:cTn>
                                        <p:tgtEl>
                                          <p:spTgt spid="11">
                                            <p:txEl>
                                              <p:pRg st="12" end="12"/>
                                            </p:txEl>
                                          </p:spTgt>
                                        </p:tgtEl>
                                        <p:attrNameLst>
                                          <p:attrName>ppt_y</p:attrName>
                                        </p:attrNameLst>
                                      </p:cBhvr>
                                    </p:anim>
                                    <p:animRot by="21600000">
                                      <p:cBhvr>
                                        <p:cTn id="94" dur="250" fill="hold">
                                          <p:stCondLst>
                                            <p:cond delay="0"/>
                                          </p:stCondLst>
                                        </p:cTn>
                                        <p:tgtEl>
                                          <p:spTgt spid="11">
                                            <p:txEl>
                                              <p:pRg st="12" end="12"/>
                                            </p:txEl>
                                          </p:spTgt>
                                        </p:tgtEl>
                                        <p:attrNameLst>
                                          <p:attrName>r</p:attrName>
                                        </p:attrNameLst>
                                      </p:cBhvr>
                                    </p:animRot>
                                  </p:childTnLst>
                                </p:cTn>
                              </p:par>
                            </p:childTnLst>
                          </p:cTn>
                        </p:par>
                      </p:childTnLst>
                    </p:cTn>
                  </p:par>
                  <p:par>
                    <p:cTn id="95" fill="hold">
                      <p:stCondLst>
                        <p:cond delay="indefinite"/>
                      </p:stCondLst>
                      <p:childTnLst>
                        <p:par>
                          <p:cTn id="96" fill="hold">
                            <p:stCondLst>
                              <p:cond delay="0"/>
                            </p:stCondLst>
                            <p:childTnLst>
                              <p:par>
                                <p:cTn id="97" presetID="56" presetClass="entr" presetSubtype="0" fill="hold" nodeType="clickEffect">
                                  <p:stCondLst>
                                    <p:cond delay="0"/>
                                  </p:stCondLst>
                                  <p:iterate type="lt">
                                    <p:tmPct val="10000"/>
                                  </p:iterate>
                                  <p:childTnLst>
                                    <p:set>
                                      <p:cBhvr>
                                        <p:cTn id="98" dur="1" fill="hold">
                                          <p:stCondLst>
                                            <p:cond delay="0"/>
                                          </p:stCondLst>
                                        </p:cTn>
                                        <p:tgtEl>
                                          <p:spTgt spid="11">
                                            <p:txEl>
                                              <p:pRg st="13" end="13"/>
                                            </p:txEl>
                                          </p:spTgt>
                                        </p:tgtEl>
                                        <p:attrNameLst>
                                          <p:attrName>style.visibility</p:attrName>
                                        </p:attrNameLst>
                                      </p:cBhvr>
                                      <p:to>
                                        <p:strVal val="visible"/>
                                      </p:to>
                                    </p:set>
                                    <p:anim by="(-#ppt_w*2)" calcmode="lin" valueType="num">
                                      <p:cBhvr rctx="PPT">
                                        <p:cTn id="99" dur="125" autoRev="1" fill="hold">
                                          <p:stCondLst>
                                            <p:cond delay="0"/>
                                          </p:stCondLst>
                                        </p:cTn>
                                        <p:tgtEl>
                                          <p:spTgt spid="11">
                                            <p:txEl>
                                              <p:pRg st="13" end="13"/>
                                            </p:txEl>
                                          </p:spTgt>
                                        </p:tgtEl>
                                        <p:attrNameLst>
                                          <p:attrName>ppt_w</p:attrName>
                                        </p:attrNameLst>
                                      </p:cBhvr>
                                    </p:anim>
                                    <p:anim by="(#ppt_w*0.50)" calcmode="lin" valueType="num">
                                      <p:cBhvr>
                                        <p:cTn id="100" dur="125" decel="50000" autoRev="1" fill="hold">
                                          <p:stCondLst>
                                            <p:cond delay="0"/>
                                          </p:stCondLst>
                                        </p:cTn>
                                        <p:tgtEl>
                                          <p:spTgt spid="11">
                                            <p:txEl>
                                              <p:pRg st="13" end="13"/>
                                            </p:txEl>
                                          </p:spTgt>
                                        </p:tgtEl>
                                        <p:attrNameLst>
                                          <p:attrName>ppt_x</p:attrName>
                                        </p:attrNameLst>
                                      </p:cBhvr>
                                    </p:anim>
                                    <p:anim from="(-#ppt_h/2)" to="(#ppt_y)" calcmode="lin" valueType="num">
                                      <p:cBhvr>
                                        <p:cTn id="101" dur="250" fill="hold">
                                          <p:stCondLst>
                                            <p:cond delay="0"/>
                                          </p:stCondLst>
                                        </p:cTn>
                                        <p:tgtEl>
                                          <p:spTgt spid="11">
                                            <p:txEl>
                                              <p:pRg st="13" end="13"/>
                                            </p:txEl>
                                          </p:spTgt>
                                        </p:tgtEl>
                                        <p:attrNameLst>
                                          <p:attrName>ppt_y</p:attrName>
                                        </p:attrNameLst>
                                      </p:cBhvr>
                                    </p:anim>
                                    <p:animRot by="21600000">
                                      <p:cBhvr>
                                        <p:cTn id="102" dur="250" fill="hold">
                                          <p:stCondLst>
                                            <p:cond delay="0"/>
                                          </p:stCondLst>
                                        </p:cTn>
                                        <p:tgtEl>
                                          <p:spTgt spid="11">
                                            <p:txEl>
                                              <p:pRg st="13" end="13"/>
                                            </p:txEl>
                                          </p:spTgt>
                                        </p:tgtEl>
                                        <p:attrNameLst>
                                          <p:attrName>r</p:attrName>
                                        </p:attrNameLst>
                                      </p:cBhvr>
                                    </p:animRot>
                                  </p:childTnLst>
                                </p:cTn>
                              </p:par>
                              <p:par>
                                <p:cTn id="103" presetID="56" presetClass="entr" presetSubtype="0" fill="hold" nodeType="withEffect">
                                  <p:stCondLst>
                                    <p:cond delay="0"/>
                                  </p:stCondLst>
                                  <p:iterate type="lt">
                                    <p:tmPct val="10000"/>
                                  </p:iterate>
                                  <p:childTnLst>
                                    <p:set>
                                      <p:cBhvr>
                                        <p:cTn id="104" dur="1" fill="hold">
                                          <p:stCondLst>
                                            <p:cond delay="0"/>
                                          </p:stCondLst>
                                        </p:cTn>
                                        <p:tgtEl>
                                          <p:spTgt spid="11">
                                            <p:txEl>
                                              <p:pRg st="14" end="14"/>
                                            </p:txEl>
                                          </p:spTgt>
                                        </p:tgtEl>
                                        <p:attrNameLst>
                                          <p:attrName>style.visibility</p:attrName>
                                        </p:attrNameLst>
                                      </p:cBhvr>
                                      <p:to>
                                        <p:strVal val="visible"/>
                                      </p:to>
                                    </p:set>
                                    <p:anim by="(-#ppt_w*2)" calcmode="lin" valueType="num">
                                      <p:cBhvr rctx="PPT">
                                        <p:cTn id="105" dur="125" autoRev="1" fill="hold">
                                          <p:stCondLst>
                                            <p:cond delay="0"/>
                                          </p:stCondLst>
                                        </p:cTn>
                                        <p:tgtEl>
                                          <p:spTgt spid="11">
                                            <p:txEl>
                                              <p:pRg st="14" end="14"/>
                                            </p:txEl>
                                          </p:spTgt>
                                        </p:tgtEl>
                                        <p:attrNameLst>
                                          <p:attrName>ppt_w</p:attrName>
                                        </p:attrNameLst>
                                      </p:cBhvr>
                                    </p:anim>
                                    <p:anim by="(#ppt_w*0.50)" calcmode="lin" valueType="num">
                                      <p:cBhvr>
                                        <p:cTn id="106" dur="125" decel="50000" autoRev="1" fill="hold">
                                          <p:stCondLst>
                                            <p:cond delay="0"/>
                                          </p:stCondLst>
                                        </p:cTn>
                                        <p:tgtEl>
                                          <p:spTgt spid="11">
                                            <p:txEl>
                                              <p:pRg st="14" end="14"/>
                                            </p:txEl>
                                          </p:spTgt>
                                        </p:tgtEl>
                                        <p:attrNameLst>
                                          <p:attrName>ppt_x</p:attrName>
                                        </p:attrNameLst>
                                      </p:cBhvr>
                                    </p:anim>
                                    <p:anim from="(-#ppt_h/2)" to="(#ppt_y)" calcmode="lin" valueType="num">
                                      <p:cBhvr>
                                        <p:cTn id="107" dur="250" fill="hold">
                                          <p:stCondLst>
                                            <p:cond delay="0"/>
                                          </p:stCondLst>
                                        </p:cTn>
                                        <p:tgtEl>
                                          <p:spTgt spid="11">
                                            <p:txEl>
                                              <p:pRg st="14" end="14"/>
                                            </p:txEl>
                                          </p:spTgt>
                                        </p:tgtEl>
                                        <p:attrNameLst>
                                          <p:attrName>ppt_y</p:attrName>
                                        </p:attrNameLst>
                                      </p:cBhvr>
                                    </p:anim>
                                    <p:animRot by="21600000">
                                      <p:cBhvr>
                                        <p:cTn id="108" dur="250" fill="hold">
                                          <p:stCondLst>
                                            <p:cond delay="0"/>
                                          </p:stCondLst>
                                        </p:cTn>
                                        <p:tgtEl>
                                          <p:spTgt spid="11">
                                            <p:txEl>
                                              <p:pRg st="14" end="14"/>
                                            </p:txEl>
                                          </p:spTgt>
                                        </p:tgtEl>
                                        <p:attrNameLst>
                                          <p:attrName>r</p:attrName>
                                        </p:attrNameLst>
                                      </p:cBhvr>
                                    </p:animRot>
                                  </p:childTnLst>
                                </p:cTn>
                              </p:par>
                            </p:childTnLst>
                          </p:cTn>
                        </p:par>
                      </p:childTnLst>
                    </p:cTn>
                  </p:par>
                  <p:par>
                    <p:cTn id="109" fill="hold">
                      <p:stCondLst>
                        <p:cond delay="indefinite"/>
                      </p:stCondLst>
                      <p:childTnLst>
                        <p:par>
                          <p:cTn id="110" fill="hold">
                            <p:stCondLst>
                              <p:cond delay="0"/>
                            </p:stCondLst>
                            <p:childTnLst>
                              <p:par>
                                <p:cTn id="111" presetID="56" presetClass="entr" presetSubtype="0" fill="hold" nodeType="clickEffect">
                                  <p:stCondLst>
                                    <p:cond delay="0"/>
                                  </p:stCondLst>
                                  <p:iterate type="lt">
                                    <p:tmPct val="10000"/>
                                  </p:iterate>
                                  <p:childTnLst>
                                    <p:set>
                                      <p:cBhvr>
                                        <p:cTn id="112" dur="1" fill="hold">
                                          <p:stCondLst>
                                            <p:cond delay="0"/>
                                          </p:stCondLst>
                                        </p:cTn>
                                        <p:tgtEl>
                                          <p:spTgt spid="11">
                                            <p:txEl>
                                              <p:pRg st="15" end="15"/>
                                            </p:txEl>
                                          </p:spTgt>
                                        </p:tgtEl>
                                        <p:attrNameLst>
                                          <p:attrName>style.visibility</p:attrName>
                                        </p:attrNameLst>
                                      </p:cBhvr>
                                      <p:to>
                                        <p:strVal val="visible"/>
                                      </p:to>
                                    </p:set>
                                    <p:anim by="(-#ppt_w*2)" calcmode="lin" valueType="num">
                                      <p:cBhvr rctx="PPT">
                                        <p:cTn id="113" dur="125" autoRev="1" fill="hold">
                                          <p:stCondLst>
                                            <p:cond delay="0"/>
                                          </p:stCondLst>
                                        </p:cTn>
                                        <p:tgtEl>
                                          <p:spTgt spid="11">
                                            <p:txEl>
                                              <p:pRg st="15" end="15"/>
                                            </p:txEl>
                                          </p:spTgt>
                                        </p:tgtEl>
                                        <p:attrNameLst>
                                          <p:attrName>ppt_w</p:attrName>
                                        </p:attrNameLst>
                                      </p:cBhvr>
                                    </p:anim>
                                    <p:anim by="(#ppt_w*0.50)" calcmode="lin" valueType="num">
                                      <p:cBhvr>
                                        <p:cTn id="114" dur="125" decel="50000" autoRev="1" fill="hold">
                                          <p:stCondLst>
                                            <p:cond delay="0"/>
                                          </p:stCondLst>
                                        </p:cTn>
                                        <p:tgtEl>
                                          <p:spTgt spid="11">
                                            <p:txEl>
                                              <p:pRg st="15" end="15"/>
                                            </p:txEl>
                                          </p:spTgt>
                                        </p:tgtEl>
                                        <p:attrNameLst>
                                          <p:attrName>ppt_x</p:attrName>
                                        </p:attrNameLst>
                                      </p:cBhvr>
                                    </p:anim>
                                    <p:anim from="(-#ppt_h/2)" to="(#ppt_y)" calcmode="lin" valueType="num">
                                      <p:cBhvr>
                                        <p:cTn id="115" dur="250" fill="hold">
                                          <p:stCondLst>
                                            <p:cond delay="0"/>
                                          </p:stCondLst>
                                        </p:cTn>
                                        <p:tgtEl>
                                          <p:spTgt spid="11">
                                            <p:txEl>
                                              <p:pRg st="15" end="15"/>
                                            </p:txEl>
                                          </p:spTgt>
                                        </p:tgtEl>
                                        <p:attrNameLst>
                                          <p:attrName>ppt_y</p:attrName>
                                        </p:attrNameLst>
                                      </p:cBhvr>
                                    </p:anim>
                                    <p:animRot by="21600000">
                                      <p:cBhvr>
                                        <p:cTn id="116" dur="250" fill="hold">
                                          <p:stCondLst>
                                            <p:cond delay="0"/>
                                          </p:stCondLst>
                                        </p:cTn>
                                        <p:tgtEl>
                                          <p:spTgt spid="11">
                                            <p:txEl>
                                              <p:pRg st="15" end="15"/>
                                            </p:txEl>
                                          </p:spTgt>
                                        </p:tgtEl>
                                        <p:attrNameLst>
                                          <p:attrName>r</p:attrName>
                                        </p:attrNameLst>
                                      </p:cBhvr>
                                    </p:animRot>
                                  </p:childTnLst>
                                </p:cTn>
                              </p:par>
                            </p:childTnLst>
                          </p:cTn>
                        </p:par>
                      </p:childTnLst>
                    </p:cTn>
                  </p:par>
                  <p:par>
                    <p:cTn id="117" fill="hold">
                      <p:stCondLst>
                        <p:cond delay="indefinite"/>
                      </p:stCondLst>
                      <p:childTnLst>
                        <p:par>
                          <p:cTn id="118" fill="hold">
                            <p:stCondLst>
                              <p:cond delay="0"/>
                            </p:stCondLst>
                            <p:childTnLst>
                              <p:par>
                                <p:cTn id="119" presetID="56" presetClass="entr" presetSubtype="0" fill="hold" nodeType="clickEffect">
                                  <p:stCondLst>
                                    <p:cond delay="0"/>
                                  </p:stCondLst>
                                  <p:iterate type="lt">
                                    <p:tmPct val="10000"/>
                                  </p:iterate>
                                  <p:childTnLst>
                                    <p:set>
                                      <p:cBhvr>
                                        <p:cTn id="120" dur="1" fill="hold">
                                          <p:stCondLst>
                                            <p:cond delay="0"/>
                                          </p:stCondLst>
                                        </p:cTn>
                                        <p:tgtEl>
                                          <p:spTgt spid="11">
                                            <p:txEl>
                                              <p:pRg st="16" end="16"/>
                                            </p:txEl>
                                          </p:spTgt>
                                        </p:tgtEl>
                                        <p:attrNameLst>
                                          <p:attrName>style.visibility</p:attrName>
                                        </p:attrNameLst>
                                      </p:cBhvr>
                                      <p:to>
                                        <p:strVal val="visible"/>
                                      </p:to>
                                    </p:set>
                                    <p:anim by="(-#ppt_w*2)" calcmode="lin" valueType="num">
                                      <p:cBhvr rctx="PPT">
                                        <p:cTn id="121" dur="125" autoRev="1" fill="hold">
                                          <p:stCondLst>
                                            <p:cond delay="0"/>
                                          </p:stCondLst>
                                        </p:cTn>
                                        <p:tgtEl>
                                          <p:spTgt spid="11">
                                            <p:txEl>
                                              <p:pRg st="16" end="16"/>
                                            </p:txEl>
                                          </p:spTgt>
                                        </p:tgtEl>
                                        <p:attrNameLst>
                                          <p:attrName>ppt_w</p:attrName>
                                        </p:attrNameLst>
                                      </p:cBhvr>
                                    </p:anim>
                                    <p:anim by="(#ppt_w*0.50)" calcmode="lin" valueType="num">
                                      <p:cBhvr>
                                        <p:cTn id="122" dur="125" decel="50000" autoRev="1" fill="hold">
                                          <p:stCondLst>
                                            <p:cond delay="0"/>
                                          </p:stCondLst>
                                        </p:cTn>
                                        <p:tgtEl>
                                          <p:spTgt spid="11">
                                            <p:txEl>
                                              <p:pRg st="16" end="16"/>
                                            </p:txEl>
                                          </p:spTgt>
                                        </p:tgtEl>
                                        <p:attrNameLst>
                                          <p:attrName>ppt_x</p:attrName>
                                        </p:attrNameLst>
                                      </p:cBhvr>
                                    </p:anim>
                                    <p:anim from="(-#ppt_h/2)" to="(#ppt_y)" calcmode="lin" valueType="num">
                                      <p:cBhvr>
                                        <p:cTn id="123" dur="250" fill="hold">
                                          <p:stCondLst>
                                            <p:cond delay="0"/>
                                          </p:stCondLst>
                                        </p:cTn>
                                        <p:tgtEl>
                                          <p:spTgt spid="11">
                                            <p:txEl>
                                              <p:pRg st="16" end="16"/>
                                            </p:txEl>
                                          </p:spTgt>
                                        </p:tgtEl>
                                        <p:attrNameLst>
                                          <p:attrName>ppt_y</p:attrName>
                                        </p:attrNameLst>
                                      </p:cBhvr>
                                    </p:anim>
                                    <p:animRot by="21600000">
                                      <p:cBhvr>
                                        <p:cTn id="124" dur="250" fill="hold">
                                          <p:stCondLst>
                                            <p:cond delay="0"/>
                                          </p:stCondLst>
                                        </p:cTn>
                                        <p:tgtEl>
                                          <p:spTgt spid="11">
                                            <p:txEl>
                                              <p:pRg st="16" end="1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163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72690"/>
          </a:xfrm>
        </p:spPr>
        <p:txBody>
          <a:bodyPr>
            <a:normAutofit/>
          </a:bodyPr>
          <a:lstStyle/>
          <a:p>
            <a:pPr marL="0" indent="0" algn="just">
              <a:lnSpc>
                <a:spcPct val="100000"/>
              </a:lnSpc>
              <a:spcBef>
                <a:spcPts val="0"/>
              </a:spcBef>
              <a:buNone/>
            </a:pPr>
            <a:r>
              <a:rPr lang="es-MX" sz="2000" dirty="0">
                <a:solidFill>
                  <a:schemeClr val="bg1"/>
                </a:solidFill>
                <a:latin typeface="ArialMT"/>
              </a:rPr>
              <a:t>ficadas </a:t>
            </a:r>
            <a:r>
              <a:rPr lang="es-MX" sz="1600" dirty="0">
                <a:solidFill>
                  <a:schemeClr val="bg1"/>
                </a:solidFill>
                <a:latin typeface="ArialMT"/>
              </a:rPr>
              <a:t>(art. 88 2º pfo. RLOPSRM)</a:t>
            </a:r>
          </a:p>
          <a:p>
            <a:pPr marL="0" marR="0" lvl="0" indent="0" algn="just" defTabSz="914400" rtl="0" eaLnBrk="1" fontAlgn="auto" latinLnBrk="0" hangingPunct="1">
              <a:lnSpc>
                <a:spcPct val="100000"/>
              </a:lnSpc>
              <a:spcBef>
                <a:spcPts val="0"/>
              </a:spcBef>
              <a:buClrTx/>
              <a:buSzTx/>
              <a:buFont typeface="Arial" panose="020B0604020202020204" pitchFamily="34" charset="0"/>
              <a:buNone/>
              <a:tabLst/>
              <a:defRPr/>
            </a:pPr>
            <a:r>
              <a:rPr lang="es-ES_tradnl" altLang="es-MX" sz="2000" b="1" dirty="0">
                <a:solidFill>
                  <a:srgbClr val="000000"/>
                </a:solidFill>
                <a:latin typeface="Arial" panose="020B0604020202020204" pitchFamily="34" charset="0"/>
                <a:cs typeface="Arial" panose="020B0604020202020204" pitchFamily="34" charset="0"/>
              </a:rPr>
              <a:t>11.</a:t>
            </a:r>
            <a:r>
              <a:rPr kumimoji="0" lang="es-ES_tradnl" alt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_tradnl"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Registrar la sustitución del superintendente, del anterior residente o de la super-</a:t>
            </a:r>
          </a:p>
          <a:p>
            <a:pPr marL="0" marR="0" lvl="0" indent="0" algn="just" defTabSz="914400" rtl="0" eaLnBrk="1" fontAlgn="auto" latinLnBrk="0" hangingPunct="1">
              <a:lnSpc>
                <a:spcPct val="100000"/>
              </a:lnSpc>
              <a:spcBef>
                <a:spcPts val="0"/>
              </a:spcBef>
              <a:buClrTx/>
              <a:buSzTx/>
              <a:buFont typeface="Arial" panose="020B0604020202020204" pitchFamily="34" charset="0"/>
              <a:buNone/>
              <a:tabLst/>
              <a:defRPr/>
            </a:pPr>
            <a:r>
              <a:rPr kumimoji="0" lang="es-ES_tradnl"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visión;</a:t>
            </a: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12. </a:t>
            </a:r>
            <a:r>
              <a:rPr lang="es-ES_tradnl" altLang="es-MX" sz="2000" dirty="0">
                <a:solidFill>
                  <a:schemeClr val="bg1"/>
                </a:solidFill>
                <a:latin typeface="Arial" panose="020B0604020202020204" pitchFamily="34" charset="0"/>
                <a:cs typeface="Arial" panose="020B0604020202020204" pitchFamily="34" charset="0"/>
              </a:rPr>
              <a:t>Registrar las suspensiones de trabajos;</a:t>
            </a: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13. </a:t>
            </a:r>
            <a:r>
              <a:rPr lang="es-ES_tradnl" altLang="es-MX" sz="2000" dirty="0">
                <a:solidFill>
                  <a:schemeClr val="bg1"/>
                </a:solidFill>
                <a:latin typeface="Arial" panose="020B0604020202020204" pitchFamily="34" charset="0"/>
                <a:cs typeface="Arial" panose="020B0604020202020204" pitchFamily="34" charset="0"/>
              </a:rPr>
              <a:t>Asentar las conciliaciones y, en su caso, los convenios respectivos;</a:t>
            </a: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14. </a:t>
            </a:r>
            <a:r>
              <a:rPr lang="es-ES_tradnl" altLang="es-MX" sz="2000" dirty="0">
                <a:solidFill>
                  <a:schemeClr val="bg1"/>
                </a:solidFill>
                <a:latin typeface="Arial" panose="020B0604020202020204" pitchFamily="34" charset="0"/>
                <a:cs typeface="Arial" panose="020B0604020202020204" pitchFamily="34" charset="0"/>
              </a:rPr>
              <a:t>Anotar los casos fortuitos o de fuerza mayor que afecten el programa de </a:t>
            </a:r>
            <a:r>
              <a:rPr lang="es-ES_tradnl" altLang="es-MX" sz="2000" dirty="0" err="1">
                <a:solidFill>
                  <a:schemeClr val="bg1"/>
                </a:solidFill>
                <a:latin typeface="Arial" panose="020B0604020202020204" pitchFamily="34" charset="0"/>
                <a:cs typeface="Arial" panose="020B0604020202020204" pitchFamily="34" charset="0"/>
              </a:rPr>
              <a:t>ejecu</a:t>
            </a:r>
            <a:r>
              <a:rPr lang="es-ES_tradnl"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r>
              <a:rPr lang="es-ES_tradnl" altLang="es-MX" sz="2000" dirty="0" err="1">
                <a:solidFill>
                  <a:schemeClr val="bg1"/>
                </a:solidFill>
                <a:latin typeface="Arial" panose="020B0604020202020204" pitchFamily="34" charset="0"/>
                <a:cs typeface="Arial" panose="020B0604020202020204" pitchFamily="34" charset="0"/>
              </a:rPr>
              <a:t>ción</a:t>
            </a:r>
            <a:r>
              <a:rPr lang="es-ES_tradnl" altLang="es-MX" sz="2000" dirty="0">
                <a:solidFill>
                  <a:schemeClr val="bg1"/>
                </a:solidFill>
                <a:latin typeface="Arial" panose="020B0604020202020204" pitchFamily="34" charset="0"/>
                <a:cs typeface="Arial" panose="020B0604020202020204" pitchFamily="34" charset="0"/>
              </a:rPr>
              <a:t> convenido;</a:t>
            </a: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15. </a:t>
            </a:r>
            <a:r>
              <a:rPr lang="es-ES_tradnl" altLang="es-MX" sz="2000" dirty="0">
                <a:solidFill>
                  <a:schemeClr val="bg1"/>
                </a:solidFill>
                <a:latin typeface="Arial" panose="020B0604020202020204" pitchFamily="34" charset="0"/>
                <a:cs typeface="Arial" panose="020B0604020202020204" pitchFamily="34" charset="0"/>
              </a:rPr>
              <a:t>Establecer los datos relativos a la terminación anticipada o la rescisión </a:t>
            </a:r>
            <a:r>
              <a:rPr lang="es-ES_tradnl" altLang="es-MX" sz="2000" dirty="0" err="1">
                <a:solidFill>
                  <a:schemeClr val="bg1"/>
                </a:solidFill>
                <a:latin typeface="Arial" panose="020B0604020202020204" pitchFamily="34" charset="0"/>
                <a:cs typeface="Arial" panose="020B0604020202020204" pitchFamily="34" charset="0"/>
              </a:rPr>
              <a:t>adminis</a:t>
            </a:r>
            <a:r>
              <a:rPr lang="es-ES_tradnl"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r>
              <a:rPr lang="es-ES_tradnl" altLang="es-MX" sz="2000" dirty="0" err="1">
                <a:solidFill>
                  <a:schemeClr val="bg1"/>
                </a:solidFill>
                <a:latin typeface="Arial" panose="020B0604020202020204" pitchFamily="34" charset="0"/>
                <a:cs typeface="Arial" panose="020B0604020202020204" pitchFamily="34" charset="0"/>
              </a:rPr>
              <a:t>trativa</a:t>
            </a:r>
            <a:r>
              <a:rPr lang="es-ES_tradnl" altLang="es-MX" sz="2000" dirty="0">
                <a:solidFill>
                  <a:schemeClr val="bg1"/>
                </a:solidFill>
                <a:latin typeface="Arial" panose="020B0604020202020204" pitchFamily="34" charset="0"/>
                <a:cs typeface="Arial" panose="020B0604020202020204" pitchFamily="34" charset="0"/>
              </a:rPr>
              <a:t> del contrato;</a:t>
            </a:r>
          </a:p>
          <a:p>
            <a:pPr marL="0" marR="0" lvl="0" indent="0" algn="just" defTabSz="914400" rtl="0" eaLnBrk="1" fontAlgn="auto" latinLnBrk="0" hangingPunct="1">
              <a:lnSpc>
                <a:spcPct val="100000"/>
              </a:lnSpc>
              <a:spcBef>
                <a:spcPts val="0"/>
              </a:spcBef>
              <a:buClrTx/>
              <a:buSzTx/>
              <a:buFont typeface="Arial" panose="020B0604020202020204" pitchFamily="34" charset="0"/>
              <a:buNone/>
              <a:tabLst/>
              <a:defRPr/>
            </a:pPr>
            <a:r>
              <a:rPr kumimoji="0" lang="es-ES_tradnl" sz="20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16.</a:t>
            </a:r>
            <a:r>
              <a:rPr kumimoji="0" lang="es-MX" sz="2000" b="1" i="0" u="none" strike="noStrike" kern="1200" cap="none" spc="0" normalizeH="0" baseline="0" noProof="0" dirty="0">
                <a:ln>
                  <a:noFill/>
                </a:ln>
                <a:solidFill>
                  <a:srgbClr val="000000"/>
                </a:solidFill>
                <a:effectLst/>
                <a:uLnTx/>
                <a:uFillTx/>
                <a:latin typeface="ArialMT"/>
                <a:ea typeface="+mn-ea"/>
                <a:cs typeface="+mn-cs"/>
              </a:rPr>
              <a:t> </a:t>
            </a:r>
            <a:r>
              <a:rPr lang="es-MX" sz="2000" dirty="0">
                <a:solidFill>
                  <a:srgbClr val="000000"/>
                </a:solidFill>
                <a:latin typeface="ArialMT"/>
              </a:rPr>
              <a:t>A</a:t>
            </a:r>
            <a:r>
              <a:rPr kumimoji="0" lang="es-MX" sz="2000" b="0" i="0" u="none" strike="noStrike" kern="1200" cap="none" spc="0" normalizeH="0" baseline="0" noProof="0" dirty="0">
                <a:ln>
                  <a:noFill/>
                </a:ln>
                <a:solidFill>
                  <a:srgbClr val="000000"/>
                </a:solidFill>
                <a:effectLst/>
                <a:uLnTx/>
                <a:uFillTx/>
                <a:latin typeface="ArialMT"/>
                <a:ea typeface="+mn-ea"/>
                <a:cs typeface="+mn-cs"/>
              </a:rPr>
              <a:t>notar mensual los pagos autorizados, su monto, y el importe definitivo de cada</a:t>
            </a:r>
          </a:p>
          <a:p>
            <a:pPr marL="0" marR="0" lvl="0" indent="0" algn="just" defTabSz="914400" rtl="0" eaLnBrk="1" fontAlgn="auto" latinLnBrk="0" hangingPunct="1">
              <a:lnSpc>
                <a:spcPct val="100000"/>
              </a:lnSpc>
              <a:spcBef>
                <a:spcPts val="0"/>
              </a:spcBef>
              <a:buClrTx/>
              <a:buSzTx/>
              <a:buFont typeface="Arial" panose="020B0604020202020204" pitchFamily="34" charset="0"/>
              <a:buNone/>
              <a:tabLst/>
              <a:defRPr/>
            </a:pPr>
            <a:r>
              <a:rPr kumimoji="0" lang="es-MX" sz="2000" b="0" i="0" u="none" strike="noStrike" kern="1200" cap="none" spc="0" normalizeH="0" baseline="0" noProof="0" dirty="0">
                <a:ln>
                  <a:noFill/>
                </a:ln>
                <a:solidFill>
                  <a:srgbClr val="000000"/>
                </a:solidFill>
                <a:effectLst/>
                <a:uLnTx/>
                <a:uFillTx/>
                <a:latin typeface="ArialMT"/>
                <a:ea typeface="+mn-ea"/>
                <a:cs typeface="+mn-cs"/>
              </a:rPr>
              <a:t>precio no previsto en el catálogo de conceptos original</a:t>
            </a:r>
            <a:r>
              <a:rPr kumimoji="0" lang="es-MX" sz="1600" b="0" i="0" u="none" strike="noStrike" kern="1200" cap="none" spc="0" normalizeH="0" baseline="0" noProof="0" dirty="0">
                <a:ln>
                  <a:noFill/>
                </a:ln>
                <a:solidFill>
                  <a:srgbClr val="000000"/>
                </a:solidFill>
                <a:effectLst/>
                <a:uLnTx/>
                <a:uFillTx/>
                <a:latin typeface="ArialMT"/>
                <a:ea typeface="+mn-ea"/>
                <a:cs typeface="+mn-cs"/>
              </a:rPr>
              <a:t> (art. 108 últ. pfo. RLOPSRM)</a:t>
            </a:r>
            <a:r>
              <a:rPr kumimoji="0" lang="es-MX" sz="2000" b="0" i="0" u="none" strike="noStrike" kern="1200" cap="none" spc="0" normalizeH="0" baseline="0" noProof="0" dirty="0">
                <a:ln>
                  <a:noFill/>
                </a:ln>
                <a:solidFill>
                  <a:srgbClr val="000000"/>
                </a:solidFill>
                <a:effectLst/>
                <a:uLnTx/>
                <a:uFillTx/>
                <a:latin typeface="ArialMT"/>
                <a:ea typeface="+mn-ea"/>
                <a:cs typeface="+mn-cs"/>
              </a:rPr>
              <a:t>;</a:t>
            </a:r>
            <a:endParaRPr kumimoji="0" lang="es-MX" sz="16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r>
              <a:rPr lang="es-MX" altLang="es-MX" sz="2000" b="1" dirty="0">
                <a:solidFill>
                  <a:srgbClr val="000000"/>
                </a:solidFill>
                <a:latin typeface="Arial" panose="020B0604020202020204" pitchFamily="34" charset="0"/>
                <a:cs typeface="Arial" panose="020B0604020202020204" pitchFamily="34" charset="0"/>
              </a:rPr>
              <a:t>17. </a:t>
            </a:r>
            <a:r>
              <a:rPr lang="es-MX" altLang="es-MX" sz="2000" dirty="0">
                <a:solidFill>
                  <a:srgbClr val="000000"/>
                </a:solidFill>
                <a:latin typeface="Arial" panose="020B0604020202020204" pitchFamily="34" charset="0"/>
                <a:cs typeface="Arial" panose="020B0604020202020204" pitchFamily="34" charset="0"/>
              </a:rPr>
              <a:t>Documentar el retraso en el pago de las estimaciones </a:t>
            </a:r>
            <a:r>
              <a:rPr lang="es-MX" altLang="es-MX" sz="1600" dirty="0">
                <a:solidFill>
                  <a:srgbClr val="000000"/>
                </a:solidFill>
                <a:latin typeface="Arial" panose="020B0604020202020204" pitchFamily="34" charset="0"/>
                <a:cs typeface="Arial" panose="020B0604020202020204" pitchFamily="34" charset="0"/>
              </a:rPr>
              <a:t>(art. 127 3er. pfo. RLOPSRM)</a:t>
            </a:r>
            <a:r>
              <a:rPr lang="es-MX" altLang="es-MX" sz="2000" dirty="0">
                <a:solidFill>
                  <a:srgbClr val="000000"/>
                </a:solidFill>
                <a:latin typeface="Arial" panose="020B0604020202020204" pitchFamily="34" charset="0"/>
                <a:cs typeface="Arial" panose="020B0604020202020204" pitchFamily="34" charset="0"/>
              </a:rPr>
              <a:t>;</a:t>
            </a:r>
          </a:p>
          <a:p>
            <a:pPr marL="0" indent="0" algn="just">
              <a:lnSpc>
                <a:spcPct val="100000"/>
              </a:lnSpc>
              <a:spcBef>
                <a:spcPts val="0"/>
              </a:spcBef>
              <a:buNone/>
            </a:pPr>
            <a:r>
              <a:rPr lang="es-MX" altLang="es-MX" sz="2000" b="1" dirty="0">
                <a:solidFill>
                  <a:srgbClr val="000000"/>
                </a:solidFill>
                <a:latin typeface="Arial" panose="020B0604020202020204" pitchFamily="34" charset="0"/>
                <a:cs typeface="Arial" panose="020B0604020202020204" pitchFamily="34" charset="0"/>
              </a:rPr>
              <a:t>18. </a:t>
            </a:r>
            <a:r>
              <a:rPr lang="es-MX" altLang="es-MX" sz="2000" dirty="0">
                <a:solidFill>
                  <a:srgbClr val="000000"/>
                </a:solidFill>
                <a:latin typeface="Arial" panose="020B0604020202020204" pitchFamily="34" charset="0"/>
                <a:cs typeface="Arial" panose="020B0604020202020204" pitchFamily="34" charset="0"/>
              </a:rPr>
              <a:t>Llevar  el  control de  la mano de obra que permanezca  en  la obra  durante una</a:t>
            </a:r>
          </a:p>
          <a:p>
            <a:pPr marL="0" indent="0" algn="just">
              <a:lnSpc>
                <a:spcPct val="100000"/>
              </a:lnSpc>
              <a:spcBef>
                <a:spcPts val="0"/>
              </a:spcBef>
              <a:buNone/>
            </a:pPr>
            <a:r>
              <a:rPr lang="es-MX" altLang="es-MX" sz="2000" dirty="0">
                <a:solidFill>
                  <a:srgbClr val="000000"/>
                </a:solidFill>
                <a:latin typeface="Arial" panose="020B0604020202020204" pitchFamily="34" charset="0"/>
                <a:cs typeface="Arial" panose="020B0604020202020204" pitchFamily="34" charset="0"/>
              </a:rPr>
              <a:t>suspensión </a:t>
            </a:r>
            <a:r>
              <a:rPr lang="es-MX" altLang="es-MX" sz="1600" dirty="0">
                <a:solidFill>
                  <a:srgbClr val="000000"/>
                </a:solidFill>
                <a:latin typeface="Arial" panose="020B0604020202020204" pitchFamily="34" charset="0"/>
                <a:cs typeface="Arial" panose="020B0604020202020204" pitchFamily="34" charset="0"/>
              </a:rPr>
              <a:t>(arts. 146 frac. II y 149 frac. III RLOPSRM)</a:t>
            </a:r>
            <a:r>
              <a:rPr lang="es-MX" altLang="es-MX" sz="2000" dirty="0">
                <a:solidFill>
                  <a:srgbClr val="000000"/>
                </a:solidFill>
                <a:latin typeface="Arial" panose="020B0604020202020204" pitchFamily="34" charset="0"/>
                <a:cs typeface="Arial" panose="020B0604020202020204" pitchFamily="34" charset="0"/>
              </a:rPr>
              <a:t>;</a:t>
            </a: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19. </a:t>
            </a:r>
            <a:r>
              <a:rPr lang="es-ES_tradnl" altLang="es-MX" sz="2000" dirty="0">
                <a:solidFill>
                  <a:schemeClr val="bg1"/>
                </a:solidFill>
                <a:latin typeface="Arial" panose="020B0604020202020204" pitchFamily="34" charset="0"/>
                <a:cs typeface="Arial" panose="020B0604020202020204" pitchFamily="34" charset="0"/>
              </a:rPr>
              <a:t>Anotar los aspectos relativos a la terminación de los trabajos</a:t>
            </a:r>
            <a:r>
              <a:rPr lang="es-MX"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(art. 151 1er. pfo. RLO-</a:t>
            </a:r>
          </a:p>
          <a:p>
            <a:pPr marL="0" indent="0" algn="just">
              <a:lnSpc>
                <a:spcPct val="100000"/>
              </a:lnSpc>
              <a:spcBef>
                <a:spcPts val="0"/>
              </a:spcBef>
              <a:buNone/>
            </a:pPr>
            <a:r>
              <a:rPr lang="es-MX"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PSRM)</a:t>
            </a:r>
            <a:r>
              <a:rPr lang="es-MX"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y</a:t>
            </a:r>
            <a:endParaRPr lang="es-ES_tradnl"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altLang="es-MX" sz="2000" b="1" dirty="0">
                <a:solidFill>
                  <a:srgbClr val="000000"/>
                </a:solidFill>
                <a:latin typeface="Arial" panose="020B0604020202020204" pitchFamily="34" charset="0"/>
                <a:cs typeface="Arial" panose="020B0604020202020204" pitchFamily="34" charset="0"/>
              </a:rPr>
              <a:t>20</a:t>
            </a:r>
            <a:r>
              <a:rPr lang="es-MX" altLang="es-MX" sz="2000" dirty="0">
                <a:solidFill>
                  <a:srgbClr val="000000"/>
                </a:solidFill>
                <a:latin typeface="Arial" panose="020B0604020202020204" pitchFamily="34" charset="0"/>
                <a:cs typeface="Arial" panose="020B0604020202020204" pitchFamily="34" charset="0"/>
              </a:rPr>
              <a:t>. Cerrar la bitácora una vez concluida la obra o prestado el servicio.</a:t>
            </a:r>
          </a:p>
          <a:p>
            <a:pPr marL="0" indent="0" algn="just">
              <a:lnSpc>
                <a:spcPct val="100000"/>
              </a:lnSpc>
              <a:spcBef>
                <a:spcPts val="0"/>
              </a:spcBef>
              <a:buNone/>
            </a:pPr>
            <a:endParaRPr lang="es-MX" altLang="es-MX" sz="1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II. </a:t>
            </a:r>
            <a:r>
              <a:rPr lang="es-ES_tradnl" altLang="es-MX" sz="2000" dirty="0">
                <a:solidFill>
                  <a:schemeClr val="bg1"/>
                </a:solidFill>
                <a:latin typeface="Arial" panose="020B0604020202020204" pitchFamily="34" charset="0"/>
                <a:cs typeface="Arial" panose="020B0604020202020204" pitchFamily="34" charset="0"/>
              </a:rPr>
              <a:t>El</a:t>
            </a:r>
            <a:r>
              <a:rPr lang="es-ES_tradnl" altLang="es-MX" sz="2000" dirty="0">
                <a:solidFill>
                  <a:schemeClr val="accent4">
                    <a:lumMod val="50000"/>
                  </a:schemeClr>
                </a:solidFill>
                <a:latin typeface="Arial" panose="020B0604020202020204" pitchFamily="34" charset="0"/>
                <a:cs typeface="Arial" panose="020B0604020202020204" pitchFamily="34" charset="0"/>
              </a:rPr>
              <a:t> superintendente</a:t>
            </a:r>
            <a:r>
              <a:rPr lang="es-ES_tradnl" altLang="es-MX" sz="2000" dirty="0">
                <a:solidFill>
                  <a:schemeClr val="bg1"/>
                </a:solidFill>
                <a:latin typeface="Arial" panose="020B0604020202020204" pitchFamily="34" charset="0"/>
                <a:cs typeface="Arial" panose="020B0604020202020204" pitchFamily="34" charset="0"/>
              </a:rPr>
              <a:t>, a través de la bitácora, debe </a:t>
            </a:r>
            <a:r>
              <a:rPr kumimoji="0" lang="es-ES" sz="1600" b="0" i="0" u="none" strike="noStrike" kern="1200" cap="none" spc="0" normalizeH="0" baseline="0" noProof="0" dirty="0">
                <a:ln>
                  <a:noFill/>
                </a:ln>
                <a:solidFill>
                  <a:srgbClr val="000000"/>
                </a:solidFill>
                <a:effectLst/>
                <a:uLnTx/>
                <a:uFillTx/>
                <a:latin typeface="ArialMT"/>
                <a:ea typeface="+mn-ea"/>
                <a:cs typeface="+mn-cs"/>
              </a:rPr>
              <a:t>(art. 125 frac. II RLOPSRM)</a:t>
            </a:r>
            <a:r>
              <a:rPr kumimoji="0" lang="es-ES" sz="2000" b="0" i="0" u="none" strike="noStrike" kern="1200" cap="none" spc="0" normalizeH="0" baseline="0" noProof="0" dirty="0">
                <a:ln>
                  <a:noFill/>
                </a:ln>
                <a:solidFill>
                  <a:srgbClr val="000000"/>
                </a:solidFill>
                <a:effectLst/>
                <a:uLnTx/>
                <a:uFillTx/>
                <a:latin typeface="ArialMT"/>
                <a:ea typeface="+mn-ea"/>
                <a:cs typeface="+mn-cs"/>
              </a:rPr>
              <a:t>:</a:t>
            </a:r>
            <a:endParaRPr lang="es-MX" altLang="es-MX" sz="2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ES_tradnl" altLang="es-MX"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546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
                                            <p:txEl>
                                              <p:pRg st="18" end="18"/>
                                            </p:txEl>
                                          </p:spTgt>
                                        </p:tgtEl>
                                        <p:attrNameLst>
                                          <p:attrName>style.visibility</p:attrName>
                                        </p:attrNameLst>
                                      </p:cBhvr>
                                      <p:to>
                                        <p:strVal val="visible"/>
                                      </p:to>
                                    </p:set>
                                    <p:anim calcmode="lin" valueType="num">
                                      <p:cBhvr>
                                        <p:cTn id="7" dur="500" decel="50000" fill="hold">
                                          <p:stCondLst>
                                            <p:cond delay="0"/>
                                          </p:stCondLst>
                                        </p:cTn>
                                        <p:tgtEl>
                                          <p:spTgt spid="11">
                                            <p:txEl>
                                              <p:pRg st="18" end="18"/>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18" end="18"/>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18" end="18"/>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18" end="18"/>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18" end="18"/>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18" end="18"/>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18" end="18"/>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18" end="18"/>
                                            </p:txEl>
                                          </p:spTgt>
                                        </p:tgtEl>
                                      </p:cBhvr>
                                    </p:animEffect>
                                  </p:childTnLst>
                                </p:cTn>
                              </p:par>
                            </p:childTnLst>
                          </p:cTn>
                        </p:par>
                        <p:par>
                          <p:cTn id="15" fill="hold">
                            <p:stCondLst>
                              <p:cond delay="1000"/>
                            </p:stCondLst>
                            <p:childTnLst>
                              <p:par>
                                <p:cTn id="16" presetID="56" presetClass="entr" presetSubtype="0" fill="hold" nodeType="afterEffect">
                                  <p:stCondLst>
                                    <p:cond delay="0"/>
                                  </p:stCondLst>
                                  <p:iterate type="lt">
                                    <p:tmPct val="10000"/>
                                  </p:iterate>
                                  <p:childTnLst>
                                    <p:set>
                                      <p:cBhvr>
                                        <p:cTn id="17" dur="1" fill="hold">
                                          <p:stCondLst>
                                            <p:cond delay="0"/>
                                          </p:stCondLst>
                                        </p:cTn>
                                        <p:tgtEl>
                                          <p:spTgt spid="11">
                                            <p:txEl>
                                              <p:pRg st="0" end="0"/>
                                            </p:txEl>
                                          </p:spTgt>
                                        </p:tgtEl>
                                        <p:attrNameLst>
                                          <p:attrName>style.visibility</p:attrName>
                                        </p:attrNameLst>
                                      </p:cBhvr>
                                      <p:to>
                                        <p:strVal val="visible"/>
                                      </p:to>
                                    </p:set>
                                    <p:anim by="(-#ppt_w*2)" calcmode="lin" valueType="num">
                                      <p:cBhvr rctx="PPT">
                                        <p:cTn id="18" dur="125" autoRev="1" fill="hold">
                                          <p:stCondLst>
                                            <p:cond delay="0"/>
                                          </p:stCondLst>
                                        </p:cTn>
                                        <p:tgtEl>
                                          <p:spTgt spid="11">
                                            <p:txEl>
                                              <p:pRg st="0" end="0"/>
                                            </p:txEl>
                                          </p:spTgt>
                                        </p:tgtEl>
                                        <p:attrNameLst>
                                          <p:attrName>ppt_w</p:attrName>
                                        </p:attrNameLst>
                                      </p:cBhvr>
                                    </p:anim>
                                    <p:anim by="(#ppt_w*0.50)" calcmode="lin" valueType="num">
                                      <p:cBhvr>
                                        <p:cTn id="19" dur="125" decel="50000" autoRev="1" fill="hold">
                                          <p:stCondLst>
                                            <p:cond delay="0"/>
                                          </p:stCondLst>
                                        </p:cTn>
                                        <p:tgtEl>
                                          <p:spTgt spid="11">
                                            <p:txEl>
                                              <p:pRg st="0" end="0"/>
                                            </p:txEl>
                                          </p:spTgt>
                                        </p:tgtEl>
                                        <p:attrNameLst>
                                          <p:attrName>ppt_x</p:attrName>
                                        </p:attrNameLst>
                                      </p:cBhvr>
                                    </p:anim>
                                    <p:anim from="(-#ppt_h/2)" to="(#ppt_y)" calcmode="lin" valueType="num">
                                      <p:cBhvr>
                                        <p:cTn id="20" dur="250" fill="hold">
                                          <p:stCondLst>
                                            <p:cond delay="0"/>
                                          </p:stCondLst>
                                        </p:cTn>
                                        <p:tgtEl>
                                          <p:spTgt spid="11">
                                            <p:txEl>
                                              <p:pRg st="0" end="0"/>
                                            </p:txEl>
                                          </p:spTgt>
                                        </p:tgtEl>
                                        <p:attrNameLst>
                                          <p:attrName>ppt_y</p:attrName>
                                        </p:attrNameLst>
                                      </p:cBhvr>
                                    </p:anim>
                                    <p:animRot by="21600000">
                                      <p:cBhvr>
                                        <p:cTn id="21" dur="250" fill="hold">
                                          <p:stCondLst>
                                            <p:cond delay="0"/>
                                          </p:stCondLst>
                                        </p:cTn>
                                        <p:tgtEl>
                                          <p:spTgt spid="11">
                                            <p:txEl>
                                              <p:pRg st="0" end="0"/>
                                            </p:txEl>
                                          </p:spTgt>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nodeType="clickEffect">
                                  <p:stCondLst>
                                    <p:cond delay="0"/>
                                  </p:stCondLst>
                                  <p:iterate type="lt">
                                    <p:tmPct val="10000"/>
                                  </p:iterate>
                                  <p:childTnLst>
                                    <p:set>
                                      <p:cBhvr>
                                        <p:cTn id="25" dur="1" fill="hold">
                                          <p:stCondLst>
                                            <p:cond delay="0"/>
                                          </p:stCondLst>
                                        </p:cTn>
                                        <p:tgtEl>
                                          <p:spTgt spid="11">
                                            <p:txEl>
                                              <p:pRg st="1" end="1"/>
                                            </p:txEl>
                                          </p:spTgt>
                                        </p:tgtEl>
                                        <p:attrNameLst>
                                          <p:attrName>style.visibility</p:attrName>
                                        </p:attrNameLst>
                                      </p:cBhvr>
                                      <p:to>
                                        <p:strVal val="visible"/>
                                      </p:to>
                                    </p:set>
                                    <p:anim by="(-#ppt_w*2)" calcmode="lin" valueType="num">
                                      <p:cBhvr rctx="PPT">
                                        <p:cTn id="26" dur="125" autoRev="1" fill="hold">
                                          <p:stCondLst>
                                            <p:cond delay="0"/>
                                          </p:stCondLst>
                                        </p:cTn>
                                        <p:tgtEl>
                                          <p:spTgt spid="11">
                                            <p:txEl>
                                              <p:pRg st="1" end="1"/>
                                            </p:txEl>
                                          </p:spTgt>
                                        </p:tgtEl>
                                        <p:attrNameLst>
                                          <p:attrName>ppt_w</p:attrName>
                                        </p:attrNameLst>
                                      </p:cBhvr>
                                    </p:anim>
                                    <p:anim by="(#ppt_w*0.50)" calcmode="lin" valueType="num">
                                      <p:cBhvr>
                                        <p:cTn id="27" dur="125" decel="50000" autoRev="1" fill="hold">
                                          <p:stCondLst>
                                            <p:cond delay="0"/>
                                          </p:stCondLst>
                                        </p:cTn>
                                        <p:tgtEl>
                                          <p:spTgt spid="11">
                                            <p:txEl>
                                              <p:pRg st="1" end="1"/>
                                            </p:txEl>
                                          </p:spTgt>
                                        </p:tgtEl>
                                        <p:attrNameLst>
                                          <p:attrName>ppt_x</p:attrName>
                                        </p:attrNameLst>
                                      </p:cBhvr>
                                    </p:anim>
                                    <p:anim from="(-#ppt_h/2)" to="(#ppt_y)" calcmode="lin" valueType="num">
                                      <p:cBhvr>
                                        <p:cTn id="28" dur="250" fill="hold">
                                          <p:stCondLst>
                                            <p:cond delay="0"/>
                                          </p:stCondLst>
                                        </p:cTn>
                                        <p:tgtEl>
                                          <p:spTgt spid="11">
                                            <p:txEl>
                                              <p:pRg st="1" end="1"/>
                                            </p:txEl>
                                          </p:spTgt>
                                        </p:tgtEl>
                                        <p:attrNameLst>
                                          <p:attrName>ppt_y</p:attrName>
                                        </p:attrNameLst>
                                      </p:cBhvr>
                                    </p:anim>
                                    <p:animRot by="21600000">
                                      <p:cBhvr>
                                        <p:cTn id="29" dur="250" fill="hold">
                                          <p:stCondLst>
                                            <p:cond delay="0"/>
                                          </p:stCondLst>
                                        </p:cTn>
                                        <p:tgtEl>
                                          <p:spTgt spid="11">
                                            <p:txEl>
                                              <p:pRg st="1" end="1"/>
                                            </p:txEl>
                                          </p:spTgt>
                                        </p:tgtEl>
                                        <p:attrNameLst>
                                          <p:attrName>r</p:attrName>
                                        </p:attrNameLst>
                                      </p:cBhvr>
                                    </p:animRot>
                                  </p:childTnLst>
                                </p:cTn>
                              </p:par>
                              <p:par>
                                <p:cTn id="30" presetID="56" presetClass="entr" presetSubtype="0" fill="hold" nodeType="withEffect">
                                  <p:stCondLst>
                                    <p:cond delay="0"/>
                                  </p:stCondLst>
                                  <p:iterate type="lt">
                                    <p:tmPct val="10000"/>
                                  </p:iterate>
                                  <p:childTnLst>
                                    <p:set>
                                      <p:cBhvr>
                                        <p:cTn id="31" dur="1" fill="hold">
                                          <p:stCondLst>
                                            <p:cond delay="0"/>
                                          </p:stCondLst>
                                        </p:cTn>
                                        <p:tgtEl>
                                          <p:spTgt spid="11">
                                            <p:txEl>
                                              <p:pRg st="2" end="2"/>
                                            </p:txEl>
                                          </p:spTgt>
                                        </p:tgtEl>
                                        <p:attrNameLst>
                                          <p:attrName>style.visibility</p:attrName>
                                        </p:attrNameLst>
                                      </p:cBhvr>
                                      <p:to>
                                        <p:strVal val="visible"/>
                                      </p:to>
                                    </p:set>
                                    <p:anim by="(-#ppt_w*2)" calcmode="lin" valueType="num">
                                      <p:cBhvr rctx="PPT">
                                        <p:cTn id="32" dur="125" autoRev="1" fill="hold">
                                          <p:stCondLst>
                                            <p:cond delay="0"/>
                                          </p:stCondLst>
                                        </p:cTn>
                                        <p:tgtEl>
                                          <p:spTgt spid="11">
                                            <p:txEl>
                                              <p:pRg st="2" end="2"/>
                                            </p:txEl>
                                          </p:spTgt>
                                        </p:tgtEl>
                                        <p:attrNameLst>
                                          <p:attrName>ppt_w</p:attrName>
                                        </p:attrNameLst>
                                      </p:cBhvr>
                                    </p:anim>
                                    <p:anim by="(#ppt_w*0.50)" calcmode="lin" valueType="num">
                                      <p:cBhvr>
                                        <p:cTn id="33" dur="125" decel="50000" autoRev="1" fill="hold">
                                          <p:stCondLst>
                                            <p:cond delay="0"/>
                                          </p:stCondLst>
                                        </p:cTn>
                                        <p:tgtEl>
                                          <p:spTgt spid="11">
                                            <p:txEl>
                                              <p:pRg st="2" end="2"/>
                                            </p:txEl>
                                          </p:spTgt>
                                        </p:tgtEl>
                                        <p:attrNameLst>
                                          <p:attrName>ppt_x</p:attrName>
                                        </p:attrNameLst>
                                      </p:cBhvr>
                                    </p:anim>
                                    <p:anim from="(-#ppt_h/2)" to="(#ppt_y)" calcmode="lin" valueType="num">
                                      <p:cBhvr>
                                        <p:cTn id="34" dur="250" fill="hold">
                                          <p:stCondLst>
                                            <p:cond delay="0"/>
                                          </p:stCondLst>
                                        </p:cTn>
                                        <p:tgtEl>
                                          <p:spTgt spid="11">
                                            <p:txEl>
                                              <p:pRg st="2" end="2"/>
                                            </p:txEl>
                                          </p:spTgt>
                                        </p:tgtEl>
                                        <p:attrNameLst>
                                          <p:attrName>ppt_y</p:attrName>
                                        </p:attrNameLst>
                                      </p:cBhvr>
                                    </p:anim>
                                    <p:animRot by="21600000">
                                      <p:cBhvr>
                                        <p:cTn id="35" dur="250" fill="hold">
                                          <p:stCondLst>
                                            <p:cond delay="0"/>
                                          </p:stCondLst>
                                        </p:cTn>
                                        <p:tgtEl>
                                          <p:spTgt spid="11">
                                            <p:txEl>
                                              <p:pRg st="2" end="2"/>
                                            </p:txEl>
                                          </p:spTgt>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56" presetClass="entr" presetSubtype="0" fill="hold" nodeType="clickEffect">
                                  <p:stCondLst>
                                    <p:cond delay="0"/>
                                  </p:stCondLst>
                                  <p:iterate type="lt">
                                    <p:tmPct val="10000"/>
                                  </p:iterate>
                                  <p:childTnLst>
                                    <p:set>
                                      <p:cBhvr>
                                        <p:cTn id="39" dur="1" fill="hold">
                                          <p:stCondLst>
                                            <p:cond delay="0"/>
                                          </p:stCondLst>
                                        </p:cTn>
                                        <p:tgtEl>
                                          <p:spTgt spid="11">
                                            <p:txEl>
                                              <p:pRg st="3" end="3"/>
                                            </p:txEl>
                                          </p:spTgt>
                                        </p:tgtEl>
                                        <p:attrNameLst>
                                          <p:attrName>style.visibility</p:attrName>
                                        </p:attrNameLst>
                                      </p:cBhvr>
                                      <p:to>
                                        <p:strVal val="visible"/>
                                      </p:to>
                                    </p:set>
                                    <p:anim by="(-#ppt_w*2)" calcmode="lin" valueType="num">
                                      <p:cBhvr rctx="PPT">
                                        <p:cTn id="40" dur="125" autoRev="1" fill="hold">
                                          <p:stCondLst>
                                            <p:cond delay="0"/>
                                          </p:stCondLst>
                                        </p:cTn>
                                        <p:tgtEl>
                                          <p:spTgt spid="11">
                                            <p:txEl>
                                              <p:pRg st="3" end="3"/>
                                            </p:txEl>
                                          </p:spTgt>
                                        </p:tgtEl>
                                        <p:attrNameLst>
                                          <p:attrName>ppt_w</p:attrName>
                                        </p:attrNameLst>
                                      </p:cBhvr>
                                    </p:anim>
                                    <p:anim by="(#ppt_w*0.50)" calcmode="lin" valueType="num">
                                      <p:cBhvr>
                                        <p:cTn id="41" dur="125" decel="50000" autoRev="1" fill="hold">
                                          <p:stCondLst>
                                            <p:cond delay="0"/>
                                          </p:stCondLst>
                                        </p:cTn>
                                        <p:tgtEl>
                                          <p:spTgt spid="11">
                                            <p:txEl>
                                              <p:pRg st="3" end="3"/>
                                            </p:txEl>
                                          </p:spTgt>
                                        </p:tgtEl>
                                        <p:attrNameLst>
                                          <p:attrName>ppt_x</p:attrName>
                                        </p:attrNameLst>
                                      </p:cBhvr>
                                    </p:anim>
                                    <p:anim from="(-#ppt_h/2)" to="(#ppt_y)" calcmode="lin" valueType="num">
                                      <p:cBhvr>
                                        <p:cTn id="42" dur="250" fill="hold">
                                          <p:stCondLst>
                                            <p:cond delay="0"/>
                                          </p:stCondLst>
                                        </p:cTn>
                                        <p:tgtEl>
                                          <p:spTgt spid="11">
                                            <p:txEl>
                                              <p:pRg st="3" end="3"/>
                                            </p:txEl>
                                          </p:spTgt>
                                        </p:tgtEl>
                                        <p:attrNameLst>
                                          <p:attrName>ppt_y</p:attrName>
                                        </p:attrNameLst>
                                      </p:cBhvr>
                                    </p:anim>
                                    <p:animRot by="21600000">
                                      <p:cBhvr>
                                        <p:cTn id="43" dur="250" fill="hold">
                                          <p:stCondLst>
                                            <p:cond delay="0"/>
                                          </p:stCondLst>
                                        </p:cTn>
                                        <p:tgtEl>
                                          <p:spTgt spid="11">
                                            <p:txEl>
                                              <p:pRg st="3" end="3"/>
                                            </p:txEl>
                                          </p:spTgt>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56" presetClass="entr" presetSubtype="0" fill="hold" nodeType="clickEffect">
                                  <p:stCondLst>
                                    <p:cond delay="0"/>
                                  </p:stCondLst>
                                  <p:iterate type="lt">
                                    <p:tmPct val="10000"/>
                                  </p:iterate>
                                  <p:childTnLst>
                                    <p:set>
                                      <p:cBhvr>
                                        <p:cTn id="47" dur="1" fill="hold">
                                          <p:stCondLst>
                                            <p:cond delay="0"/>
                                          </p:stCondLst>
                                        </p:cTn>
                                        <p:tgtEl>
                                          <p:spTgt spid="11">
                                            <p:txEl>
                                              <p:pRg st="4" end="4"/>
                                            </p:txEl>
                                          </p:spTgt>
                                        </p:tgtEl>
                                        <p:attrNameLst>
                                          <p:attrName>style.visibility</p:attrName>
                                        </p:attrNameLst>
                                      </p:cBhvr>
                                      <p:to>
                                        <p:strVal val="visible"/>
                                      </p:to>
                                    </p:set>
                                    <p:anim by="(-#ppt_w*2)" calcmode="lin" valueType="num">
                                      <p:cBhvr rctx="PPT">
                                        <p:cTn id="48" dur="125" autoRev="1" fill="hold">
                                          <p:stCondLst>
                                            <p:cond delay="0"/>
                                          </p:stCondLst>
                                        </p:cTn>
                                        <p:tgtEl>
                                          <p:spTgt spid="11">
                                            <p:txEl>
                                              <p:pRg st="4" end="4"/>
                                            </p:txEl>
                                          </p:spTgt>
                                        </p:tgtEl>
                                        <p:attrNameLst>
                                          <p:attrName>ppt_w</p:attrName>
                                        </p:attrNameLst>
                                      </p:cBhvr>
                                    </p:anim>
                                    <p:anim by="(#ppt_w*0.50)" calcmode="lin" valueType="num">
                                      <p:cBhvr>
                                        <p:cTn id="49" dur="125" decel="50000" autoRev="1" fill="hold">
                                          <p:stCondLst>
                                            <p:cond delay="0"/>
                                          </p:stCondLst>
                                        </p:cTn>
                                        <p:tgtEl>
                                          <p:spTgt spid="11">
                                            <p:txEl>
                                              <p:pRg st="4" end="4"/>
                                            </p:txEl>
                                          </p:spTgt>
                                        </p:tgtEl>
                                        <p:attrNameLst>
                                          <p:attrName>ppt_x</p:attrName>
                                        </p:attrNameLst>
                                      </p:cBhvr>
                                    </p:anim>
                                    <p:anim from="(-#ppt_h/2)" to="(#ppt_y)" calcmode="lin" valueType="num">
                                      <p:cBhvr>
                                        <p:cTn id="50" dur="250" fill="hold">
                                          <p:stCondLst>
                                            <p:cond delay="0"/>
                                          </p:stCondLst>
                                        </p:cTn>
                                        <p:tgtEl>
                                          <p:spTgt spid="11">
                                            <p:txEl>
                                              <p:pRg st="4" end="4"/>
                                            </p:txEl>
                                          </p:spTgt>
                                        </p:tgtEl>
                                        <p:attrNameLst>
                                          <p:attrName>ppt_y</p:attrName>
                                        </p:attrNameLst>
                                      </p:cBhvr>
                                    </p:anim>
                                    <p:animRot by="21600000">
                                      <p:cBhvr>
                                        <p:cTn id="51" dur="250" fill="hold">
                                          <p:stCondLst>
                                            <p:cond delay="0"/>
                                          </p:stCondLst>
                                        </p:cTn>
                                        <p:tgtEl>
                                          <p:spTgt spid="11">
                                            <p:txEl>
                                              <p:pRg st="4" end="4"/>
                                            </p:txEl>
                                          </p:spTgt>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56" presetClass="entr" presetSubtype="0" fill="hold" nodeType="clickEffect">
                                  <p:stCondLst>
                                    <p:cond delay="0"/>
                                  </p:stCondLst>
                                  <p:iterate type="lt">
                                    <p:tmPct val="10000"/>
                                  </p:iterate>
                                  <p:childTnLst>
                                    <p:set>
                                      <p:cBhvr>
                                        <p:cTn id="55" dur="1" fill="hold">
                                          <p:stCondLst>
                                            <p:cond delay="0"/>
                                          </p:stCondLst>
                                        </p:cTn>
                                        <p:tgtEl>
                                          <p:spTgt spid="11">
                                            <p:txEl>
                                              <p:pRg st="5" end="5"/>
                                            </p:txEl>
                                          </p:spTgt>
                                        </p:tgtEl>
                                        <p:attrNameLst>
                                          <p:attrName>style.visibility</p:attrName>
                                        </p:attrNameLst>
                                      </p:cBhvr>
                                      <p:to>
                                        <p:strVal val="visible"/>
                                      </p:to>
                                    </p:set>
                                    <p:anim by="(-#ppt_w*2)" calcmode="lin" valueType="num">
                                      <p:cBhvr rctx="PPT">
                                        <p:cTn id="56" dur="125" autoRev="1" fill="hold">
                                          <p:stCondLst>
                                            <p:cond delay="0"/>
                                          </p:stCondLst>
                                        </p:cTn>
                                        <p:tgtEl>
                                          <p:spTgt spid="11">
                                            <p:txEl>
                                              <p:pRg st="5" end="5"/>
                                            </p:txEl>
                                          </p:spTgt>
                                        </p:tgtEl>
                                        <p:attrNameLst>
                                          <p:attrName>ppt_w</p:attrName>
                                        </p:attrNameLst>
                                      </p:cBhvr>
                                    </p:anim>
                                    <p:anim by="(#ppt_w*0.50)" calcmode="lin" valueType="num">
                                      <p:cBhvr>
                                        <p:cTn id="57" dur="125" decel="50000" autoRev="1" fill="hold">
                                          <p:stCondLst>
                                            <p:cond delay="0"/>
                                          </p:stCondLst>
                                        </p:cTn>
                                        <p:tgtEl>
                                          <p:spTgt spid="11">
                                            <p:txEl>
                                              <p:pRg st="5" end="5"/>
                                            </p:txEl>
                                          </p:spTgt>
                                        </p:tgtEl>
                                        <p:attrNameLst>
                                          <p:attrName>ppt_x</p:attrName>
                                        </p:attrNameLst>
                                      </p:cBhvr>
                                    </p:anim>
                                    <p:anim from="(-#ppt_h/2)" to="(#ppt_y)" calcmode="lin" valueType="num">
                                      <p:cBhvr>
                                        <p:cTn id="58" dur="250" fill="hold">
                                          <p:stCondLst>
                                            <p:cond delay="0"/>
                                          </p:stCondLst>
                                        </p:cTn>
                                        <p:tgtEl>
                                          <p:spTgt spid="11">
                                            <p:txEl>
                                              <p:pRg st="5" end="5"/>
                                            </p:txEl>
                                          </p:spTgt>
                                        </p:tgtEl>
                                        <p:attrNameLst>
                                          <p:attrName>ppt_y</p:attrName>
                                        </p:attrNameLst>
                                      </p:cBhvr>
                                    </p:anim>
                                    <p:animRot by="21600000">
                                      <p:cBhvr>
                                        <p:cTn id="59" dur="250" fill="hold">
                                          <p:stCondLst>
                                            <p:cond delay="0"/>
                                          </p:stCondLst>
                                        </p:cTn>
                                        <p:tgtEl>
                                          <p:spTgt spid="11">
                                            <p:txEl>
                                              <p:pRg st="5" end="5"/>
                                            </p:txEl>
                                          </p:spTgt>
                                        </p:tgtEl>
                                        <p:attrNameLst>
                                          <p:attrName>r</p:attrName>
                                        </p:attrNameLst>
                                      </p:cBhvr>
                                    </p:animRot>
                                  </p:childTnLst>
                                </p:cTn>
                              </p:par>
                              <p:par>
                                <p:cTn id="60" presetID="56" presetClass="entr" presetSubtype="0" fill="hold" nodeType="withEffect">
                                  <p:stCondLst>
                                    <p:cond delay="0"/>
                                  </p:stCondLst>
                                  <p:iterate type="lt">
                                    <p:tmPct val="10000"/>
                                  </p:iterate>
                                  <p:childTnLst>
                                    <p:set>
                                      <p:cBhvr>
                                        <p:cTn id="61" dur="1" fill="hold">
                                          <p:stCondLst>
                                            <p:cond delay="0"/>
                                          </p:stCondLst>
                                        </p:cTn>
                                        <p:tgtEl>
                                          <p:spTgt spid="11">
                                            <p:txEl>
                                              <p:pRg st="6" end="6"/>
                                            </p:txEl>
                                          </p:spTgt>
                                        </p:tgtEl>
                                        <p:attrNameLst>
                                          <p:attrName>style.visibility</p:attrName>
                                        </p:attrNameLst>
                                      </p:cBhvr>
                                      <p:to>
                                        <p:strVal val="visible"/>
                                      </p:to>
                                    </p:set>
                                    <p:anim by="(-#ppt_w*2)" calcmode="lin" valueType="num">
                                      <p:cBhvr rctx="PPT">
                                        <p:cTn id="62" dur="125" autoRev="1" fill="hold">
                                          <p:stCondLst>
                                            <p:cond delay="0"/>
                                          </p:stCondLst>
                                        </p:cTn>
                                        <p:tgtEl>
                                          <p:spTgt spid="11">
                                            <p:txEl>
                                              <p:pRg st="6" end="6"/>
                                            </p:txEl>
                                          </p:spTgt>
                                        </p:tgtEl>
                                        <p:attrNameLst>
                                          <p:attrName>ppt_w</p:attrName>
                                        </p:attrNameLst>
                                      </p:cBhvr>
                                    </p:anim>
                                    <p:anim by="(#ppt_w*0.50)" calcmode="lin" valueType="num">
                                      <p:cBhvr>
                                        <p:cTn id="63" dur="125" decel="50000" autoRev="1" fill="hold">
                                          <p:stCondLst>
                                            <p:cond delay="0"/>
                                          </p:stCondLst>
                                        </p:cTn>
                                        <p:tgtEl>
                                          <p:spTgt spid="11">
                                            <p:txEl>
                                              <p:pRg st="6" end="6"/>
                                            </p:txEl>
                                          </p:spTgt>
                                        </p:tgtEl>
                                        <p:attrNameLst>
                                          <p:attrName>ppt_x</p:attrName>
                                        </p:attrNameLst>
                                      </p:cBhvr>
                                    </p:anim>
                                    <p:anim from="(-#ppt_h/2)" to="(#ppt_y)" calcmode="lin" valueType="num">
                                      <p:cBhvr>
                                        <p:cTn id="64" dur="250" fill="hold">
                                          <p:stCondLst>
                                            <p:cond delay="0"/>
                                          </p:stCondLst>
                                        </p:cTn>
                                        <p:tgtEl>
                                          <p:spTgt spid="11">
                                            <p:txEl>
                                              <p:pRg st="6" end="6"/>
                                            </p:txEl>
                                          </p:spTgt>
                                        </p:tgtEl>
                                        <p:attrNameLst>
                                          <p:attrName>ppt_y</p:attrName>
                                        </p:attrNameLst>
                                      </p:cBhvr>
                                    </p:anim>
                                    <p:animRot by="21600000">
                                      <p:cBhvr>
                                        <p:cTn id="65" dur="250" fill="hold">
                                          <p:stCondLst>
                                            <p:cond delay="0"/>
                                          </p:stCondLst>
                                        </p:cTn>
                                        <p:tgtEl>
                                          <p:spTgt spid="11">
                                            <p:txEl>
                                              <p:pRg st="6" end="6"/>
                                            </p:txEl>
                                          </p:spTgt>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56" presetClass="entr" presetSubtype="0" fill="hold" nodeType="clickEffect">
                                  <p:stCondLst>
                                    <p:cond delay="0"/>
                                  </p:stCondLst>
                                  <p:iterate type="lt">
                                    <p:tmPct val="10000"/>
                                  </p:iterate>
                                  <p:childTnLst>
                                    <p:set>
                                      <p:cBhvr>
                                        <p:cTn id="69" dur="1" fill="hold">
                                          <p:stCondLst>
                                            <p:cond delay="0"/>
                                          </p:stCondLst>
                                        </p:cTn>
                                        <p:tgtEl>
                                          <p:spTgt spid="11">
                                            <p:txEl>
                                              <p:pRg st="7" end="7"/>
                                            </p:txEl>
                                          </p:spTgt>
                                        </p:tgtEl>
                                        <p:attrNameLst>
                                          <p:attrName>style.visibility</p:attrName>
                                        </p:attrNameLst>
                                      </p:cBhvr>
                                      <p:to>
                                        <p:strVal val="visible"/>
                                      </p:to>
                                    </p:set>
                                    <p:anim by="(-#ppt_w*2)" calcmode="lin" valueType="num">
                                      <p:cBhvr rctx="PPT">
                                        <p:cTn id="70" dur="125" autoRev="1" fill="hold">
                                          <p:stCondLst>
                                            <p:cond delay="0"/>
                                          </p:stCondLst>
                                        </p:cTn>
                                        <p:tgtEl>
                                          <p:spTgt spid="11">
                                            <p:txEl>
                                              <p:pRg st="7" end="7"/>
                                            </p:txEl>
                                          </p:spTgt>
                                        </p:tgtEl>
                                        <p:attrNameLst>
                                          <p:attrName>ppt_w</p:attrName>
                                        </p:attrNameLst>
                                      </p:cBhvr>
                                    </p:anim>
                                    <p:anim by="(#ppt_w*0.50)" calcmode="lin" valueType="num">
                                      <p:cBhvr>
                                        <p:cTn id="71" dur="125" decel="50000" autoRev="1" fill="hold">
                                          <p:stCondLst>
                                            <p:cond delay="0"/>
                                          </p:stCondLst>
                                        </p:cTn>
                                        <p:tgtEl>
                                          <p:spTgt spid="11">
                                            <p:txEl>
                                              <p:pRg st="7" end="7"/>
                                            </p:txEl>
                                          </p:spTgt>
                                        </p:tgtEl>
                                        <p:attrNameLst>
                                          <p:attrName>ppt_x</p:attrName>
                                        </p:attrNameLst>
                                      </p:cBhvr>
                                    </p:anim>
                                    <p:anim from="(-#ppt_h/2)" to="(#ppt_y)" calcmode="lin" valueType="num">
                                      <p:cBhvr>
                                        <p:cTn id="72" dur="250" fill="hold">
                                          <p:stCondLst>
                                            <p:cond delay="0"/>
                                          </p:stCondLst>
                                        </p:cTn>
                                        <p:tgtEl>
                                          <p:spTgt spid="11">
                                            <p:txEl>
                                              <p:pRg st="7" end="7"/>
                                            </p:txEl>
                                          </p:spTgt>
                                        </p:tgtEl>
                                        <p:attrNameLst>
                                          <p:attrName>ppt_y</p:attrName>
                                        </p:attrNameLst>
                                      </p:cBhvr>
                                    </p:anim>
                                    <p:animRot by="21600000">
                                      <p:cBhvr>
                                        <p:cTn id="73" dur="250" fill="hold">
                                          <p:stCondLst>
                                            <p:cond delay="0"/>
                                          </p:stCondLst>
                                        </p:cTn>
                                        <p:tgtEl>
                                          <p:spTgt spid="11">
                                            <p:txEl>
                                              <p:pRg st="7" end="7"/>
                                            </p:txEl>
                                          </p:spTgt>
                                        </p:tgtEl>
                                        <p:attrNameLst>
                                          <p:attrName>r</p:attrName>
                                        </p:attrNameLst>
                                      </p:cBhvr>
                                    </p:animRot>
                                  </p:childTnLst>
                                </p:cTn>
                              </p:par>
                              <p:par>
                                <p:cTn id="74" presetID="56" presetClass="entr" presetSubtype="0" fill="hold" nodeType="withEffect">
                                  <p:stCondLst>
                                    <p:cond delay="0"/>
                                  </p:stCondLst>
                                  <p:iterate type="lt">
                                    <p:tmPct val="10000"/>
                                  </p:iterate>
                                  <p:childTnLst>
                                    <p:set>
                                      <p:cBhvr>
                                        <p:cTn id="75" dur="1" fill="hold">
                                          <p:stCondLst>
                                            <p:cond delay="0"/>
                                          </p:stCondLst>
                                        </p:cTn>
                                        <p:tgtEl>
                                          <p:spTgt spid="11">
                                            <p:txEl>
                                              <p:pRg st="8" end="8"/>
                                            </p:txEl>
                                          </p:spTgt>
                                        </p:tgtEl>
                                        <p:attrNameLst>
                                          <p:attrName>style.visibility</p:attrName>
                                        </p:attrNameLst>
                                      </p:cBhvr>
                                      <p:to>
                                        <p:strVal val="visible"/>
                                      </p:to>
                                    </p:set>
                                    <p:anim by="(-#ppt_w*2)" calcmode="lin" valueType="num">
                                      <p:cBhvr rctx="PPT">
                                        <p:cTn id="76" dur="125" autoRev="1" fill="hold">
                                          <p:stCondLst>
                                            <p:cond delay="0"/>
                                          </p:stCondLst>
                                        </p:cTn>
                                        <p:tgtEl>
                                          <p:spTgt spid="11">
                                            <p:txEl>
                                              <p:pRg st="8" end="8"/>
                                            </p:txEl>
                                          </p:spTgt>
                                        </p:tgtEl>
                                        <p:attrNameLst>
                                          <p:attrName>ppt_w</p:attrName>
                                        </p:attrNameLst>
                                      </p:cBhvr>
                                    </p:anim>
                                    <p:anim by="(#ppt_w*0.50)" calcmode="lin" valueType="num">
                                      <p:cBhvr>
                                        <p:cTn id="77" dur="125" decel="50000" autoRev="1" fill="hold">
                                          <p:stCondLst>
                                            <p:cond delay="0"/>
                                          </p:stCondLst>
                                        </p:cTn>
                                        <p:tgtEl>
                                          <p:spTgt spid="11">
                                            <p:txEl>
                                              <p:pRg st="8" end="8"/>
                                            </p:txEl>
                                          </p:spTgt>
                                        </p:tgtEl>
                                        <p:attrNameLst>
                                          <p:attrName>ppt_x</p:attrName>
                                        </p:attrNameLst>
                                      </p:cBhvr>
                                    </p:anim>
                                    <p:anim from="(-#ppt_h/2)" to="(#ppt_y)" calcmode="lin" valueType="num">
                                      <p:cBhvr>
                                        <p:cTn id="78" dur="250" fill="hold">
                                          <p:stCondLst>
                                            <p:cond delay="0"/>
                                          </p:stCondLst>
                                        </p:cTn>
                                        <p:tgtEl>
                                          <p:spTgt spid="11">
                                            <p:txEl>
                                              <p:pRg st="8" end="8"/>
                                            </p:txEl>
                                          </p:spTgt>
                                        </p:tgtEl>
                                        <p:attrNameLst>
                                          <p:attrName>ppt_y</p:attrName>
                                        </p:attrNameLst>
                                      </p:cBhvr>
                                    </p:anim>
                                    <p:animRot by="21600000">
                                      <p:cBhvr>
                                        <p:cTn id="79" dur="250" fill="hold">
                                          <p:stCondLst>
                                            <p:cond delay="0"/>
                                          </p:stCondLst>
                                        </p:cTn>
                                        <p:tgtEl>
                                          <p:spTgt spid="11">
                                            <p:txEl>
                                              <p:pRg st="8" end="8"/>
                                            </p:txEl>
                                          </p:spTgt>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56" presetClass="entr" presetSubtype="0" fill="hold" nodeType="clickEffect">
                                  <p:stCondLst>
                                    <p:cond delay="0"/>
                                  </p:stCondLst>
                                  <p:iterate type="lt">
                                    <p:tmPct val="10000"/>
                                  </p:iterate>
                                  <p:childTnLst>
                                    <p:set>
                                      <p:cBhvr>
                                        <p:cTn id="83" dur="1" fill="hold">
                                          <p:stCondLst>
                                            <p:cond delay="0"/>
                                          </p:stCondLst>
                                        </p:cTn>
                                        <p:tgtEl>
                                          <p:spTgt spid="11">
                                            <p:txEl>
                                              <p:pRg st="9" end="9"/>
                                            </p:txEl>
                                          </p:spTgt>
                                        </p:tgtEl>
                                        <p:attrNameLst>
                                          <p:attrName>style.visibility</p:attrName>
                                        </p:attrNameLst>
                                      </p:cBhvr>
                                      <p:to>
                                        <p:strVal val="visible"/>
                                      </p:to>
                                    </p:set>
                                    <p:anim by="(-#ppt_w*2)" calcmode="lin" valueType="num">
                                      <p:cBhvr rctx="PPT">
                                        <p:cTn id="84" dur="125" autoRev="1" fill="hold">
                                          <p:stCondLst>
                                            <p:cond delay="0"/>
                                          </p:stCondLst>
                                        </p:cTn>
                                        <p:tgtEl>
                                          <p:spTgt spid="11">
                                            <p:txEl>
                                              <p:pRg st="9" end="9"/>
                                            </p:txEl>
                                          </p:spTgt>
                                        </p:tgtEl>
                                        <p:attrNameLst>
                                          <p:attrName>ppt_w</p:attrName>
                                        </p:attrNameLst>
                                      </p:cBhvr>
                                    </p:anim>
                                    <p:anim by="(#ppt_w*0.50)" calcmode="lin" valueType="num">
                                      <p:cBhvr>
                                        <p:cTn id="85" dur="125" decel="50000" autoRev="1" fill="hold">
                                          <p:stCondLst>
                                            <p:cond delay="0"/>
                                          </p:stCondLst>
                                        </p:cTn>
                                        <p:tgtEl>
                                          <p:spTgt spid="11">
                                            <p:txEl>
                                              <p:pRg st="9" end="9"/>
                                            </p:txEl>
                                          </p:spTgt>
                                        </p:tgtEl>
                                        <p:attrNameLst>
                                          <p:attrName>ppt_x</p:attrName>
                                        </p:attrNameLst>
                                      </p:cBhvr>
                                    </p:anim>
                                    <p:anim from="(-#ppt_h/2)" to="(#ppt_y)" calcmode="lin" valueType="num">
                                      <p:cBhvr>
                                        <p:cTn id="86" dur="250" fill="hold">
                                          <p:stCondLst>
                                            <p:cond delay="0"/>
                                          </p:stCondLst>
                                        </p:cTn>
                                        <p:tgtEl>
                                          <p:spTgt spid="11">
                                            <p:txEl>
                                              <p:pRg st="9" end="9"/>
                                            </p:txEl>
                                          </p:spTgt>
                                        </p:tgtEl>
                                        <p:attrNameLst>
                                          <p:attrName>ppt_y</p:attrName>
                                        </p:attrNameLst>
                                      </p:cBhvr>
                                    </p:anim>
                                    <p:animRot by="21600000">
                                      <p:cBhvr>
                                        <p:cTn id="87" dur="250" fill="hold">
                                          <p:stCondLst>
                                            <p:cond delay="0"/>
                                          </p:stCondLst>
                                        </p:cTn>
                                        <p:tgtEl>
                                          <p:spTgt spid="11">
                                            <p:txEl>
                                              <p:pRg st="9" end="9"/>
                                            </p:txEl>
                                          </p:spTgt>
                                        </p:tgtEl>
                                        <p:attrNameLst>
                                          <p:attrName>r</p:attrName>
                                        </p:attrNameLst>
                                      </p:cBhvr>
                                    </p:animRot>
                                  </p:childTnLst>
                                </p:cTn>
                              </p:par>
                              <p:par>
                                <p:cTn id="88" presetID="56" presetClass="entr" presetSubtype="0" fill="hold" nodeType="withEffect">
                                  <p:stCondLst>
                                    <p:cond delay="0"/>
                                  </p:stCondLst>
                                  <p:iterate type="lt">
                                    <p:tmPct val="10000"/>
                                  </p:iterate>
                                  <p:childTnLst>
                                    <p:set>
                                      <p:cBhvr>
                                        <p:cTn id="89" dur="1" fill="hold">
                                          <p:stCondLst>
                                            <p:cond delay="0"/>
                                          </p:stCondLst>
                                        </p:cTn>
                                        <p:tgtEl>
                                          <p:spTgt spid="11">
                                            <p:txEl>
                                              <p:pRg st="10" end="10"/>
                                            </p:txEl>
                                          </p:spTgt>
                                        </p:tgtEl>
                                        <p:attrNameLst>
                                          <p:attrName>style.visibility</p:attrName>
                                        </p:attrNameLst>
                                      </p:cBhvr>
                                      <p:to>
                                        <p:strVal val="visible"/>
                                      </p:to>
                                    </p:set>
                                    <p:anim by="(-#ppt_w*2)" calcmode="lin" valueType="num">
                                      <p:cBhvr rctx="PPT">
                                        <p:cTn id="90" dur="125" autoRev="1" fill="hold">
                                          <p:stCondLst>
                                            <p:cond delay="0"/>
                                          </p:stCondLst>
                                        </p:cTn>
                                        <p:tgtEl>
                                          <p:spTgt spid="11">
                                            <p:txEl>
                                              <p:pRg st="10" end="10"/>
                                            </p:txEl>
                                          </p:spTgt>
                                        </p:tgtEl>
                                        <p:attrNameLst>
                                          <p:attrName>ppt_w</p:attrName>
                                        </p:attrNameLst>
                                      </p:cBhvr>
                                    </p:anim>
                                    <p:anim by="(#ppt_w*0.50)" calcmode="lin" valueType="num">
                                      <p:cBhvr>
                                        <p:cTn id="91" dur="125" decel="50000" autoRev="1" fill="hold">
                                          <p:stCondLst>
                                            <p:cond delay="0"/>
                                          </p:stCondLst>
                                        </p:cTn>
                                        <p:tgtEl>
                                          <p:spTgt spid="11">
                                            <p:txEl>
                                              <p:pRg st="10" end="10"/>
                                            </p:txEl>
                                          </p:spTgt>
                                        </p:tgtEl>
                                        <p:attrNameLst>
                                          <p:attrName>ppt_x</p:attrName>
                                        </p:attrNameLst>
                                      </p:cBhvr>
                                    </p:anim>
                                    <p:anim from="(-#ppt_h/2)" to="(#ppt_y)" calcmode="lin" valueType="num">
                                      <p:cBhvr>
                                        <p:cTn id="92" dur="250" fill="hold">
                                          <p:stCondLst>
                                            <p:cond delay="0"/>
                                          </p:stCondLst>
                                        </p:cTn>
                                        <p:tgtEl>
                                          <p:spTgt spid="11">
                                            <p:txEl>
                                              <p:pRg st="10" end="10"/>
                                            </p:txEl>
                                          </p:spTgt>
                                        </p:tgtEl>
                                        <p:attrNameLst>
                                          <p:attrName>ppt_y</p:attrName>
                                        </p:attrNameLst>
                                      </p:cBhvr>
                                    </p:anim>
                                    <p:animRot by="21600000">
                                      <p:cBhvr>
                                        <p:cTn id="93" dur="250" fill="hold">
                                          <p:stCondLst>
                                            <p:cond delay="0"/>
                                          </p:stCondLst>
                                        </p:cTn>
                                        <p:tgtEl>
                                          <p:spTgt spid="11">
                                            <p:txEl>
                                              <p:pRg st="10" end="10"/>
                                            </p:txEl>
                                          </p:spTgt>
                                        </p:tgtEl>
                                        <p:attrNameLst>
                                          <p:attrName>r</p:attrName>
                                        </p:attrNameLst>
                                      </p:cBhvr>
                                    </p:animRot>
                                  </p:childTnLst>
                                </p:cTn>
                              </p:par>
                            </p:childTnLst>
                          </p:cTn>
                        </p:par>
                      </p:childTnLst>
                    </p:cTn>
                  </p:par>
                  <p:par>
                    <p:cTn id="94" fill="hold">
                      <p:stCondLst>
                        <p:cond delay="indefinite"/>
                      </p:stCondLst>
                      <p:childTnLst>
                        <p:par>
                          <p:cTn id="95" fill="hold">
                            <p:stCondLst>
                              <p:cond delay="0"/>
                            </p:stCondLst>
                            <p:childTnLst>
                              <p:par>
                                <p:cTn id="96" presetID="56" presetClass="entr" presetSubtype="0" fill="hold" nodeType="clickEffect">
                                  <p:stCondLst>
                                    <p:cond delay="0"/>
                                  </p:stCondLst>
                                  <p:iterate type="lt">
                                    <p:tmPct val="10000"/>
                                  </p:iterate>
                                  <p:childTnLst>
                                    <p:set>
                                      <p:cBhvr>
                                        <p:cTn id="97" dur="1" fill="hold">
                                          <p:stCondLst>
                                            <p:cond delay="0"/>
                                          </p:stCondLst>
                                        </p:cTn>
                                        <p:tgtEl>
                                          <p:spTgt spid="11">
                                            <p:txEl>
                                              <p:pRg st="11" end="11"/>
                                            </p:txEl>
                                          </p:spTgt>
                                        </p:tgtEl>
                                        <p:attrNameLst>
                                          <p:attrName>style.visibility</p:attrName>
                                        </p:attrNameLst>
                                      </p:cBhvr>
                                      <p:to>
                                        <p:strVal val="visible"/>
                                      </p:to>
                                    </p:set>
                                    <p:anim by="(-#ppt_w*2)" calcmode="lin" valueType="num">
                                      <p:cBhvr rctx="PPT">
                                        <p:cTn id="98" dur="125" autoRev="1" fill="hold">
                                          <p:stCondLst>
                                            <p:cond delay="0"/>
                                          </p:stCondLst>
                                        </p:cTn>
                                        <p:tgtEl>
                                          <p:spTgt spid="11">
                                            <p:txEl>
                                              <p:pRg st="11" end="11"/>
                                            </p:txEl>
                                          </p:spTgt>
                                        </p:tgtEl>
                                        <p:attrNameLst>
                                          <p:attrName>ppt_w</p:attrName>
                                        </p:attrNameLst>
                                      </p:cBhvr>
                                    </p:anim>
                                    <p:anim by="(#ppt_w*0.50)" calcmode="lin" valueType="num">
                                      <p:cBhvr>
                                        <p:cTn id="99" dur="125" decel="50000" autoRev="1" fill="hold">
                                          <p:stCondLst>
                                            <p:cond delay="0"/>
                                          </p:stCondLst>
                                        </p:cTn>
                                        <p:tgtEl>
                                          <p:spTgt spid="11">
                                            <p:txEl>
                                              <p:pRg st="11" end="11"/>
                                            </p:txEl>
                                          </p:spTgt>
                                        </p:tgtEl>
                                        <p:attrNameLst>
                                          <p:attrName>ppt_x</p:attrName>
                                        </p:attrNameLst>
                                      </p:cBhvr>
                                    </p:anim>
                                    <p:anim from="(-#ppt_h/2)" to="(#ppt_y)" calcmode="lin" valueType="num">
                                      <p:cBhvr>
                                        <p:cTn id="100" dur="250" fill="hold">
                                          <p:stCondLst>
                                            <p:cond delay="0"/>
                                          </p:stCondLst>
                                        </p:cTn>
                                        <p:tgtEl>
                                          <p:spTgt spid="11">
                                            <p:txEl>
                                              <p:pRg st="11" end="11"/>
                                            </p:txEl>
                                          </p:spTgt>
                                        </p:tgtEl>
                                        <p:attrNameLst>
                                          <p:attrName>ppt_y</p:attrName>
                                        </p:attrNameLst>
                                      </p:cBhvr>
                                    </p:anim>
                                    <p:animRot by="21600000">
                                      <p:cBhvr>
                                        <p:cTn id="101" dur="250" fill="hold">
                                          <p:stCondLst>
                                            <p:cond delay="0"/>
                                          </p:stCondLst>
                                        </p:cTn>
                                        <p:tgtEl>
                                          <p:spTgt spid="11">
                                            <p:txEl>
                                              <p:pRg st="11" end="11"/>
                                            </p:txEl>
                                          </p:spTgt>
                                        </p:tgtEl>
                                        <p:attrNameLst>
                                          <p:attrName>r</p:attrName>
                                        </p:attrNameLst>
                                      </p:cBhvr>
                                    </p:animRot>
                                  </p:childTnLst>
                                </p:cTn>
                              </p:par>
                            </p:childTnLst>
                          </p:cTn>
                        </p:par>
                      </p:childTnLst>
                    </p:cTn>
                  </p:par>
                  <p:par>
                    <p:cTn id="102" fill="hold">
                      <p:stCondLst>
                        <p:cond delay="indefinite"/>
                      </p:stCondLst>
                      <p:childTnLst>
                        <p:par>
                          <p:cTn id="103" fill="hold">
                            <p:stCondLst>
                              <p:cond delay="0"/>
                            </p:stCondLst>
                            <p:childTnLst>
                              <p:par>
                                <p:cTn id="104" presetID="56" presetClass="entr" presetSubtype="0" fill="hold" nodeType="clickEffect">
                                  <p:stCondLst>
                                    <p:cond delay="0"/>
                                  </p:stCondLst>
                                  <p:iterate type="lt">
                                    <p:tmPct val="10000"/>
                                  </p:iterate>
                                  <p:childTnLst>
                                    <p:set>
                                      <p:cBhvr>
                                        <p:cTn id="105" dur="1" fill="hold">
                                          <p:stCondLst>
                                            <p:cond delay="0"/>
                                          </p:stCondLst>
                                        </p:cTn>
                                        <p:tgtEl>
                                          <p:spTgt spid="11">
                                            <p:txEl>
                                              <p:pRg st="12" end="12"/>
                                            </p:txEl>
                                          </p:spTgt>
                                        </p:tgtEl>
                                        <p:attrNameLst>
                                          <p:attrName>style.visibility</p:attrName>
                                        </p:attrNameLst>
                                      </p:cBhvr>
                                      <p:to>
                                        <p:strVal val="visible"/>
                                      </p:to>
                                    </p:set>
                                    <p:anim by="(-#ppt_w*2)" calcmode="lin" valueType="num">
                                      <p:cBhvr rctx="PPT">
                                        <p:cTn id="106" dur="125" autoRev="1" fill="hold">
                                          <p:stCondLst>
                                            <p:cond delay="0"/>
                                          </p:stCondLst>
                                        </p:cTn>
                                        <p:tgtEl>
                                          <p:spTgt spid="11">
                                            <p:txEl>
                                              <p:pRg st="12" end="12"/>
                                            </p:txEl>
                                          </p:spTgt>
                                        </p:tgtEl>
                                        <p:attrNameLst>
                                          <p:attrName>ppt_w</p:attrName>
                                        </p:attrNameLst>
                                      </p:cBhvr>
                                    </p:anim>
                                    <p:anim by="(#ppt_w*0.50)" calcmode="lin" valueType="num">
                                      <p:cBhvr>
                                        <p:cTn id="107" dur="125" decel="50000" autoRev="1" fill="hold">
                                          <p:stCondLst>
                                            <p:cond delay="0"/>
                                          </p:stCondLst>
                                        </p:cTn>
                                        <p:tgtEl>
                                          <p:spTgt spid="11">
                                            <p:txEl>
                                              <p:pRg st="12" end="12"/>
                                            </p:txEl>
                                          </p:spTgt>
                                        </p:tgtEl>
                                        <p:attrNameLst>
                                          <p:attrName>ppt_x</p:attrName>
                                        </p:attrNameLst>
                                      </p:cBhvr>
                                    </p:anim>
                                    <p:anim from="(-#ppt_h/2)" to="(#ppt_y)" calcmode="lin" valueType="num">
                                      <p:cBhvr>
                                        <p:cTn id="108" dur="250" fill="hold">
                                          <p:stCondLst>
                                            <p:cond delay="0"/>
                                          </p:stCondLst>
                                        </p:cTn>
                                        <p:tgtEl>
                                          <p:spTgt spid="11">
                                            <p:txEl>
                                              <p:pRg st="12" end="12"/>
                                            </p:txEl>
                                          </p:spTgt>
                                        </p:tgtEl>
                                        <p:attrNameLst>
                                          <p:attrName>ppt_y</p:attrName>
                                        </p:attrNameLst>
                                      </p:cBhvr>
                                    </p:anim>
                                    <p:animRot by="21600000">
                                      <p:cBhvr>
                                        <p:cTn id="109" dur="250" fill="hold">
                                          <p:stCondLst>
                                            <p:cond delay="0"/>
                                          </p:stCondLst>
                                        </p:cTn>
                                        <p:tgtEl>
                                          <p:spTgt spid="11">
                                            <p:txEl>
                                              <p:pRg st="12" end="12"/>
                                            </p:txEl>
                                          </p:spTgt>
                                        </p:tgtEl>
                                        <p:attrNameLst>
                                          <p:attrName>r</p:attrName>
                                        </p:attrNameLst>
                                      </p:cBhvr>
                                    </p:animRot>
                                  </p:childTnLst>
                                </p:cTn>
                              </p:par>
                              <p:par>
                                <p:cTn id="110" presetID="56" presetClass="entr" presetSubtype="0" fill="hold" nodeType="withEffect">
                                  <p:stCondLst>
                                    <p:cond delay="0"/>
                                  </p:stCondLst>
                                  <p:iterate type="lt">
                                    <p:tmPct val="10000"/>
                                  </p:iterate>
                                  <p:childTnLst>
                                    <p:set>
                                      <p:cBhvr>
                                        <p:cTn id="111" dur="1" fill="hold">
                                          <p:stCondLst>
                                            <p:cond delay="0"/>
                                          </p:stCondLst>
                                        </p:cTn>
                                        <p:tgtEl>
                                          <p:spTgt spid="11">
                                            <p:txEl>
                                              <p:pRg st="13" end="13"/>
                                            </p:txEl>
                                          </p:spTgt>
                                        </p:tgtEl>
                                        <p:attrNameLst>
                                          <p:attrName>style.visibility</p:attrName>
                                        </p:attrNameLst>
                                      </p:cBhvr>
                                      <p:to>
                                        <p:strVal val="visible"/>
                                      </p:to>
                                    </p:set>
                                    <p:anim by="(-#ppt_w*2)" calcmode="lin" valueType="num">
                                      <p:cBhvr rctx="PPT">
                                        <p:cTn id="112" dur="125" autoRev="1" fill="hold">
                                          <p:stCondLst>
                                            <p:cond delay="0"/>
                                          </p:stCondLst>
                                        </p:cTn>
                                        <p:tgtEl>
                                          <p:spTgt spid="11">
                                            <p:txEl>
                                              <p:pRg st="13" end="13"/>
                                            </p:txEl>
                                          </p:spTgt>
                                        </p:tgtEl>
                                        <p:attrNameLst>
                                          <p:attrName>ppt_w</p:attrName>
                                        </p:attrNameLst>
                                      </p:cBhvr>
                                    </p:anim>
                                    <p:anim by="(#ppt_w*0.50)" calcmode="lin" valueType="num">
                                      <p:cBhvr>
                                        <p:cTn id="113" dur="125" decel="50000" autoRev="1" fill="hold">
                                          <p:stCondLst>
                                            <p:cond delay="0"/>
                                          </p:stCondLst>
                                        </p:cTn>
                                        <p:tgtEl>
                                          <p:spTgt spid="11">
                                            <p:txEl>
                                              <p:pRg st="13" end="13"/>
                                            </p:txEl>
                                          </p:spTgt>
                                        </p:tgtEl>
                                        <p:attrNameLst>
                                          <p:attrName>ppt_x</p:attrName>
                                        </p:attrNameLst>
                                      </p:cBhvr>
                                    </p:anim>
                                    <p:anim from="(-#ppt_h/2)" to="(#ppt_y)" calcmode="lin" valueType="num">
                                      <p:cBhvr>
                                        <p:cTn id="114" dur="250" fill="hold">
                                          <p:stCondLst>
                                            <p:cond delay="0"/>
                                          </p:stCondLst>
                                        </p:cTn>
                                        <p:tgtEl>
                                          <p:spTgt spid="11">
                                            <p:txEl>
                                              <p:pRg st="13" end="13"/>
                                            </p:txEl>
                                          </p:spTgt>
                                        </p:tgtEl>
                                        <p:attrNameLst>
                                          <p:attrName>ppt_y</p:attrName>
                                        </p:attrNameLst>
                                      </p:cBhvr>
                                    </p:anim>
                                    <p:animRot by="21600000">
                                      <p:cBhvr>
                                        <p:cTn id="115" dur="250" fill="hold">
                                          <p:stCondLst>
                                            <p:cond delay="0"/>
                                          </p:stCondLst>
                                        </p:cTn>
                                        <p:tgtEl>
                                          <p:spTgt spid="11">
                                            <p:txEl>
                                              <p:pRg st="13" end="13"/>
                                            </p:txEl>
                                          </p:spTgt>
                                        </p:tgtEl>
                                        <p:attrNameLst>
                                          <p:attrName>r</p:attrName>
                                        </p:attrNameLst>
                                      </p:cBhvr>
                                    </p:animRot>
                                  </p:childTnLst>
                                </p:cTn>
                              </p:par>
                            </p:childTnLst>
                          </p:cTn>
                        </p:par>
                      </p:childTnLst>
                    </p:cTn>
                  </p:par>
                  <p:par>
                    <p:cTn id="116" fill="hold">
                      <p:stCondLst>
                        <p:cond delay="indefinite"/>
                      </p:stCondLst>
                      <p:childTnLst>
                        <p:par>
                          <p:cTn id="117" fill="hold">
                            <p:stCondLst>
                              <p:cond delay="0"/>
                            </p:stCondLst>
                            <p:childTnLst>
                              <p:par>
                                <p:cTn id="118" presetID="56" presetClass="entr" presetSubtype="0" fill="hold" nodeType="clickEffect">
                                  <p:stCondLst>
                                    <p:cond delay="0"/>
                                  </p:stCondLst>
                                  <p:iterate type="lt">
                                    <p:tmPct val="10000"/>
                                  </p:iterate>
                                  <p:childTnLst>
                                    <p:set>
                                      <p:cBhvr>
                                        <p:cTn id="119" dur="1" fill="hold">
                                          <p:stCondLst>
                                            <p:cond delay="0"/>
                                          </p:stCondLst>
                                        </p:cTn>
                                        <p:tgtEl>
                                          <p:spTgt spid="11">
                                            <p:txEl>
                                              <p:pRg st="14" end="14"/>
                                            </p:txEl>
                                          </p:spTgt>
                                        </p:tgtEl>
                                        <p:attrNameLst>
                                          <p:attrName>style.visibility</p:attrName>
                                        </p:attrNameLst>
                                      </p:cBhvr>
                                      <p:to>
                                        <p:strVal val="visible"/>
                                      </p:to>
                                    </p:set>
                                    <p:anim by="(-#ppt_w*2)" calcmode="lin" valueType="num">
                                      <p:cBhvr rctx="PPT">
                                        <p:cTn id="120" dur="125" autoRev="1" fill="hold">
                                          <p:stCondLst>
                                            <p:cond delay="0"/>
                                          </p:stCondLst>
                                        </p:cTn>
                                        <p:tgtEl>
                                          <p:spTgt spid="11">
                                            <p:txEl>
                                              <p:pRg st="14" end="14"/>
                                            </p:txEl>
                                          </p:spTgt>
                                        </p:tgtEl>
                                        <p:attrNameLst>
                                          <p:attrName>ppt_w</p:attrName>
                                        </p:attrNameLst>
                                      </p:cBhvr>
                                    </p:anim>
                                    <p:anim by="(#ppt_w*0.50)" calcmode="lin" valueType="num">
                                      <p:cBhvr>
                                        <p:cTn id="121" dur="125" decel="50000" autoRev="1" fill="hold">
                                          <p:stCondLst>
                                            <p:cond delay="0"/>
                                          </p:stCondLst>
                                        </p:cTn>
                                        <p:tgtEl>
                                          <p:spTgt spid="11">
                                            <p:txEl>
                                              <p:pRg st="14" end="14"/>
                                            </p:txEl>
                                          </p:spTgt>
                                        </p:tgtEl>
                                        <p:attrNameLst>
                                          <p:attrName>ppt_x</p:attrName>
                                        </p:attrNameLst>
                                      </p:cBhvr>
                                    </p:anim>
                                    <p:anim from="(-#ppt_h/2)" to="(#ppt_y)" calcmode="lin" valueType="num">
                                      <p:cBhvr>
                                        <p:cTn id="122" dur="250" fill="hold">
                                          <p:stCondLst>
                                            <p:cond delay="0"/>
                                          </p:stCondLst>
                                        </p:cTn>
                                        <p:tgtEl>
                                          <p:spTgt spid="11">
                                            <p:txEl>
                                              <p:pRg st="14" end="14"/>
                                            </p:txEl>
                                          </p:spTgt>
                                        </p:tgtEl>
                                        <p:attrNameLst>
                                          <p:attrName>ppt_y</p:attrName>
                                        </p:attrNameLst>
                                      </p:cBhvr>
                                    </p:anim>
                                    <p:animRot by="21600000">
                                      <p:cBhvr>
                                        <p:cTn id="123" dur="250" fill="hold">
                                          <p:stCondLst>
                                            <p:cond delay="0"/>
                                          </p:stCondLst>
                                        </p:cTn>
                                        <p:tgtEl>
                                          <p:spTgt spid="11">
                                            <p:txEl>
                                              <p:pRg st="14" end="14"/>
                                            </p:txEl>
                                          </p:spTgt>
                                        </p:tgtEl>
                                        <p:attrNameLst>
                                          <p:attrName>r</p:attrName>
                                        </p:attrNameLst>
                                      </p:cBhvr>
                                    </p:animRot>
                                  </p:childTnLst>
                                </p:cTn>
                              </p:par>
                              <p:par>
                                <p:cTn id="124" presetID="56" presetClass="entr" presetSubtype="0" fill="hold" nodeType="withEffect">
                                  <p:stCondLst>
                                    <p:cond delay="0"/>
                                  </p:stCondLst>
                                  <p:iterate type="lt">
                                    <p:tmPct val="10000"/>
                                  </p:iterate>
                                  <p:childTnLst>
                                    <p:set>
                                      <p:cBhvr>
                                        <p:cTn id="125" dur="1" fill="hold">
                                          <p:stCondLst>
                                            <p:cond delay="0"/>
                                          </p:stCondLst>
                                        </p:cTn>
                                        <p:tgtEl>
                                          <p:spTgt spid="11">
                                            <p:txEl>
                                              <p:pRg st="15" end="15"/>
                                            </p:txEl>
                                          </p:spTgt>
                                        </p:tgtEl>
                                        <p:attrNameLst>
                                          <p:attrName>style.visibility</p:attrName>
                                        </p:attrNameLst>
                                      </p:cBhvr>
                                      <p:to>
                                        <p:strVal val="visible"/>
                                      </p:to>
                                    </p:set>
                                    <p:anim by="(-#ppt_w*2)" calcmode="lin" valueType="num">
                                      <p:cBhvr rctx="PPT">
                                        <p:cTn id="126" dur="125" autoRev="1" fill="hold">
                                          <p:stCondLst>
                                            <p:cond delay="0"/>
                                          </p:stCondLst>
                                        </p:cTn>
                                        <p:tgtEl>
                                          <p:spTgt spid="11">
                                            <p:txEl>
                                              <p:pRg st="15" end="15"/>
                                            </p:txEl>
                                          </p:spTgt>
                                        </p:tgtEl>
                                        <p:attrNameLst>
                                          <p:attrName>ppt_w</p:attrName>
                                        </p:attrNameLst>
                                      </p:cBhvr>
                                    </p:anim>
                                    <p:anim by="(#ppt_w*0.50)" calcmode="lin" valueType="num">
                                      <p:cBhvr>
                                        <p:cTn id="127" dur="125" decel="50000" autoRev="1" fill="hold">
                                          <p:stCondLst>
                                            <p:cond delay="0"/>
                                          </p:stCondLst>
                                        </p:cTn>
                                        <p:tgtEl>
                                          <p:spTgt spid="11">
                                            <p:txEl>
                                              <p:pRg st="15" end="15"/>
                                            </p:txEl>
                                          </p:spTgt>
                                        </p:tgtEl>
                                        <p:attrNameLst>
                                          <p:attrName>ppt_x</p:attrName>
                                        </p:attrNameLst>
                                      </p:cBhvr>
                                    </p:anim>
                                    <p:anim from="(-#ppt_h/2)" to="(#ppt_y)" calcmode="lin" valueType="num">
                                      <p:cBhvr>
                                        <p:cTn id="128" dur="250" fill="hold">
                                          <p:stCondLst>
                                            <p:cond delay="0"/>
                                          </p:stCondLst>
                                        </p:cTn>
                                        <p:tgtEl>
                                          <p:spTgt spid="11">
                                            <p:txEl>
                                              <p:pRg st="15" end="15"/>
                                            </p:txEl>
                                          </p:spTgt>
                                        </p:tgtEl>
                                        <p:attrNameLst>
                                          <p:attrName>ppt_y</p:attrName>
                                        </p:attrNameLst>
                                      </p:cBhvr>
                                    </p:anim>
                                    <p:animRot by="21600000">
                                      <p:cBhvr>
                                        <p:cTn id="129" dur="250" fill="hold">
                                          <p:stCondLst>
                                            <p:cond delay="0"/>
                                          </p:stCondLst>
                                        </p:cTn>
                                        <p:tgtEl>
                                          <p:spTgt spid="11">
                                            <p:txEl>
                                              <p:pRg st="15" end="15"/>
                                            </p:txEl>
                                          </p:spTgt>
                                        </p:tgtEl>
                                        <p:attrNameLst>
                                          <p:attrName>r</p:attrName>
                                        </p:attrNameLst>
                                      </p:cBhvr>
                                    </p:animRot>
                                  </p:childTnLst>
                                </p:cTn>
                              </p:par>
                            </p:childTnLst>
                          </p:cTn>
                        </p:par>
                      </p:childTnLst>
                    </p:cTn>
                  </p:par>
                  <p:par>
                    <p:cTn id="130" fill="hold">
                      <p:stCondLst>
                        <p:cond delay="indefinite"/>
                      </p:stCondLst>
                      <p:childTnLst>
                        <p:par>
                          <p:cTn id="131" fill="hold">
                            <p:stCondLst>
                              <p:cond delay="0"/>
                            </p:stCondLst>
                            <p:childTnLst>
                              <p:par>
                                <p:cTn id="132" presetID="56" presetClass="entr" presetSubtype="0" fill="hold" nodeType="clickEffect">
                                  <p:stCondLst>
                                    <p:cond delay="0"/>
                                  </p:stCondLst>
                                  <p:iterate type="lt">
                                    <p:tmPct val="10000"/>
                                  </p:iterate>
                                  <p:childTnLst>
                                    <p:set>
                                      <p:cBhvr>
                                        <p:cTn id="133" dur="1" fill="hold">
                                          <p:stCondLst>
                                            <p:cond delay="0"/>
                                          </p:stCondLst>
                                        </p:cTn>
                                        <p:tgtEl>
                                          <p:spTgt spid="11">
                                            <p:txEl>
                                              <p:pRg st="16" end="16"/>
                                            </p:txEl>
                                          </p:spTgt>
                                        </p:tgtEl>
                                        <p:attrNameLst>
                                          <p:attrName>style.visibility</p:attrName>
                                        </p:attrNameLst>
                                      </p:cBhvr>
                                      <p:to>
                                        <p:strVal val="visible"/>
                                      </p:to>
                                    </p:set>
                                    <p:anim by="(-#ppt_w*2)" calcmode="lin" valueType="num">
                                      <p:cBhvr rctx="PPT">
                                        <p:cTn id="134" dur="125" autoRev="1" fill="hold">
                                          <p:stCondLst>
                                            <p:cond delay="0"/>
                                          </p:stCondLst>
                                        </p:cTn>
                                        <p:tgtEl>
                                          <p:spTgt spid="11">
                                            <p:txEl>
                                              <p:pRg st="16" end="16"/>
                                            </p:txEl>
                                          </p:spTgt>
                                        </p:tgtEl>
                                        <p:attrNameLst>
                                          <p:attrName>ppt_w</p:attrName>
                                        </p:attrNameLst>
                                      </p:cBhvr>
                                    </p:anim>
                                    <p:anim by="(#ppt_w*0.50)" calcmode="lin" valueType="num">
                                      <p:cBhvr>
                                        <p:cTn id="135" dur="125" decel="50000" autoRev="1" fill="hold">
                                          <p:stCondLst>
                                            <p:cond delay="0"/>
                                          </p:stCondLst>
                                        </p:cTn>
                                        <p:tgtEl>
                                          <p:spTgt spid="11">
                                            <p:txEl>
                                              <p:pRg st="16" end="16"/>
                                            </p:txEl>
                                          </p:spTgt>
                                        </p:tgtEl>
                                        <p:attrNameLst>
                                          <p:attrName>ppt_x</p:attrName>
                                        </p:attrNameLst>
                                      </p:cBhvr>
                                    </p:anim>
                                    <p:anim from="(-#ppt_h/2)" to="(#ppt_y)" calcmode="lin" valueType="num">
                                      <p:cBhvr>
                                        <p:cTn id="136" dur="250" fill="hold">
                                          <p:stCondLst>
                                            <p:cond delay="0"/>
                                          </p:stCondLst>
                                        </p:cTn>
                                        <p:tgtEl>
                                          <p:spTgt spid="11">
                                            <p:txEl>
                                              <p:pRg st="16" end="16"/>
                                            </p:txEl>
                                          </p:spTgt>
                                        </p:tgtEl>
                                        <p:attrNameLst>
                                          <p:attrName>ppt_y</p:attrName>
                                        </p:attrNameLst>
                                      </p:cBhvr>
                                    </p:anim>
                                    <p:animRot by="21600000">
                                      <p:cBhvr>
                                        <p:cTn id="137" dur="250" fill="hold">
                                          <p:stCondLst>
                                            <p:cond delay="0"/>
                                          </p:stCondLst>
                                        </p:cTn>
                                        <p:tgtEl>
                                          <p:spTgt spid="11">
                                            <p:txEl>
                                              <p:pRg st="16" end="1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164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1. </a:t>
            </a:r>
            <a:r>
              <a:rPr lang="es-ES_tradnl" altLang="es-MX" sz="2000" dirty="0">
                <a:solidFill>
                  <a:schemeClr val="bg1"/>
                </a:solidFill>
                <a:latin typeface="Arial" panose="020B0604020202020204" pitchFamily="34" charset="0"/>
                <a:cs typeface="Arial" panose="020B0604020202020204" pitchFamily="34" charset="0"/>
              </a:rPr>
              <a:t>Solicitar modificaciones al proyecto ejecutivo, al procedimiento constructivo, a los aspectos de calidad y a los programas de ejecución convenidos;</a:t>
            </a: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2. </a:t>
            </a:r>
            <a:r>
              <a:rPr lang="es-ES_tradnl" altLang="es-MX" sz="2000" dirty="0">
                <a:solidFill>
                  <a:schemeClr val="bg1"/>
                </a:solidFill>
                <a:latin typeface="Arial" panose="020B0604020202020204" pitchFamily="34" charset="0"/>
                <a:cs typeface="Arial" panose="020B0604020202020204" pitchFamily="34" charset="0"/>
              </a:rPr>
              <a:t>Solicitar la de aprobación de estimaciones;</a:t>
            </a: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3. </a:t>
            </a:r>
            <a:r>
              <a:rPr lang="es-ES_tradnl" altLang="es-MX" sz="2000" dirty="0">
                <a:solidFill>
                  <a:schemeClr val="bg1"/>
                </a:solidFill>
                <a:latin typeface="Arial" panose="020B0604020202020204" pitchFamily="34" charset="0"/>
                <a:cs typeface="Arial" panose="020B0604020202020204" pitchFamily="34" charset="0"/>
              </a:rPr>
              <a:t>Registrar la falta o atraso en el pago de estimaciones </a:t>
            </a:r>
            <a:r>
              <a:rPr lang="es-MX"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(art. 127 3er. pfo. RLOPSRM)</a:t>
            </a:r>
            <a:r>
              <a:rPr lang="es-ES_tradnl"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4. </a:t>
            </a:r>
            <a:r>
              <a:rPr lang="es-ES_tradnl" altLang="es-MX" sz="2000" dirty="0">
                <a:solidFill>
                  <a:schemeClr val="bg1"/>
                </a:solidFill>
                <a:latin typeface="Arial" panose="020B0604020202020204" pitchFamily="34" charset="0"/>
                <a:cs typeface="Arial" panose="020B0604020202020204" pitchFamily="34" charset="0"/>
              </a:rPr>
              <a:t>Solicitar, cuando proceda, el ajuste de costos;</a:t>
            </a: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5.</a:t>
            </a:r>
            <a:r>
              <a:rPr lang="es-ES_tradnl" altLang="es-MX" sz="2000" dirty="0">
                <a:solidFill>
                  <a:schemeClr val="bg1"/>
                </a:solidFill>
                <a:latin typeface="Arial" panose="020B0604020202020204" pitchFamily="34" charset="0"/>
                <a:cs typeface="Arial" panose="020B0604020202020204" pitchFamily="34" charset="0"/>
              </a:rPr>
              <a:t> Solicitar la ejecución de conceptos no previstos en el catálogo original o cantidades adicionales;</a:t>
            </a: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6. </a:t>
            </a:r>
            <a:r>
              <a:rPr lang="es-MX" sz="2000" dirty="0">
                <a:solidFill>
                  <a:srgbClr val="000000"/>
                </a:solidFill>
                <a:latin typeface="ArialMT"/>
              </a:rPr>
              <a:t>Formular solicitudes a la residencia </a:t>
            </a:r>
            <a:r>
              <a:rPr lang="es-MX" sz="1600" dirty="0">
                <a:solidFill>
                  <a:srgbClr val="000000"/>
                </a:solidFill>
                <a:latin typeface="ArialMT"/>
              </a:rPr>
              <a:t>(art. 113 fracc. V RLOPSRM)</a:t>
            </a:r>
            <a:r>
              <a:rPr lang="es-MX" sz="2000" dirty="0">
                <a:solidFill>
                  <a:srgbClr val="000000"/>
                </a:solidFill>
                <a:latin typeface="ArialMT"/>
              </a:rPr>
              <a:t>;</a:t>
            </a:r>
          </a:p>
          <a:p>
            <a:pPr marL="0" indent="0" algn="just">
              <a:lnSpc>
                <a:spcPct val="100000"/>
              </a:lnSpc>
              <a:spcBef>
                <a:spcPts val="0"/>
              </a:spcBef>
              <a:buNone/>
            </a:pPr>
            <a:r>
              <a:rPr lang="es-MX" altLang="es-MX" sz="2000" b="1" dirty="0">
                <a:solidFill>
                  <a:srgbClr val="000000"/>
                </a:solidFill>
                <a:latin typeface="Arial" panose="020B0604020202020204" pitchFamily="34" charset="0"/>
                <a:cs typeface="Arial" panose="020B0604020202020204" pitchFamily="34" charset="0"/>
              </a:rPr>
              <a:t>7. </a:t>
            </a:r>
            <a:r>
              <a:rPr lang="es-MX" altLang="es-MX" sz="2000" dirty="0">
                <a:solidFill>
                  <a:srgbClr val="000000"/>
                </a:solidFill>
                <a:latin typeface="Arial" panose="020B0604020202020204" pitchFamily="34" charset="0"/>
                <a:cs typeface="Arial" panose="020B0604020202020204" pitchFamily="34" charset="0"/>
              </a:rPr>
              <a:t>Documentar el retraso en el pago de las estimaciones </a:t>
            </a:r>
            <a:r>
              <a:rPr lang="es-MX" altLang="es-MX" sz="1600" dirty="0">
                <a:solidFill>
                  <a:srgbClr val="000000"/>
                </a:solidFill>
                <a:latin typeface="Arial" panose="020B0604020202020204" pitchFamily="34" charset="0"/>
                <a:cs typeface="Arial" panose="020B0604020202020204" pitchFamily="34" charset="0"/>
              </a:rPr>
              <a:t>(art. 127 3er. pfo. RLOPSRM)</a:t>
            </a:r>
            <a:r>
              <a:rPr lang="es-MX" altLang="es-MX" sz="2000" dirty="0">
                <a:solidFill>
                  <a:srgbClr val="000000"/>
                </a:solidFill>
                <a:latin typeface="Arial" panose="020B0604020202020204" pitchFamily="34" charset="0"/>
                <a:cs typeface="Arial" panose="020B0604020202020204" pitchFamily="34" charset="0"/>
              </a:rPr>
              <a:t>;</a:t>
            </a: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8. </a:t>
            </a:r>
            <a:r>
              <a:rPr lang="es-ES_tradnl" altLang="es-MX" sz="2000" dirty="0">
                <a:solidFill>
                  <a:schemeClr val="bg1"/>
                </a:solidFill>
                <a:latin typeface="Arial" panose="020B0604020202020204" pitchFamily="34" charset="0"/>
                <a:cs typeface="Arial" panose="020B0604020202020204" pitchFamily="34" charset="0"/>
              </a:rPr>
              <a:t>Notificar la terminación de los trabajos </a:t>
            </a:r>
            <a:r>
              <a:rPr lang="es-ES_tradnl" altLang="es-MX" sz="1600" dirty="0">
                <a:solidFill>
                  <a:schemeClr val="bg1"/>
                </a:solidFill>
                <a:latin typeface="Arial" panose="020B0604020202020204" pitchFamily="34" charset="0"/>
                <a:cs typeface="Arial" panose="020B0604020202020204" pitchFamily="34" charset="0"/>
              </a:rPr>
              <a:t>(art. 164 1er. pfo. RLOPSRM)</a:t>
            </a:r>
            <a:r>
              <a:rPr lang="es-ES_tradnl"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9. </a:t>
            </a:r>
            <a:r>
              <a:rPr lang="es-ES_tradnl" altLang="es-MX" sz="2000" dirty="0">
                <a:solidFill>
                  <a:schemeClr val="bg1"/>
                </a:solidFill>
                <a:latin typeface="Arial" panose="020B0604020202020204" pitchFamily="34" charset="0"/>
                <a:cs typeface="Arial" panose="020B0604020202020204" pitchFamily="34" charset="0"/>
              </a:rPr>
              <a:t>Solicitar la formalización de convenios modificatorios;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altLang="es-MX" sz="2000" b="1" dirty="0">
                <a:solidFill>
                  <a:schemeClr val="bg1"/>
                </a:solidFill>
                <a:latin typeface="Arial" panose="020B0604020202020204" pitchFamily="34" charset="0"/>
                <a:cs typeface="Arial" panose="020B0604020202020204" pitchFamily="34" charset="0"/>
              </a:rPr>
              <a:t>10.</a:t>
            </a:r>
            <a:r>
              <a:rPr lang="es-MX" altLang="es-MX" sz="1000" b="1" dirty="0">
                <a:solidFill>
                  <a:schemeClr val="bg1"/>
                </a:solidFill>
                <a:latin typeface="ArialMT"/>
                <a:cs typeface="Arial" panose="020B0604020202020204" pitchFamily="34" charset="0"/>
              </a:rPr>
              <a:t> </a:t>
            </a:r>
            <a:r>
              <a:rPr lang="es-MX" sz="2000" dirty="0">
                <a:solidFill>
                  <a:schemeClr val="bg1"/>
                </a:solidFill>
                <a:latin typeface="ArialMT"/>
              </a:rPr>
              <a:t>Presentar la solicitud de ampliación de plazo, cuando se percate de la imposibilidad de cumplir con el programa de ejecución convenido, por causas no imputables a la contratista </a:t>
            </a:r>
            <a:r>
              <a:rPr lang="es-MX" sz="1600" dirty="0">
                <a:solidFill>
                  <a:schemeClr val="bg1"/>
                </a:solidFill>
                <a:latin typeface="ArialMT"/>
              </a:rPr>
              <a:t>(art. 103 1er. pfo. RLOPSRM)</a:t>
            </a:r>
            <a:r>
              <a:rPr lang="es-MX" sz="2000" dirty="0">
                <a:solidFill>
                  <a:schemeClr val="bg1"/>
                </a:solidFill>
                <a:latin typeface="ArialMT"/>
              </a:rPr>
              <a:t>;</a:t>
            </a: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11. </a:t>
            </a:r>
            <a:r>
              <a:rPr lang="es-ES_tradnl" altLang="es-MX" sz="2000" dirty="0">
                <a:solidFill>
                  <a:schemeClr val="bg1"/>
                </a:solidFill>
                <a:latin typeface="Arial" panose="020B0604020202020204" pitchFamily="34" charset="0"/>
                <a:cs typeface="Arial" panose="020B0604020202020204" pitchFamily="34" charset="0"/>
              </a:rPr>
              <a:t>Presentar solicitudes a la residencia </a:t>
            </a:r>
            <a:r>
              <a:rPr lang="es-MX" sz="1600" dirty="0">
                <a:solidFill>
                  <a:srgbClr val="000000"/>
                </a:solidFill>
                <a:latin typeface="ArialMT"/>
              </a:rPr>
              <a:t>(art. 113 fracc. V RLOPSRM)</a:t>
            </a:r>
            <a:r>
              <a:rPr lang="es-MX" sz="2000" dirty="0">
                <a:solidFill>
                  <a:srgbClr val="000000"/>
                </a:solidFill>
                <a:latin typeface="ArialMT"/>
              </a:rPr>
              <a:t>;</a:t>
            </a:r>
            <a:endParaRPr lang="es-ES"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b="1" dirty="0">
                <a:solidFill>
                  <a:schemeClr val="bg1"/>
                </a:solidFill>
                <a:latin typeface="Arial" panose="020B0604020202020204" pitchFamily="34" charset="0"/>
                <a:cs typeface="Arial" panose="020B0604020202020204" pitchFamily="34" charset="0"/>
              </a:rPr>
              <a:t>12. </a:t>
            </a:r>
            <a:r>
              <a:rPr lang="es-ES" sz="2000" dirty="0">
                <a:solidFill>
                  <a:schemeClr val="bg1"/>
                </a:solidFill>
                <a:latin typeface="Arial" panose="020B0604020202020204" pitchFamily="34" charset="0"/>
                <a:cs typeface="Arial" panose="020B0604020202020204" pitchFamily="34" charset="0"/>
              </a:rPr>
              <a:t>Consignar la mano de obra que permanezca en la obra durante el periodo de la suspensión que no haya sido trasladada a otro frente de trabajo o a otra obra</a:t>
            </a:r>
            <a:r>
              <a:rPr lang="es-MX" sz="2000" dirty="0">
                <a:solidFill>
                  <a:schemeClr val="bg1"/>
                </a:solidFill>
                <a:latin typeface="Arial" panose="020B0604020202020204" pitchFamily="34" charset="0"/>
                <a:cs typeface="Arial" panose="020B0604020202020204" pitchFamily="34" charset="0"/>
              </a:rPr>
              <a:t> </a:t>
            </a:r>
            <a:r>
              <a:rPr lang="es-MX"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(art. 146 fracc. II RLOPSRM)</a:t>
            </a:r>
            <a:r>
              <a:rPr lang="es-MX"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y</a:t>
            </a:r>
            <a:endParaRPr lang="es-MX"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13. </a:t>
            </a:r>
            <a:r>
              <a:rPr lang="es-ES_tradnl" altLang="es-MX" sz="2000" dirty="0">
                <a:solidFill>
                  <a:schemeClr val="bg1"/>
                </a:solidFill>
                <a:latin typeface="Arial" panose="020B0604020202020204" pitchFamily="34" charset="0"/>
                <a:cs typeface="Arial" panose="020B0604020202020204" pitchFamily="34" charset="0"/>
              </a:rPr>
              <a:t>Dar aviso de la terminación de los trabajos </a:t>
            </a:r>
            <a:r>
              <a:rPr lang="es-MX"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(art. 164 1er. pfo. RLOPSRM)</a:t>
            </a:r>
            <a:r>
              <a:rPr lang="es-MX"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20000"/>
              </a:lnSpc>
              <a:spcBef>
                <a:spcPts val="0"/>
              </a:spcBef>
              <a:buNone/>
            </a:pPr>
            <a:endParaRPr lang="es-ES_tradnl" altLang="es-MX" sz="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30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1000" fill="hold"/>
                                        <p:tgtEl>
                                          <p:spTgt spid="1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p:cTn id="21"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 calcmode="lin" valueType="num">
                                      <p:cBhvr>
                                        <p:cTn id="28" dur="1000" fill="hold"/>
                                        <p:tgtEl>
                                          <p:spTgt spid="1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 calcmode="lin" valueType="num">
                                      <p:cBhvr>
                                        <p:cTn id="35"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 calcmode="lin" valueType="num">
                                      <p:cBhvr>
                                        <p:cTn id="42" dur="1000" fill="hold"/>
                                        <p:tgtEl>
                                          <p:spTgt spid="11">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11">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11">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 calcmode="lin" valueType="num">
                                      <p:cBhvr>
                                        <p:cTn id="49" dur="1000" fill="hold"/>
                                        <p:tgtEl>
                                          <p:spTgt spid="11">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11">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11">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11">
                                            <p:txEl>
                                              <p:pRg st="7" end="7"/>
                                            </p:txEl>
                                          </p:spTgt>
                                        </p:tgtEl>
                                        <p:attrNameLst>
                                          <p:attrName>style.visibility</p:attrName>
                                        </p:attrNameLst>
                                      </p:cBhvr>
                                      <p:to>
                                        <p:strVal val="visible"/>
                                      </p:to>
                                    </p:set>
                                    <p:anim calcmode="lin" valueType="num">
                                      <p:cBhvr>
                                        <p:cTn id="56" dur="1000" fill="hold"/>
                                        <p:tgtEl>
                                          <p:spTgt spid="11">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11">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11">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11">
                                            <p:txEl>
                                              <p:pRg st="8" end="8"/>
                                            </p:txEl>
                                          </p:spTgt>
                                        </p:tgtEl>
                                        <p:attrNameLst>
                                          <p:attrName>style.visibility</p:attrName>
                                        </p:attrNameLst>
                                      </p:cBhvr>
                                      <p:to>
                                        <p:strVal val="visible"/>
                                      </p:to>
                                    </p:set>
                                    <p:anim calcmode="lin" valueType="num">
                                      <p:cBhvr>
                                        <p:cTn id="63" dur="1000" fill="hold"/>
                                        <p:tgtEl>
                                          <p:spTgt spid="11">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11">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11">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11">
                                            <p:txEl>
                                              <p:pRg st="9" end="9"/>
                                            </p:txEl>
                                          </p:spTgt>
                                        </p:tgtEl>
                                        <p:attrNameLst>
                                          <p:attrName>style.visibility</p:attrName>
                                        </p:attrNameLst>
                                      </p:cBhvr>
                                      <p:to>
                                        <p:strVal val="visible"/>
                                      </p:to>
                                    </p:set>
                                    <p:anim calcmode="lin" valueType="num">
                                      <p:cBhvr>
                                        <p:cTn id="70" dur="1000" fill="hold"/>
                                        <p:tgtEl>
                                          <p:spTgt spid="11">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11">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11">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nodeType="clickEffect">
                                  <p:stCondLst>
                                    <p:cond delay="0"/>
                                  </p:stCondLst>
                                  <p:childTnLst>
                                    <p:set>
                                      <p:cBhvr>
                                        <p:cTn id="76" dur="1" fill="hold">
                                          <p:stCondLst>
                                            <p:cond delay="0"/>
                                          </p:stCondLst>
                                        </p:cTn>
                                        <p:tgtEl>
                                          <p:spTgt spid="11">
                                            <p:txEl>
                                              <p:pRg st="10" end="10"/>
                                            </p:txEl>
                                          </p:spTgt>
                                        </p:tgtEl>
                                        <p:attrNameLst>
                                          <p:attrName>style.visibility</p:attrName>
                                        </p:attrNameLst>
                                      </p:cBhvr>
                                      <p:to>
                                        <p:strVal val="visible"/>
                                      </p:to>
                                    </p:set>
                                    <p:anim calcmode="lin" valueType="num">
                                      <p:cBhvr>
                                        <p:cTn id="77" dur="1000" fill="hold"/>
                                        <p:tgtEl>
                                          <p:spTgt spid="11">
                                            <p:txEl>
                                              <p:pRg st="10" end="10"/>
                                            </p:txEl>
                                          </p:spTgt>
                                        </p:tgtEl>
                                        <p:attrNameLst>
                                          <p:attrName>ppt_w</p:attrName>
                                        </p:attrNameLst>
                                      </p:cBhvr>
                                      <p:tavLst>
                                        <p:tav tm="0">
                                          <p:val>
                                            <p:strVal val="#ppt_w*0.70"/>
                                          </p:val>
                                        </p:tav>
                                        <p:tav tm="100000">
                                          <p:val>
                                            <p:strVal val="#ppt_w"/>
                                          </p:val>
                                        </p:tav>
                                      </p:tavLst>
                                    </p:anim>
                                    <p:anim calcmode="lin" valueType="num">
                                      <p:cBhvr>
                                        <p:cTn id="78" dur="1000" fill="hold"/>
                                        <p:tgtEl>
                                          <p:spTgt spid="11">
                                            <p:txEl>
                                              <p:pRg st="10" end="10"/>
                                            </p:txEl>
                                          </p:spTgt>
                                        </p:tgtEl>
                                        <p:attrNameLst>
                                          <p:attrName>ppt_h</p:attrName>
                                        </p:attrNameLst>
                                      </p:cBhvr>
                                      <p:tavLst>
                                        <p:tav tm="0">
                                          <p:val>
                                            <p:strVal val="#ppt_h"/>
                                          </p:val>
                                        </p:tav>
                                        <p:tav tm="100000">
                                          <p:val>
                                            <p:strVal val="#ppt_h"/>
                                          </p:val>
                                        </p:tav>
                                      </p:tavLst>
                                    </p:anim>
                                    <p:animEffect transition="in" filter="fade">
                                      <p:cBhvr>
                                        <p:cTn id="79" dur="1000"/>
                                        <p:tgtEl>
                                          <p:spTgt spid="11">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nodeType="clickEffect">
                                  <p:stCondLst>
                                    <p:cond delay="0"/>
                                  </p:stCondLst>
                                  <p:childTnLst>
                                    <p:set>
                                      <p:cBhvr>
                                        <p:cTn id="83" dur="1" fill="hold">
                                          <p:stCondLst>
                                            <p:cond delay="0"/>
                                          </p:stCondLst>
                                        </p:cTn>
                                        <p:tgtEl>
                                          <p:spTgt spid="11">
                                            <p:txEl>
                                              <p:pRg st="11" end="11"/>
                                            </p:txEl>
                                          </p:spTgt>
                                        </p:tgtEl>
                                        <p:attrNameLst>
                                          <p:attrName>style.visibility</p:attrName>
                                        </p:attrNameLst>
                                      </p:cBhvr>
                                      <p:to>
                                        <p:strVal val="visible"/>
                                      </p:to>
                                    </p:set>
                                    <p:anim calcmode="lin" valueType="num">
                                      <p:cBhvr>
                                        <p:cTn id="84" dur="1000" fill="hold"/>
                                        <p:tgtEl>
                                          <p:spTgt spid="11">
                                            <p:txEl>
                                              <p:pRg st="11" end="11"/>
                                            </p:txEl>
                                          </p:spTgt>
                                        </p:tgtEl>
                                        <p:attrNameLst>
                                          <p:attrName>ppt_w</p:attrName>
                                        </p:attrNameLst>
                                      </p:cBhvr>
                                      <p:tavLst>
                                        <p:tav tm="0">
                                          <p:val>
                                            <p:strVal val="#ppt_w*0.70"/>
                                          </p:val>
                                        </p:tav>
                                        <p:tav tm="100000">
                                          <p:val>
                                            <p:strVal val="#ppt_w"/>
                                          </p:val>
                                        </p:tav>
                                      </p:tavLst>
                                    </p:anim>
                                    <p:anim calcmode="lin" valueType="num">
                                      <p:cBhvr>
                                        <p:cTn id="85" dur="1000" fill="hold"/>
                                        <p:tgtEl>
                                          <p:spTgt spid="11">
                                            <p:txEl>
                                              <p:pRg st="11" end="11"/>
                                            </p:txEl>
                                          </p:spTgt>
                                        </p:tgtEl>
                                        <p:attrNameLst>
                                          <p:attrName>ppt_h</p:attrName>
                                        </p:attrNameLst>
                                      </p:cBhvr>
                                      <p:tavLst>
                                        <p:tav tm="0">
                                          <p:val>
                                            <p:strVal val="#ppt_h"/>
                                          </p:val>
                                        </p:tav>
                                        <p:tav tm="100000">
                                          <p:val>
                                            <p:strVal val="#ppt_h"/>
                                          </p:val>
                                        </p:tav>
                                      </p:tavLst>
                                    </p:anim>
                                    <p:animEffect transition="in" filter="fade">
                                      <p:cBhvr>
                                        <p:cTn id="86" dur="1000"/>
                                        <p:tgtEl>
                                          <p:spTgt spid="11">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nodeType="clickEffect">
                                  <p:stCondLst>
                                    <p:cond delay="0"/>
                                  </p:stCondLst>
                                  <p:childTnLst>
                                    <p:set>
                                      <p:cBhvr>
                                        <p:cTn id="90" dur="1" fill="hold">
                                          <p:stCondLst>
                                            <p:cond delay="0"/>
                                          </p:stCondLst>
                                        </p:cTn>
                                        <p:tgtEl>
                                          <p:spTgt spid="11">
                                            <p:txEl>
                                              <p:pRg st="12" end="12"/>
                                            </p:txEl>
                                          </p:spTgt>
                                        </p:tgtEl>
                                        <p:attrNameLst>
                                          <p:attrName>style.visibility</p:attrName>
                                        </p:attrNameLst>
                                      </p:cBhvr>
                                      <p:to>
                                        <p:strVal val="visible"/>
                                      </p:to>
                                    </p:set>
                                    <p:anim calcmode="lin" valueType="num">
                                      <p:cBhvr>
                                        <p:cTn id="91" dur="1000" fill="hold"/>
                                        <p:tgtEl>
                                          <p:spTgt spid="11">
                                            <p:txEl>
                                              <p:pRg st="12" end="12"/>
                                            </p:txEl>
                                          </p:spTgt>
                                        </p:tgtEl>
                                        <p:attrNameLst>
                                          <p:attrName>ppt_w</p:attrName>
                                        </p:attrNameLst>
                                      </p:cBhvr>
                                      <p:tavLst>
                                        <p:tav tm="0">
                                          <p:val>
                                            <p:strVal val="#ppt_w*0.70"/>
                                          </p:val>
                                        </p:tav>
                                        <p:tav tm="100000">
                                          <p:val>
                                            <p:strVal val="#ppt_w"/>
                                          </p:val>
                                        </p:tav>
                                      </p:tavLst>
                                    </p:anim>
                                    <p:anim calcmode="lin" valueType="num">
                                      <p:cBhvr>
                                        <p:cTn id="92" dur="1000" fill="hold"/>
                                        <p:tgtEl>
                                          <p:spTgt spid="11">
                                            <p:txEl>
                                              <p:pRg st="12" end="12"/>
                                            </p:txEl>
                                          </p:spTgt>
                                        </p:tgtEl>
                                        <p:attrNameLst>
                                          <p:attrName>ppt_h</p:attrName>
                                        </p:attrNameLst>
                                      </p:cBhvr>
                                      <p:tavLst>
                                        <p:tav tm="0">
                                          <p:val>
                                            <p:strVal val="#ppt_h"/>
                                          </p:val>
                                        </p:tav>
                                        <p:tav tm="100000">
                                          <p:val>
                                            <p:strVal val="#ppt_h"/>
                                          </p:val>
                                        </p:tav>
                                      </p:tavLst>
                                    </p:anim>
                                    <p:animEffect transition="in" filter="fade">
                                      <p:cBhvr>
                                        <p:cTn id="93" dur="10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165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III. </a:t>
            </a:r>
            <a:r>
              <a:rPr lang="es-ES_tradnl" altLang="es-MX" sz="2000" dirty="0">
                <a:solidFill>
                  <a:schemeClr val="bg1"/>
                </a:solidFill>
                <a:latin typeface="Arial" panose="020B0604020202020204" pitchFamily="34" charset="0"/>
                <a:cs typeface="Arial" panose="020B0604020202020204" pitchFamily="34" charset="0"/>
              </a:rPr>
              <a:t>La</a:t>
            </a:r>
            <a:r>
              <a:rPr lang="es-ES_tradnl" altLang="es-MX" sz="2000" dirty="0">
                <a:solidFill>
                  <a:srgbClr val="B36A99"/>
                </a:solidFill>
                <a:latin typeface="Arial" panose="020B0604020202020204" pitchFamily="34" charset="0"/>
                <a:cs typeface="Arial" panose="020B0604020202020204" pitchFamily="34" charset="0"/>
              </a:rPr>
              <a:t> supervisión </a:t>
            </a:r>
            <a:r>
              <a:rPr lang="es-ES_tradnl" altLang="es-MX" sz="2000" dirty="0">
                <a:solidFill>
                  <a:schemeClr val="bg1"/>
                </a:solidFill>
                <a:latin typeface="Arial" panose="020B0604020202020204" pitchFamily="34" charset="0"/>
                <a:cs typeface="Arial" panose="020B0604020202020204" pitchFamily="34" charset="0"/>
              </a:rPr>
              <a:t>debe </a:t>
            </a:r>
            <a:r>
              <a:rPr lang="es-ES_tradnl" altLang="es-MX" sz="1600" dirty="0">
                <a:solidFill>
                  <a:schemeClr val="bg1"/>
                </a:solidFill>
                <a:latin typeface="Arial" panose="020B0604020202020204" pitchFamily="34" charset="0"/>
                <a:cs typeface="Arial" panose="020B0604020202020204" pitchFamily="34" charset="0"/>
              </a:rPr>
              <a:t>(art. 125 frac. III RLOPSRM)</a:t>
            </a:r>
            <a:r>
              <a:rPr lang="es-ES_tradnl"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ES_tradnl"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1.</a:t>
            </a:r>
            <a:r>
              <a:rPr lang="es-ES"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Registrar e</a:t>
            </a:r>
            <a:r>
              <a:rPr lang="es-E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 avance físico y financiero de la obra en las fechas de corte señaladas en el contrato;</a:t>
            </a:r>
          </a:p>
          <a:p>
            <a:pPr marL="0" indent="0" algn="just">
              <a:lnSpc>
                <a:spcPct val="100000"/>
              </a:lnSpc>
              <a:spcBef>
                <a:spcPts val="0"/>
              </a:spcBef>
              <a:buNone/>
            </a:pPr>
            <a:r>
              <a:rPr lang="es-ES"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s-ES"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Anotar e</a:t>
            </a:r>
            <a:r>
              <a:rPr lang="es-E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 resultado de las pruebas de calidad de los insumos con la periodicidad que se establezca en el contrato o mensualmente; </a:t>
            </a:r>
          </a:p>
          <a:p>
            <a:pPr marL="0" indent="0" algn="just">
              <a:lnSpc>
                <a:spcPct val="100000"/>
              </a:lnSpc>
              <a:spcBef>
                <a:spcPts val="0"/>
              </a:spcBef>
              <a:buNone/>
            </a:pPr>
            <a:r>
              <a:rPr lang="es-ES"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3.</a:t>
            </a:r>
            <a:r>
              <a:rPr lang="es-ES"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s-ES_tradnl" altLang="es-MX" sz="2000" dirty="0">
                <a:solidFill>
                  <a:schemeClr val="bg1"/>
                </a:solidFill>
                <a:latin typeface="Arial" panose="020B0604020202020204" pitchFamily="34" charset="0"/>
                <a:cs typeface="Arial" panose="020B0604020202020204" pitchFamily="34" charset="0"/>
              </a:rPr>
              <a:t>Llevar el control de todo lo relacionado con las normas de seguridad, higiene y protección al ambiente que deban implementarse;</a:t>
            </a:r>
          </a:p>
          <a:p>
            <a:pPr marL="0" indent="0" algn="just">
              <a:lnSpc>
                <a:spcPct val="100000"/>
              </a:lnSpc>
              <a:spcBef>
                <a:spcPts val="0"/>
              </a:spcBef>
              <a:buNone/>
            </a:pPr>
            <a:r>
              <a:rPr lang="es-ES_tradnl"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4.</a:t>
            </a:r>
            <a:r>
              <a:rPr lang="es-ES_tradnl"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Registrar y controlar l</a:t>
            </a:r>
            <a:r>
              <a:rPr lang="es-E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os acuerdos tomados en las juntas de trabajo celebradas con el contratista o con la residencia, así como el seguimiento a los mismos; </a:t>
            </a:r>
            <a:r>
              <a:rPr lang="es-MX" sz="1600" dirty="0">
                <a:solidFill>
                  <a:srgbClr val="000000"/>
                </a:solidFill>
                <a:latin typeface="ArialMT"/>
              </a:rPr>
              <a:t>(art. 115 fraccs. IV d) y VIII RLOPSRM)</a:t>
            </a:r>
            <a:r>
              <a:rPr lang="es-MX" sz="2000" dirty="0">
                <a:solidFill>
                  <a:srgbClr val="000000"/>
                </a:solidFill>
                <a:latin typeface="ArialMT"/>
              </a:rPr>
              <a:t>, y</a:t>
            </a:r>
            <a:endParaRPr lang="es-MX" sz="1600" dirty="0">
              <a:solidFill>
                <a:srgbClr val="000000"/>
              </a:solidFill>
              <a:latin typeface="ArialMT"/>
            </a:endParaRPr>
          </a:p>
          <a:p>
            <a:pPr marL="0" indent="0" algn="just">
              <a:lnSpc>
                <a:spcPct val="100000"/>
              </a:lnSpc>
              <a:spcBef>
                <a:spcPts val="0"/>
              </a:spcBef>
              <a:buNone/>
            </a:pPr>
            <a:r>
              <a:rPr lang="es-ES"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5.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Registrar l</a:t>
            </a:r>
            <a:r>
              <a:rPr lang="es-E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os avances y aspectos relevantes de la ejecución de los trabajos con la periodicidad establecida en el contrato</a:t>
            </a:r>
            <a:r>
              <a:rPr lang="es-MX" sz="2000" dirty="0">
                <a:solidFill>
                  <a:schemeClr val="bg1"/>
                </a:solidFill>
                <a:effectLst/>
                <a:latin typeface="Arial" panose="020B0604020202020204" pitchFamily="34" charset="0"/>
                <a:cs typeface="Arial" panose="020B0604020202020204" pitchFamily="34" charset="0"/>
              </a:rPr>
              <a:t> </a:t>
            </a:r>
            <a:r>
              <a:rPr kumimoji="0" lang="es-MX" sz="1600" b="0" i="0" u="none" strike="noStrike" kern="1200" cap="none" spc="0" normalizeH="0" baseline="0" noProof="0" dirty="0">
                <a:ln>
                  <a:noFill/>
                </a:ln>
                <a:solidFill>
                  <a:srgbClr val="000000"/>
                </a:solidFill>
                <a:effectLst/>
                <a:uLnTx/>
                <a:uFillTx/>
                <a:latin typeface="ArialMT"/>
                <a:ea typeface="+mn-ea"/>
                <a:cs typeface="+mn-cs"/>
              </a:rPr>
              <a:t>(art. 115 frac. VII RLOPSRM)</a:t>
            </a:r>
            <a:r>
              <a:rPr lang="es-MX" sz="2000" dirty="0">
                <a:solidFill>
                  <a:srgbClr val="000000"/>
                </a:solidFill>
                <a:latin typeface="ArialMT"/>
              </a:rPr>
              <a:t>.</a:t>
            </a:r>
          </a:p>
          <a:p>
            <a:pPr marL="0" indent="0" algn="just">
              <a:lnSpc>
                <a:spcPct val="100000"/>
              </a:lnSpc>
              <a:spcBef>
                <a:spcPts val="0"/>
              </a:spcBef>
              <a:buNone/>
            </a:pPr>
            <a:endParaRPr lang="es-MX" sz="1000" dirty="0">
              <a:solidFill>
                <a:srgbClr val="000000"/>
              </a:solidFill>
              <a:latin typeface="ArialMT"/>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			L</a:t>
            </a:r>
            <a:r>
              <a:rPr lang="es-MX" sz="2000" dirty="0">
                <a:solidFill>
                  <a:schemeClr val="bg1"/>
                </a:solidFill>
                <a:effectLst/>
                <a:latin typeface="Arial" panose="020B0604020202020204" pitchFamily="34" charset="0"/>
                <a:cs typeface="Arial" panose="020B0604020202020204" pitchFamily="34" charset="0"/>
              </a:rPr>
              <a:t>a bitácora, junto con la convocatoria a la licitación, inclu-			yendo sus modificaciones; el contrato y sus anexos, y el o			</a:t>
            </a:r>
            <a:r>
              <a:rPr lang="es-MX" sz="2000" dirty="0">
                <a:solidFill>
                  <a:schemeClr val="bg1"/>
                </a:solidFill>
                <a:latin typeface="Arial" panose="020B0604020202020204" pitchFamily="34" charset="0"/>
                <a:cs typeface="Arial" panose="020B0604020202020204" pitchFamily="34" charset="0"/>
              </a:rPr>
              <a:t>los convenios </a:t>
            </a:r>
            <a:r>
              <a:rPr lang="es-MX" sz="2000" dirty="0">
                <a:solidFill>
                  <a:schemeClr val="bg1"/>
                </a:solidFill>
                <a:effectLst/>
                <a:latin typeface="Arial" panose="020B0604020202020204" pitchFamily="34" charset="0"/>
                <a:cs typeface="Arial" panose="020B0604020202020204" pitchFamily="34" charset="0"/>
              </a:rPr>
              <a:t>modificatorios que se hayan formalizado, con			sus respectivos anexos, son los </a:t>
            </a:r>
            <a:r>
              <a:rPr lang="es-MX" sz="2000" dirty="0">
                <a:solidFill>
                  <a:schemeClr val="bg2">
                    <a:lumMod val="60000"/>
                    <a:lumOff val="40000"/>
                  </a:schemeClr>
                </a:solidFill>
                <a:effectLst/>
                <a:latin typeface="Arial" panose="020B0604020202020204" pitchFamily="34" charset="0"/>
                <a:cs typeface="Arial" panose="020B0604020202020204" pitchFamily="34" charset="0"/>
              </a:rPr>
              <a:t>instrumentos que vinculan			a  las  partes en  sus derechos  y obligaciones</a:t>
            </a:r>
            <a:r>
              <a:rPr lang="es-MX" sz="2000" dirty="0">
                <a:solidFill>
                  <a:schemeClr val="bg1"/>
                </a:solidFill>
                <a:effectLst/>
                <a:latin typeface="Arial" panose="020B0604020202020204" pitchFamily="34" charset="0"/>
                <a:cs typeface="Arial" panose="020B0604020202020204" pitchFamily="34" charset="0"/>
              </a:rPr>
              <a:t> </a:t>
            </a:r>
            <a:r>
              <a:rPr lang="es-MX" sz="1600" dirty="0">
                <a:solidFill>
                  <a:schemeClr val="bg1"/>
                </a:solidFill>
                <a:effectLst/>
                <a:latin typeface="Arial" panose="020B0604020202020204" pitchFamily="34" charset="0"/>
                <a:cs typeface="Arial" panose="020B0604020202020204" pitchFamily="34" charset="0"/>
              </a:rPr>
              <a:t>(art. 46 2º pfo. 			LOPSRM)</a:t>
            </a:r>
            <a:r>
              <a:rPr lang="es-MX" sz="2000" dirty="0">
                <a:solidFill>
                  <a:schemeClr val="bg1"/>
                </a:solidFill>
                <a:effectLst/>
                <a:latin typeface="Arial" panose="020B0604020202020204" pitchFamily="34" charset="0"/>
                <a:cs typeface="Arial" panose="020B0604020202020204" pitchFamily="34" charset="0"/>
              </a:rPr>
              <a:t>. </a:t>
            </a:r>
          </a:p>
          <a:p>
            <a:pPr marL="0" indent="0" algn="just">
              <a:lnSpc>
                <a:spcPct val="100000"/>
              </a:lnSpc>
              <a:spcBef>
                <a:spcPts val="0"/>
              </a:spcBef>
              <a:buNone/>
            </a:pPr>
            <a:endParaRPr lang="es-MX" sz="2000" dirty="0">
              <a:solidFill>
                <a:srgbClr val="000000"/>
              </a:solidFill>
              <a:latin typeface="ArialMT"/>
            </a:endParaRPr>
          </a:p>
        </p:txBody>
      </p:sp>
      <p:pic>
        <p:nvPicPr>
          <p:cNvPr id="2050" name="Picture 2" descr="En medio año, SFP consolida más de 3 mil 400 contratos de obra pública  mediante la bitácora electrónica | Secretaría de la Función Pública |  Gobierno | gob.mx">
            <a:extLst>
              <a:ext uri="{FF2B5EF4-FFF2-40B4-BE49-F238E27FC236}">
                <a16:creationId xmlns:a16="http://schemas.microsoft.com/office/drawing/2014/main" id="{E572B33D-89EF-4D6F-6B93-73CC2B6D0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01" y="4549567"/>
            <a:ext cx="3004084" cy="1773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60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800" decel="100000"/>
                                        <p:tgtEl>
                                          <p:spTgt spid="11">
                                            <p:txEl>
                                              <p:pRg st="2" end="2"/>
                                            </p:txEl>
                                          </p:spTgt>
                                        </p:tgtEl>
                                      </p:cBhvr>
                                    </p:animEffect>
                                    <p:anim calcmode="lin" valueType="num">
                                      <p:cBhvr>
                                        <p:cTn id="20"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21"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22"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Effect transition="in" filter="fade">
                                      <p:cBhvr>
                                        <p:cTn id="29" dur="800" decel="100000"/>
                                        <p:tgtEl>
                                          <p:spTgt spid="11">
                                            <p:txEl>
                                              <p:pRg st="3" end="3"/>
                                            </p:txEl>
                                          </p:spTgt>
                                        </p:tgtEl>
                                      </p:cBhvr>
                                    </p:animEffect>
                                    <p:anim calcmode="lin" valueType="num">
                                      <p:cBhvr>
                                        <p:cTn id="30" dur="800" decel="100000" fill="hold"/>
                                        <p:tgtEl>
                                          <p:spTgt spid="11">
                                            <p:txEl>
                                              <p:pRg st="3" end="3"/>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11">
                                            <p:txEl>
                                              <p:pRg st="3" end="3"/>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11">
                                            <p:txEl>
                                              <p:pRg st="3" end="3"/>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1">
                                            <p:txEl>
                                              <p:pRg st="3" end="3"/>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1">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Effect transition="in" filter="fade">
                                      <p:cBhvr>
                                        <p:cTn id="39" dur="800" decel="100000"/>
                                        <p:tgtEl>
                                          <p:spTgt spid="11">
                                            <p:txEl>
                                              <p:pRg st="4" end="4"/>
                                            </p:txEl>
                                          </p:spTgt>
                                        </p:tgtEl>
                                      </p:cBhvr>
                                    </p:animEffect>
                                    <p:anim calcmode="lin" valueType="num">
                                      <p:cBhvr>
                                        <p:cTn id="40"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nodeType="clickEffect">
                                  <p:stCondLst>
                                    <p:cond delay="0"/>
                                  </p:stCondLst>
                                  <p:childTnLst>
                                    <p:set>
                                      <p:cBhvr>
                                        <p:cTn id="48" dur="1" fill="hold">
                                          <p:stCondLst>
                                            <p:cond delay="0"/>
                                          </p:stCondLst>
                                        </p:cTn>
                                        <p:tgtEl>
                                          <p:spTgt spid="11">
                                            <p:txEl>
                                              <p:pRg st="5" end="5"/>
                                            </p:txEl>
                                          </p:spTgt>
                                        </p:tgtEl>
                                        <p:attrNameLst>
                                          <p:attrName>style.visibility</p:attrName>
                                        </p:attrNameLst>
                                      </p:cBhvr>
                                      <p:to>
                                        <p:strVal val="visible"/>
                                      </p:to>
                                    </p:set>
                                    <p:animEffect transition="in" filter="fade">
                                      <p:cBhvr>
                                        <p:cTn id="49" dur="800" decel="100000"/>
                                        <p:tgtEl>
                                          <p:spTgt spid="11">
                                            <p:txEl>
                                              <p:pRg st="5" end="5"/>
                                            </p:txEl>
                                          </p:spTgt>
                                        </p:tgtEl>
                                      </p:cBhvr>
                                    </p:animEffect>
                                    <p:anim calcmode="lin" valueType="num">
                                      <p:cBhvr>
                                        <p:cTn id="50" dur="800" decel="100000" fill="hold"/>
                                        <p:tgtEl>
                                          <p:spTgt spid="11">
                                            <p:txEl>
                                              <p:pRg st="5" end="5"/>
                                            </p:txEl>
                                          </p:spTgt>
                                        </p:tgtEl>
                                        <p:attrNameLst>
                                          <p:attrName>style.rotation</p:attrName>
                                        </p:attrNameLst>
                                      </p:cBhvr>
                                      <p:tavLst>
                                        <p:tav tm="0">
                                          <p:val>
                                            <p:fltVal val="-90"/>
                                          </p:val>
                                        </p:tav>
                                        <p:tav tm="100000">
                                          <p:val>
                                            <p:fltVal val="0"/>
                                          </p:val>
                                        </p:tav>
                                      </p:tavLst>
                                    </p:anim>
                                    <p:anim calcmode="lin" valueType="num">
                                      <p:cBhvr>
                                        <p:cTn id="51" dur="800" decel="100000" fill="hold"/>
                                        <p:tgtEl>
                                          <p:spTgt spid="11">
                                            <p:txEl>
                                              <p:pRg st="5" end="5"/>
                                            </p:txEl>
                                          </p:spTgt>
                                        </p:tgtEl>
                                        <p:attrNameLst>
                                          <p:attrName>ppt_x</p:attrName>
                                        </p:attrNameLst>
                                      </p:cBhvr>
                                      <p:tavLst>
                                        <p:tav tm="0">
                                          <p:val>
                                            <p:strVal val="#ppt_x+0.4"/>
                                          </p:val>
                                        </p:tav>
                                        <p:tav tm="100000">
                                          <p:val>
                                            <p:strVal val="#ppt_x-0.05"/>
                                          </p:val>
                                        </p:tav>
                                      </p:tavLst>
                                    </p:anim>
                                    <p:anim calcmode="lin" valueType="num">
                                      <p:cBhvr>
                                        <p:cTn id="52" dur="800" decel="100000" fill="hold"/>
                                        <p:tgtEl>
                                          <p:spTgt spid="11">
                                            <p:txEl>
                                              <p:pRg st="5" end="5"/>
                                            </p:txEl>
                                          </p:spTgt>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11">
                                            <p:txEl>
                                              <p:pRg st="5" end="5"/>
                                            </p:txEl>
                                          </p:spTgt>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11">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nodeType="clickEffect">
                                  <p:stCondLst>
                                    <p:cond delay="0"/>
                                  </p:stCondLst>
                                  <p:childTnLst>
                                    <p:set>
                                      <p:cBhvr>
                                        <p:cTn id="58" dur="1" fill="hold">
                                          <p:stCondLst>
                                            <p:cond delay="0"/>
                                          </p:stCondLst>
                                        </p:cTn>
                                        <p:tgtEl>
                                          <p:spTgt spid="11">
                                            <p:txEl>
                                              <p:pRg st="6" end="6"/>
                                            </p:txEl>
                                          </p:spTgt>
                                        </p:tgtEl>
                                        <p:attrNameLst>
                                          <p:attrName>style.visibility</p:attrName>
                                        </p:attrNameLst>
                                      </p:cBhvr>
                                      <p:to>
                                        <p:strVal val="visible"/>
                                      </p:to>
                                    </p:set>
                                    <p:animEffect transition="in" filter="fade">
                                      <p:cBhvr>
                                        <p:cTn id="59" dur="800" decel="100000"/>
                                        <p:tgtEl>
                                          <p:spTgt spid="11">
                                            <p:txEl>
                                              <p:pRg st="6" end="6"/>
                                            </p:txEl>
                                          </p:spTgt>
                                        </p:tgtEl>
                                      </p:cBhvr>
                                    </p:animEffect>
                                    <p:anim calcmode="lin" valueType="num">
                                      <p:cBhvr>
                                        <p:cTn id="60" dur="800" decel="100000" fill="hold"/>
                                        <p:tgtEl>
                                          <p:spTgt spid="11">
                                            <p:txEl>
                                              <p:pRg st="6" end="6"/>
                                            </p:txEl>
                                          </p:spTgt>
                                        </p:tgtEl>
                                        <p:attrNameLst>
                                          <p:attrName>style.rotation</p:attrName>
                                        </p:attrNameLst>
                                      </p:cBhvr>
                                      <p:tavLst>
                                        <p:tav tm="0">
                                          <p:val>
                                            <p:fltVal val="-90"/>
                                          </p:val>
                                        </p:tav>
                                        <p:tav tm="100000">
                                          <p:val>
                                            <p:fltVal val="0"/>
                                          </p:val>
                                        </p:tav>
                                      </p:tavLst>
                                    </p:anim>
                                    <p:anim calcmode="lin" valueType="num">
                                      <p:cBhvr>
                                        <p:cTn id="61" dur="800" decel="100000" fill="hold"/>
                                        <p:tgtEl>
                                          <p:spTgt spid="11">
                                            <p:txEl>
                                              <p:pRg st="6" end="6"/>
                                            </p:txEl>
                                          </p:spTgt>
                                        </p:tgtEl>
                                        <p:attrNameLst>
                                          <p:attrName>ppt_x</p:attrName>
                                        </p:attrNameLst>
                                      </p:cBhvr>
                                      <p:tavLst>
                                        <p:tav tm="0">
                                          <p:val>
                                            <p:strVal val="#ppt_x+0.4"/>
                                          </p:val>
                                        </p:tav>
                                        <p:tav tm="100000">
                                          <p:val>
                                            <p:strVal val="#ppt_x-0.05"/>
                                          </p:val>
                                        </p:tav>
                                      </p:tavLst>
                                    </p:anim>
                                    <p:anim calcmode="lin" valueType="num">
                                      <p:cBhvr>
                                        <p:cTn id="62" dur="800" decel="100000" fill="hold"/>
                                        <p:tgtEl>
                                          <p:spTgt spid="11">
                                            <p:txEl>
                                              <p:pRg st="6" end="6"/>
                                            </p:txEl>
                                          </p:spTgt>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1">
                                            <p:txEl>
                                              <p:pRg st="6" end="6"/>
                                            </p:txEl>
                                          </p:spTgt>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1">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nodeType="clickEffect">
                                  <p:stCondLst>
                                    <p:cond delay="0"/>
                                  </p:stCondLst>
                                  <p:childTnLst>
                                    <p:set>
                                      <p:cBhvr>
                                        <p:cTn id="68" dur="1" fill="hold">
                                          <p:stCondLst>
                                            <p:cond delay="0"/>
                                          </p:stCondLst>
                                        </p:cTn>
                                        <p:tgtEl>
                                          <p:spTgt spid="2050"/>
                                        </p:tgtEl>
                                        <p:attrNameLst>
                                          <p:attrName>style.visibility</p:attrName>
                                        </p:attrNameLst>
                                      </p:cBhvr>
                                      <p:to>
                                        <p:strVal val="visible"/>
                                      </p:to>
                                    </p:set>
                                    <p:animEffect transition="in" filter="checkerboard(across)">
                                      <p:cBhvr>
                                        <p:cTn id="69" dur="1000"/>
                                        <p:tgtEl>
                                          <p:spTgt spid="2050"/>
                                        </p:tgtEl>
                                      </p:cBhvr>
                                    </p:animEffect>
                                  </p:childTnLst>
                                </p:cTn>
                              </p:par>
                              <p:par>
                                <p:cTn id="70" presetID="37" presetClass="entr" presetSubtype="0" fill="hold" nodeType="withEffect">
                                  <p:stCondLst>
                                    <p:cond delay="0"/>
                                  </p:stCondLst>
                                  <p:childTnLst>
                                    <p:set>
                                      <p:cBhvr>
                                        <p:cTn id="71" dur="1" fill="hold">
                                          <p:stCondLst>
                                            <p:cond delay="0"/>
                                          </p:stCondLst>
                                        </p:cTn>
                                        <p:tgtEl>
                                          <p:spTgt spid="11">
                                            <p:txEl>
                                              <p:pRg st="8" end="8"/>
                                            </p:txEl>
                                          </p:spTgt>
                                        </p:tgtEl>
                                        <p:attrNameLst>
                                          <p:attrName>style.visibility</p:attrName>
                                        </p:attrNameLst>
                                      </p:cBhvr>
                                      <p:to>
                                        <p:strVal val="visible"/>
                                      </p:to>
                                    </p:set>
                                    <p:animEffect transition="in" filter="fade">
                                      <p:cBhvr>
                                        <p:cTn id="72" dur="1000"/>
                                        <p:tgtEl>
                                          <p:spTgt spid="11">
                                            <p:txEl>
                                              <p:pRg st="8" end="8"/>
                                            </p:txEl>
                                          </p:spTgt>
                                        </p:tgtEl>
                                      </p:cBhvr>
                                    </p:animEffect>
                                    <p:anim calcmode="lin" valueType="num">
                                      <p:cBhvr>
                                        <p:cTn id="73"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11">
                                            <p:txEl>
                                              <p:pRg st="8" end="8"/>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1">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166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102289"/>
          </a:xfrm>
        </p:spPr>
        <p:txBody>
          <a:bodyPr>
            <a:normAutofit/>
          </a:bodyPr>
          <a:lstStyle/>
          <a:p>
            <a:pPr marL="0" indent="0" algn="just">
              <a:lnSpc>
                <a:spcPct val="100000"/>
              </a:lnSpc>
              <a:spcBef>
                <a:spcPts val="0"/>
              </a:spcBef>
              <a:buNone/>
            </a:pPr>
            <a:r>
              <a:rPr lang="es-MX" sz="2000" dirty="0">
                <a:solidFill>
                  <a:schemeClr val="bg1"/>
                </a:solidFill>
                <a:effectLst/>
                <a:latin typeface="Arial" panose="020B0604020202020204" pitchFamily="34" charset="0"/>
                <a:cs typeface="Arial" panose="020B0604020202020204" pitchFamily="34" charset="0"/>
              </a:rPr>
              <a:t>El </a:t>
            </a:r>
            <a:r>
              <a:rPr lang="es-MX" sz="2000" dirty="0">
                <a:solidFill>
                  <a:srgbClr val="C00000"/>
                </a:solidFill>
                <a:effectLst/>
                <a:latin typeface="Arial" panose="020B0604020202020204" pitchFamily="34" charset="0"/>
                <a:cs typeface="Arial" panose="020B0604020202020204" pitchFamily="34" charset="0"/>
              </a:rPr>
              <a:t>único caso </a:t>
            </a:r>
            <a:r>
              <a:rPr lang="es-MX" sz="2000" dirty="0">
                <a:solidFill>
                  <a:schemeClr val="bg1"/>
                </a:solidFill>
                <a:effectLst/>
                <a:latin typeface="Arial" panose="020B0604020202020204" pitchFamily="34" charset="0"/>
                <a:cs typeface="Arial" panose="020B0604020202020204" pitchFamily="34" charset="0"/>
              </a:rPr>
              <a:t>en el cual </a:t>
            </a:r>
            <a:r>
              <a:rPr lang="es-MX" sz="2000" dirty="0">
                <a:solidFill>
                  <a:srgbClr val="C00000"/>
                </a:solidFill>
                <a:effectLst/>
                <a:latin typeface="Arial" panose="020B0604020202020204" pitchFamily="34" charset="0"/>
                <a:cs typeface="Arial" panose="020B0604020202020204" pitchFamily="34" charset="0"/>
              </a:rPr>
              <a:t>no es necesario llevar bitácora </a:t>
            </a:r>
            <a:r>
              <a:rPr lang="es-MX" sz="2000" dirty="0">
                <a:solidFill>
                  <a:schemeClr val="bg1"/>
                </a:solidFill>
                <a:effectLst/>
                <a:latin typeface="Arial" panose="020B0604020202020204" pitchFamily="34" charset="0"/>
                <a:cs typeface="Arial" panose="020B0604020202020204" pitchFamily="34" charset="0"/>
              </a:rPr>
              <a:t>es en las obras por administración directa, sin embargo; no obstante, deberán utilizar una especie de bitácora, en la cual se asienten las incidencias que se susciten durante la ejecución de los trabajos </a:t>
            </a:r>
            <a:r>
              <a:rPr lang="es-MX" sz="1600" dirty="0">
                <a:solidFill>
                  <a:schemeClr val="bg1"/>
                </a:solidFill>
                <a:effectLst/>
                <a:latin typeface="Arial" panose="020B0604020202020204" pitchFamily="34" charset="0"/>
                <a:cs typeface="Arial" panose="020B0604020202020204" pitchFamily="34" charset="0"/>
              </a:rPr>
              <a:t>(art. 261 RLOPSRM)</a:t>
            </a:r>
            <a:r>
              <a:rPr lang="es-MX" sz="2000" dirty="0">
                <a:solidFill>
                  <a:schemeClr val="bg1"/>
                </a:solidFill>
                <a:effectLst/>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defRPr/>
            </a:pPr>
            <a:r>
              <a:rPr lang="es-MX" sz="2000" dirty="0">
                <a:solidFill>
                  <a:schemeClr val="bg1"/>
                </a:solidFill>
                <a:latin typeface="ArialMT"/>
              </a:rPr>
              <a:t>La </a:t>
            </a:r>
            <a:r>
              <a:rPr lang="es-MX" sz="2000" dirty="0">
                <a:solidFill>
                  <a:srgbClr val="00B050"/>
                </a:solidFill>
                <a:latin typeface="ArialMT"/>
              </a:rPr>
              <a:t>información </a:t>
            </a:r>
            <a:r>
              <a:rPr lang="es-MX" sz="2000" dirty="0">
                <a:solidFill>
                  <a:schemeClr val="bg1"/>
                </a:solidFill>
                <a:latin typeface="ArialMT"/>
              </a:rPr>
              <a:t>contenida en la bitácora </a:t>
            </a:r>
            <a:r>
              <a:rPr lang="es-MX" sz="2000" dirty="0">
                <a:solidFill>
                  <a:srgbClr val="00B050"/>
                </a:solidFill>
                <a:latin typeface="ArialMT"/>
              </a:rPr>
              <a:t>podrá ser consultada por la SFP </a:t>
            </a:r>
            <a:r>
              <a:rPr lang="es-MX" sz="2000" dirty="0">
                <a:solidFill>
                  <a:schemeClr val="bg1"/>
                </a:solidFill>
                <a:latin typeface="ArialMT"/>
              </a:rPr>
              <a:t>o por el OIC en el ejercicio de sus facultades de inspección, vigilancia y control. </a:t>
            </a:r>
            <a:r>
              <a:rPr lang="es-MX" sz="1600" dirty="0">
                <a:solidFill>
                  <a:schemeClr val="bg1"/>
                </a:solidFill>
                <a:latin typeface="ArialMT"/>
              </a:rPr>
              <a:t>(arts. 14 últ. pfo. y 122 3er. pfo. RLOPSRM)</a:t>
            </a:r>
          </a:p>
          <a:p>
            <a:pPr marL="0" indent="0" algn="just">
              <a:lnSpc>
                <a:spcPct val="100000"/>
              </a:lnSpc>
              <a:spcBef>
                <a:spcPts val="0"/>
              </a:spcBef>
              <a:buNone/>
              <a:defRPr/>
            </a:pPr>
            <a:endParaRPr lang="es-MX" sz="1000" dirty="0">
              <a:solidFill>
                <a:schemeClr val="bg1"/>
              </a:solidFill>
              <a:latin typeface="ArialMT"/>
            </a:endParaRPr>
          </a:p>
          <a:p>
            <a:pPr marL="0" indent="0" algn="just">
              <a:lnSpc>
                <a:spcPct val="100000"/>
              </a:lnSpc>
              <a:spcBef>
                <a:spcPts val="0"/>
              </a:spcBef>
              <a:buNone/>
              <a:defRPr/>
            </a:pPr>
            <a:r>
              <a:rPr lang="es-MX" sz="2000" dirty="0">
                <a:solidFill>
                  <a:schemeClr val="bg1"/>
                </a:solidFill>
                <a:latin typeface="ArialMT"/>
              </a:rPr>
              <a:t>La SFP directamente o a través de los OIC, pueden solicitar los datos e informes relacionados con las obras o los servicios, así como el acceso a la bitácora, y los servidores públicos y contratistas estarán obligados a proporcionarlos. Los contratistas que no aporten la información requerida serán sancio-	         nados por la propia SFP </a:t>
            </a:r>
            <a:r>
              <a:rPr lang="es-MX" sz="1600" dirty="0">
                <a:solidFill>
                  <a:schemeClr val="bg1"/>
                </a:solidFill>
                <a:latin typeface="ArialMT"/>
              </a:rPr>
              <a:t>(art. 14 últ. pfo. RLOPSRM)</a:t>
            </a:r>
            <a:r>
              <a:rPr lang="es-MX" sz="2000" dirty="0">
                <a:solidFill>
                  <a:schemeClr val="bg1"/>
                </a:solidFill>
                <a:latin typeface="ArialMT"/>
              </a:rPr>
              <a:t>.</a:t>
            </a:r>
          </a:p>
          <a:p>
            <a:pPr marL="0" indent="0" algn="just">
              <a:lnSpc>
                <a:spcPct val="100000"/>
              </a:lnSpc>
              <a:spcBef>
                <a:spcPts val="0"/>
              </a:spcBef>
              <a:buNone/>
              <a:defRPr/>
            </a:pPr>
            <a:endParaRPr lang="es-MX" sz="1000" dirty="0">
              <a:solidFill>
                <a:schemeClr val="bg1"/>
              </a:solidFill>
              <a:latin typeface="ArialMT"/>
            </a:endParaRPr>
          </a:p>
          <a:p>
            <a:pPr marL="0" indent="0" algn="just">
              <a:lnSpc>
                <a:spcPct val="100000"/>
              </a:lnSpc>
              <a:spcBef>
                <a:spcPts val="0"/>
              </a:spcBef>
              <a:buNone/>
              <a:defRPr/>
            </a:pPr>
            <a:r>
              <a:rPr lang="es-MX" sz="2000" dirty="0">
                <a:solidFill>
                  <a:schemeClr val="bg1"/>
                </a:solidFill>
                <a:latin typeface="ArialMT"/>
              </a:rPr>
              <a:t>4.6. </a:t>
            </a:r>
            <a:r>
              <a:rPr lang="es-MX" sz="2000" dirty="0">
                <a:solidFill>
                  <a:schemeClr val="accent6">
                    <a:lumMod val="50000"/>
                  </a:schemeClr>
                </a:solidFill>
                <a:latin typeface="ArialMT"/>
              </a:rPr>
              <a:t>Bitácora Electrónica y Seguimiento a Obra Pública</a:t>
            </a:r>
            <a:r>
              <a:rPr lang="es-MX" sz="2000" dirty="0">
                <a:solidFill>
                  <a:schemeClr val="bg1"/>
                </a:solidFill>
                <a:latin typeface="ArialMT"/>
              </a:rPr>
              <a:t> (BESOP).</a:t>
            </a:r>
          </a:p>
          <a:p>
            <a:pPr marL="0" indent="0" algn="just">
              <a:lnSpc>
                <a:spcPct val="100000"/>
              </a:lnSpc>
              <a:spcBef>
                <a:spcPts val="400"/>
              </a:spcBef>
              <a:buNone/>
              <a:defRPr/>
            </a:pPr>
            <a:endParaRPr lang="es-MX" sz="1000" dirty="0">
              <a:solidFill>
                <a:schemeClr val="bg1"/>
              </a:solidFill>
              <a:latin typeface="ArialMT"/>
            </a:endParaRPr>
          </a:p>
          <a:p>
            <a:pPr marL="0" indent="0" algn="just">
              <a:lnSpc>
                <a:spcPct val="100000"/>
              </a:lnSpc>
              <a:spcBef>
                <a:spcPts val="400"/>
              </a:spcBef>
              <a:buNone/>
              <a:defRPr/>
            </a:pPr>
            <a:r>
              <a:rPr lang="es-MX" sz="2000" dirty="0">
                <a:solidFill>
                  <a:schemeClr val="bg1"/>
                </a:solidFill>
                <a:latin typeface="ArialMT"/>
              </a:rPr>
              <a:t>El 11 de junio de 2018 se publicó en el DOF el Acuerdo por el que 	               se establecen las disposiciones administrativas de carácter, gene- 		  ral para el uso del Sistema de Bitácora Electrónica y Seguimiento 		</a:t>
            </a:r>
          </a:p>
          <a:p>
            <a:pPr marL="0" indent="0" algn="just">
              <a:lnSpc>
                <a:spcPct val="100000"/>
              </a:lnSpc>
              <a:spcBef>
                <a:spcPts val="0"/>
              </a:spcBef>
              <a:buNone/>
            </a:pPr>
            <a:endParaRPr lang="es-MX" sz="2000" dirty="0">
              <a:solidFill>
                <a:srgbClr val="000000"/>
              </a:solidFill>
              <a:latin typeface="ArialMT"/>
            </a:endParaRPr>
          </a:p>
          <a:p>
            <a:pPr marL="0" indent="0" algn="just">
              <a:lnSpc>
                <a:spcPct val="120000"/>
              </a:lnSpc>
              <a:spcBef>
                <a:spcPts val="0"/>
              </a:spcBef>
              <a:buNone/>
            </a:pPr>
            <a:endParaRPr lang="es-ES_tradnl" altLang="es-MX" sz="2000" dirty="0">
              <a:solidFill>
                <a:schemeClr val="bg1"/>
              </a:solidFill>
              <a:latin typeface="Arial" panose="020B0604020202020204" pitchFamily="34" charset="0"/>
              <a:cs typeface="Arial" panose="020B0604020202020204" pitchFamily="34" charset="0"/>
            </a:endParaRPr>
          </a:p>
        </p:txBody>
      </p:sp>
      <p:pic>
        <p:nvPicPr>
          <p:cNvPr id="3076" name="Picture 4" descr="Conoce a Roberto Salcedo Aquino, el nuevo secretario de la Función Pública  - El Sol de México | Noticias, Deportes, Gossip, Columnas">
            <a:extLst>
              <a:ext uri="{FF2B5EF4-FFF2-40B4-BE49-F238E27FC236}">
                <a16:creationId xmlns:a16="http://schemas.microsoft.com/office/drawing/2014/main" id="{C8AF2719-C863-A5BC-9AF1-CF2D28A05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2931" y="4061927"/>
            <a:ext cx="3606800" cy="22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51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wedge">
                                      <p:cBhvr>
                                        <p:cTn id="20" dur="2000"/>
                                        <p:tgtEl>
                                          <p:spTgt spid="1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p:cTn id="25"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27" dur="1000"/>
                                        <p:tgtEl>
                                          <p:spTgt spid="11">
                                            <p:txEl>
                                              <p:pRg st="6" end="6"/>
                                            </p:txEl>
                                          </p:spTgt>
                                        </p:tgtEl>
                                      </p:cBhvr>
                                    </p:animEffect>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3076"/>
                                        </p:tgtEl>
                                        <p:attrNameLst>
                                          <p:attrName>style.visibility</p:attrName>
                                        </p:attrNameLst>
                                      </p:cBhvr>
                                      <p:to>
                                        <p:strVal val="visible"/>
                                      </p:to>
                                    </p:set>
                                    <p:animEffect transition="in" filter="fade">
                                      <p:cBhvr>
                                        <p:cTn id="31" dur="1000"/>
                                        <p:tgtEl>
                                          <p:spTgt spid="3076"/>
                                        </p:tgtEl>
                                      </p:cBhvr>
                                    </p:animEffect>
                                    <p:anim calcmode="lin" valueType="num">
                                      <p:cBhvr>
                                        <p:cTn id="32" dur="1000" fill="hold"/>
                                        <p:tgtEl>
                                          <p:spTgt spid="3076"/>
                                        </p:tgtEl>
                                        <p:attrNameLst>
                                          <p:attrName>ppt_x</p:attrName>
                                        </p:attrNameLst>
                                      </p:cBhvr>
                                      <p:tavLst>
                                        <p:tav tm="0">
                                          <p:val>
                                            <p:strVal val="#ppt_x"/>
                                          </p:val>
                                        </p:tav>
                                        <p:tav tm="100000">
                                          <p:val>
                                            <p:strVal val="#ppt_x"/>
                                          </p:val>
                                        </p:tav>
                                      </p:tavLst>
                                    </p:anim>
                                    <p:anim calcmode="lin" valueType="num">
                                      <p:cBhvr>
                                        <p:cTn id="3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wheel(1)">
                                      <p:cBhvr>
                                        <p:cTn id="38"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167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07696"/>
          </a:xfrm>
        </p:spPr>
        <p:txBody>
          <a:bodyPr>
            <a:normAutofit/>
          </a:bodyPr>
          <a:lstStyle/>
          <a:p>
            <a:pPr marL="0" indent="0" algn="just">
              <a:lnSpc>
                <a:spcPct val="100000"/>
              </a:lnSpc>
              <a:spcBef>
                <a:spcPts val="0"/>
              </a:spcBef>
              <a:buNone/>
            </a:pPr>
            <a:r>
              <a:rPr lang="es-MX" sz="2000" dirty="0">
                <a:solidFill>
                  <a:schemeClr val="bg1"/>
                </a:solidFill>
                <a:latin typeface="ArialMT"/>
              </a:rPr>
              <a:t>a obra pública (BESOP), que abrogó el Acuerdo por el que se establecen las disposiciones que se deberán observar para el uso del Programa Informático de la Bitácora de Obra Pública por medios remotos de comunicación electrónica, publicado en el DOF el 2 de noviembre de 2016, esto </a:t>
            </a:r>
            <a:r>
              <a:rPr lang="es-MX" sz="2000" dirty="0">
                <a:solidFill>
                  <a:schemeClr val="accent5">
                    <a:lumMod val="50000"/>
                  </a:schemeClr>
                </a:solidFill>
                <a:latin typeface="ArialMT"/>
              </a:rPr>
              <a:t>con el objeto de </a:t>
            </a:r>
            <a:r>
              <a:rPr lang="es-MX" sz="2000" dirty="0">
                <a:solidFill>
                  <a:schemeClr val="bg1"/>
                </a:solidFill>
                <a:latin typeface="ArialMT"/>
              </a:rPr>
              <a:t>hacer más eficiente el control, elaboración y seguimiento de la bitácora electrónica, y el registro del avance físico y financiero de las obras públicas y servicios relacionados con las mismas, por parte de la SFP.</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La BESOP cuenta con </a:t>
            </a:r>
            <a:r>
              <a:rPr lang="es-MX" sz="2000" dirty="0">
                <a:solidFill>
                  <a:schemeClr val="accent3">
                    <a:lumMod val="75000"/>
                  </a:schemeClr>
                </a:solidFill>
                <a:latin typeface="ArialMT"/>
              </a:rPr>
              <a:t>dos módulos</a:t>
            </a:r>
            <a:r>
              <a:rPr lang="es-MX" sz="2000" dirty="0">
                <a:solidFill>
                  <a:schemeClr val="bg1"/>
                </a:solidFill>
                <a:latin typeface="ArialMT"/>
              </a:rPr>
              <a:t>, </a:t>
            </a:r>
            <a:r>
              <a:rPr lang="es-MX" sz="2000" b="1" dirty="0">
                <a:solidFill>
                  <a:schemeClr val="bg1"/>
                </a:solidFill>
                <a:latin typeface="ArialMT"/>
              </a:rPr>
              <a:t>el primero </a:t>
            </a:r>
            <a:r>
              <a:rPr lang="es-MX" sz="2000" dirty="0">
                <a:solidFill>
                  <a:schemeClr val="bg1"/>
                </a:solidFill>
                <a:latin typeface="ArialMT"/>
              </a:rPr>
              <a:t>para la elaboración, control y seguimiento de la Bitácora Electrónica, que de conformidad con la LOPSRM y su Reglamento se eben llevar </a:t>
            </a:r>
            <a:r>
              <a:rPr lang="es-MX" sz="1600" dirty="0">
                <a:solidFill>
                  <a:schemeClr val="bg1"/>
                </a:solidFill>
                <a:latin typeface="ArialMT"/>
              </a:rPr>
              <a:t>(arts. 46 últ. pfo. LOPSRM y 122 RLOPSRM)</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El </a:t>
            </a:r>
            <a:r>
              <a:rPr lang="es-MX" sz="2000" b="1" dirty="0">
                <a:solidFill>
                  <a:schemeClr val="bg1"/>
                </a:solidFill>
                <a:latin typeface="ArialMT"/>
              </a:rPr>
              <a:t>segundo módulo </a:t>
            </a:r>
            <a:r>
              <a:rPr lang="es-MX" sz="2000" dirty="0">
                <a:solidFill>
                  <a:schemeClr val="bg1"/>
                </a:solidFill>
                <a:latin typeface="ArialMT"/>
              </a:rPr>
              <a:t>es para el registro del avance físico y financiero de las obras públicas y servicios relacionados con las mismas, con la finalidad de que el titular del área responsable de la ejecución de los trabajos mantenga actualizado estos datos de conformidad con lo dispuesto en el artículo 14 del RLOPSRM.</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Al respecto, de acuerdo a la definición del Acuerdo en comento, el </a:t>
            </a:r>
            <a:r>
              <a:rPr lang="es-MX" sz="2000" dirty="0">
                <a:solidFill>
                  <a:schemeClr val="bg2">
                    <a:lumMod val="75000"/>
                  </a:schemeClr>
                </a:solidFill>
                <a:latin typeface="ArialMT"/>
              </a:rPr>
              <a:t>Avance financiero</a:t>
            </a:r>
            <a:r>
              <a:rPr lang="es-MX" sz="2000" dirty="0">
                <a:solidFill>
                  <a:schemeClr val="bg1"/>
                </a:solidFill>
                <a:latin typeface="ArialMT"/>
              </a:rPr>
              <a:t> es el porcentaje de los trabajos pagados respecto del importe contractual </a:t>
            </a:r>
            <a:r>
              <a:rPr lang="es-MX" sz="1600" dirty="0">
                <a:solidFill>
                  <a:schemeClr val="bg1"/>
                </a:solidFill>
                <a:latin typeface="ArialMT"/>
              </a:rPr>
              <a:t>(disposición 2 fracc. V)</a:t>
            </a:r>
            <a:r>
              <a:rPr lang="es-MX" sz="2000" dirty="0">
                <a:solidFill>
                  <a:schemeClr val="bg1"/>
                </a:solidFill>
                <a:latin typeface="ArialMT"/>
              </a:rPr>
              <a:t>, y el  </a:t>
            </a:r>
            <a:r>
              <a:rPr lang="es-MX" sz="2000" dirty="0">
                <a:solidFill>
                  <a:srgbClr val="0070C0"/>
                </a:solidFill>
                <a:latin typeface="ArialMT"/>
              </a:rPr>
              <a:t>Avance  físico </a:t>
            </a:r>
            <a:r>
              <a:rPr lang="es-MX" sz="2000" dirty="0">
                <a:solidFill>
                  <a:schemeClr val="bg1"/>
                </a:solidFill>
                <a:latin typeface="ArialMT"/>
              </a:rPr>
              <a:t>es  el porcentaje de los trabajos ejecutados y</a:t>
            </a: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0"/>
              </a:spcBef>
              <a:buNone/>
            </a:pPr>
            <a:endParaRPr lang="es-MX" sz="2000" dirty="0">
              <a:solidFill>
                <a:srgbClr val="000000"/>
              </a:solidFill>
              <a:latin typeface="ArialMT"/>
            </a:endParaRPr>
          </a:p>
          <a:p>
            <a:pPr marL="0" indent="0" algn="just">
              <a:lnSpc>
                <a:spcPct val="120000"/>
              </a:lnSpc>
              <a:spcBef>
                <a:spcPts val="0"/>
              </a:spcBef>
              <a:buNone/>
            </a:pPr>
            <a:endParaRPr lang="es-ES_tradnl" alt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35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Scale>
                                      <p:cBhvr>
                                        <p:cTn id="12" dur="1000" decel="50000" fill="hold">
                                          <p:stCondLst>
                                            <p:cond delay="0"/>
                                          </p:stCondLst>
                                        </p:cTn>
                                        <p:tgtEl>
                                          <p:spTgt spid="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1">
                                            <p:txEl>
                                              <p:pRg st="2" end="2"/>
                                            </p:txEl>
                                          </p:spTgt>
                                        </p:tgtEl>
                                        <p:attrNameLst>
                                          <p:attrName>ppt_x</p:attrName>
                                          <p:attrName>ppt_y</p:attrName>
                                        </p:attrNameLst>
                                      </p:cBhvr>
                                    </p:animMotion>
                                    <p:animEffect transition="in" filter="fade">
                                      <p:cBhvr>
                                        <p:cTn id="14" dur="100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barn(inVertical)">
                                      <p:cBhvr>
                                        <p:cTn id="19" dur="500"/>
                                        <p:tgtEl>
                                          <p:spTgt spid="1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1">
                                            <p:txEl>
                                              <p:pRg st="6" end="6"/>
                                            </p:txEl>
                                          </p:spTgt>
                                        </p:tgtEl>
                                        <p:attrNameLst>
                                          <p:attrName>style.visibility</p:attrName>
                                        </p:attrNameLst>
                                      </p:cBhvr>
                                      <p:to>
                                        <p:strVal val="visible"/>
                                      </p:to>
                                    </p:set>
                                    <p:animEffect transition="in" filter="blinds(horizontal)">
                                      <p:cBhvr>
                                        <p:cTn id="24" dur="1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168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802744"/>
          </a:xfrm>
        </p:spPr>
        <p:txBody>
          <a:bodyPr>
            <a:normAutofit/>
          </a:bodyPr>
          <a:lstStyle/>
          <a:p>
            <a:pPr marL="0" indent="0" algn="just">
              <a:lnSpc>
                <a:spcPct val="100000"/>
              </a:lnSpc>
              <a:spcBef>
                <a:spcPts val="0"/>
              </a:spcBef>
              <a:buNone/>
            </a:pPr>
            <a:r>
              <a:rPr lang="es-MX" sz="2000" dirty="0">
                <a:solidFill>
                  <a:schemeClr val="bg1"/>
                </a:solidFill>
                <a:latin typeface="ArialMT"/>
              </a:rPr>
              <a:t>verificados por el residente, en relación a los trabajos contemplados en el programa de ejecución convenidos </a:t>
            </a:r>
            <a:r>
              <a:rPr lang="es-MX" sz="1600" dirty="0">
                <a:solidFill>
                  <a:schemeClr val="bg1"/>
                </a:solidFill>
                <a:latin typeface="ArialMT"/>
              </a:rPr>
              <a:t>(disposición 2 fracc. V)</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El uso de la BESOP es obligatorio para los entes públicos federales y locales que realicen obras públicas y sus servicios relacionados, al amparo de la LOPSRM, así como para las personas con quienes contraten </a:t>
            </a:r>
            <a:r>
              <a:rPr lang="es-MX" sz="1600" dirty="0">
                <a:solidFill>
                  <a:schemeClr val="bg1"/>
                </a:solidFill>
                <a:latin typeface="ArialMT"/>
              </a:rPr>
              <a:t>(art. 122 RLOPSRM y disposición 3)</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Para poder hacer anotaciones en la BESOP se debe contar con una clave de usuario y contraseña asignadas, que son personales e intransferibles. Las del residente las tramita al interior del ente público con el Administrador del ente público </a:t>
            </a:r>
            <a:r>
              <a:rPr lang="es-MX" sz="1600" dirty="0">
                <a:solidFill>
                  <a:schemeClr val="bg1"/>
                </a:solidFill>
                <a:latin typeface="ArialMT"/>
              </a:rPr>
              <a:t>(disposición 13)</a:t>
            </a:r>
            <a:r>
              <a:rPr lang="es-MX" sz="2000" dirty="0">
                <a:solidFill>
                  <a:schemeClr val="bg1"/>
                </a:solidFill>
                <a:latin typeface="ArialMT"/>
              </a:rPr>
              <a:t>, y las de la residencia y el superintendente las genera el residente en su calidad de Administrador local </a:t>
            </a:r>
            <a:r>
              <a:rPr lang="es-MX" sz="1600" dirty="0">
                <a:solidFill>
                  <a:schemeClr val="bg1"/>
                </a:solidFill>
                <a:latin typeface="ArialMT"/>
              </a:rPr>
              <a:t>(disposición 14 fracc. V)</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Los usuarios de la BESOP tendrán la obligación de contar con la firma electrónica avanzada, para la firma de las notas en la bitácora electrónica </a:t>
            </a:r>
            <a:r>
              <a:rPr lang="es-MX" sz="1600" dirty="0">
                <a:solidFill>
                  <a:schemeClr val="bg1"/>
                </a:solidFill>
                <a:latin typeface="ArialMT"/>
              </a:rPr>
              <a:t>(disposición 21)</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4.7. </a:t>
            </a:r>
            <a:r>
              <a:rPr lang="es-MX" sz="2000" dirty="0">
                <a:solidFill>
                  <a:schemeClr val="accent6">
                    <a:lumMod val="50000"/>
                  </a:schemeClr>
                </a:solidFill>
                <a:latin typeface="ArialMT"/>
              </a:rPr>
              <a:t>Seguimiento del Avance Físico Financiero </a:t>
            </a:r>
            <a:r>
              <a:rPr lang="es-MX" sz="2000" dirty="0">
                <a:solidFill>
                  <a:schemeClr val="bg1"/>
                </a:solidFill>
                <a:latin typeface="ArialMT"/>
              </a:rPr>
              <a:t>(SAFF como parte de la BESOP).</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El segundo módulo de la BESOP, tiene como fin mantener actualizado a través del sistema  BESOP, el avance físico y financiero de las obras públicas y servicios rela-</a:t>
            </a: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0"/>
              </a:spcBef>
              <a:buNone/>
            </a:pPr>
            <a:endParaRPr lang="es-MX" sz="2000" dirty="0">
              <a:solidFill>
                <a:srgbClr val="000000"/>
              </a:solidFill>
              <a:latin typeface="ArialMT"/>
            </a:endParaRPr>
          </a:p>
          <a:p>
            <a:pPr marL="0" indent="0" algn="just">
              <a:lnSpc>
                <a:spcPct val="120000"/>
              </a:lnSpc>
              <a:spcBef>
                <a:spcPts val="0"/>
              </a:spcBef>
              <a:buNone/>
            </a:pPr>
            <a:endParaRPr lang="es-ES_tradnl" alt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863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wedge">
                                      <p:cBhvr>
                                        <p:cTn id="19" dur="1000"/>
                                        <p:tgtEl>
                                          <p:spTgt spid="1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xEl>
                                              <p:pRg st="6" end="6"/>
                                            </p:txEl>
                                          </p:spTgt>
                                        </p:tgtEl>
                                        <p:attrNameLst>
                                          <p:attrName>style.visibility</p:attrName>
                                        </p:attrNameLst>
                                      </p:cBhvr>
                                      <p:to>
                                        <p:strVal val="visible"/>
                                      </p:to>
                                    </p:set>
                                    <p:animEffect transition="in" filter="barn(inVertical)">
                                      <p:cBhvr>
                                        <p:cTn id="24" dur="1000"/>
                                        <p:tgtEl>
                                          <p:spTgt spid="11">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anim calcmode="lin" valueType="num">
                                      <p:cBhvr>
                                        <p:cTn id="29" dur="5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0" dur="500" fill="hold"/>
                                        <p:tgtEl>
                                          <p:spTgt spid="11">
                                            <p:txEl>
                                              <p:pRg st="8" end="8"/>
                                            </p:txEl>
                                          </p:spTgt>
                                        </p:tgtEl>
                                        <p:attrNameLst>
                                          <p:attrName>ppt_h</p:attrName>
                                        </p:attrNameLst>
                                      </p:cBhvr>
                                      <p:tavLst>
                                        <p:tav tm="0">
                                          <p:val>
                                            <p:fltVal val="0"/>
                                          </p:val>
                                        </p:tav>
                                        <p:tav tm="100000">
                                          <p:val>
                                            <p:strVal val="#ppt_h"/>
                                          </p:val>
                                        </p:tav>
                                      </p:tavLst>
                                    </p:anim>
                                    <p:animEffect transition="in" filter="fade">
                                      <p:cBhvr>
                                        <p:cTn id="31" dur="500"/>
                                        <p:tgtEl>
                                          <p:spTgt spid="11">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1">
                                            <p:txEl>
                                              <p:pRg st="10" end="10"/>
                                            </p:txEl>
                                          </p:spTgt>
                                        </p:tgtEl>
                                        <p:attrNameLst>
                                          <p:attrName>style.visibility</p:attrName>
                                        </p:attrNameLst>
                                      </p:cBhvr>
                                      <p:to>
                                        <p:strVal val="visible"/>
                                      </p:to>
                                    </p:set>
                                    <p:animEffect transition="in" filter="fade">
                                      <p:cBhvr>
                                        <p:cTn id="36" dur="1000"/>
                                        <p:tgtEl>
                                          <p:spTgt spid="11">
                                            <p:txEl>
                                              <p:pRg st="10" end="10"/>
                                            </p:txEl>
                                          </p:spTgt>
                                        </p:tgtEl>
                                      </p:cBhvr>
                                    </p:animEffect>
                                    <p:anim calcmode="lin" valueType="num">
                                      <p:cBhvr>
                                        <p:cTn id="37"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11">
                                            <p:txEl>
                                              <p:pRg st="10" end="10"/>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1">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36104"/>
          </a:xfrm>
        </p:spPr>
        <p:txBody>
          <a:bodyPr>
            <a:normAutofit/>
          </a:bodyPr>
          <a:lstStyle/>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8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Reglas para la determinación, acreditación y verificación del contenido nacional de los bienes que se ofertan y entregan en los procedimientos de contratación, </a:t>
            </a:r>
            <a:r>
              <a:rPr lang="es-ES_tradnl" altLang="es-MX" sz="2000" dirty="0" err="1">
                <a:solidFill>
                  <a:schemeClr val="bg1"/>
                </a:solidFill>
                <a:latin typeface="Arial" panose="020B0604020202020204" pitchFamily="34" charset="0"/>
                <a:cs typeface="Arial" panose="020B0604020202020204" pitchFamily="34" charset="0"/>
              </a:rPr>
              <a:t>asi</a:t>
            </a:r>
            <a:r>
              <a:rPr lang="es-ES_tradnl" altLang="es-MX" sz="2000" dirty="0">
                <a:solidFill>
                  <a:schemeClr val="bg1"/>
                </a:solidFill>
                <a:latin typeface="Arial" panose="020B0604020202020204" pitchFamily="34" charset="0"/>
                <a:cs typeface="Arial" panose="020B0604020202020204" pitchFamily="34" charset="0"/>
              </a:rPr>
              <a:t>́ como para la aplicación del requisito de </a:t>
            </a:r>
            <a:r>
              <a:rPr lang="es-ES_tradnl" altLang="es-MX" sz="2000" dirty="0">
                <a:solidFill>
                  <a:schemeClr val="accent3">
                    <a:lumMod val="75000"/>
                  </a:schemeClr>
                </a:solidFill>
                <a:latin typeface="Arial" panose="020B0604020202020204" pitchFamily="34" charset="0"/>
                <a:cs typeface="Arial" panose="020B0604020202020204" pitchFamily="34" charset="0"/>
              </a:rPr>
              <a:t>contenido nacional</a:t>
            </a:r>
            <a:r>
              <a:rPr lang="es-ES_tradnl" altLang="es-MX" sz="2000" dirty="0">
                <a:solidFill>
                  <a:schemeClr val="bg1"/>
                </a:solidFill>
                <a:latin typeface="Arial" panose="020B0604020202020204" pitchFamily="34" charset="0"/>
                <a:cs typeface="Arial" panose="020B0604020202020204" pitchFamily="34" charset="0"/>
              </a:rPr>
              <a:t> en la contratación de obras públicas, que celebren las dependencias y entidades de la APF. </a:t>
            </a:r>
            <a:r>
              <a:rPr lang="es-ES_tradnl" altLang="es-MX" sz="1600" dirty="0">
                <a:solidFill>
                  <a:schemeClr val="bg1"/>
                </a:solidFill>
                <a:latin typeface="Arial" panose="020B0604020202020204" pitchFamily="34" charset="0"/>
                <a:cs typeface="Arial" panose="020B0604020202020204" pitchFamily="34" charset="0"/>
              </a:rPr>
              <a:t>(DOF 10 de octubre del 2010) </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Reglas para la </a:t>
            </a:r>
            <a:r>
              <a:rPr lang="es-ES_tradnl" altLang="es-MX" sz="2000" dirty="0">
                <a:solidFill>
                  <a:srgbClr val="0070C0"/>
                </a:solidFill>
                <a:latin typeface="Arial" panose="020B0604020202020204" pitchFamily="34" charset="0"/>
                <a:cs typeface="Arial" panose="020B0604020202020204" pitchFamily="34" charset="0"/>
              </a:rPr>
              <a:t>aplicación de las reservas </a:t>
            </a:r>
            <a:r>
              <a:rPr lang="es-ES_tradnl" altLang="es-MX" sz="2000" dirty="0">
                <a:solidFill>
                  <a:schemeClr val="bg1"/>
                </a:solidFill>
                <a:latin typeface="Arial" panose="020B0604020202020204" pitchFamily="34" charset="0"/>
                <a:cs typeface="Arial" panose="020B0604020202020204" pitchFamily="34" charset="0"/>
              </a:rPr>
              <a:t>contenidas en los capítulos o títulos de compras del sector público de los tratados de libre comercio suscritos por los Estados Unidos Mexicanos </a:t>
            </a:r>
            <a:r>
              <a:rPr lang="es-ES_tradnl" altLang="es-MX" sz="1600" dirty="0">
                <a:solidFill>
                  <a:schemeClr val="bg1"/>
                </a:solidFill>
                <a:latin typeface="Arial" panose="020B0604020202020204" pitchFamily="34" charset="0"/>
                <a:cs typeface="Arial" panose="020B0604020202020204" pitchFamily="34" charset="0"/>
              </a:rPr>
              <a:t>(DOF 28 de diciembre del 2010).</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Reglas para la </a:t>
            </a:r>
            <a:r>
              <a:rPr lang="es-ES_tradnl" altLang="es-MX" sz="2000" dirty="0">
                <a:solidFill>
                  <a:schemeClr val="accent1">
                    <a:lumMod val="75000"/>
                  </a:schemeClr>
                </a:solidFill>
                <a:latin typeface="Arial" panose="020B0604020202020204" pitchFamily="34" charset="0"/>
                <a:cs typeface="Arial" panose="020B0604020202020204" pitchFamily="34" charset="0"/>
              </a:rPr>
              <a:t>celebración de licitaciones públicas internacionales bajo la cobertura de tratados </a:t>
            </a:r>
            <a:r>
              <a:rPr lang="es-ES_tradnl" altLang="es-MX" sz="2000" dirty="0">
                <a:solidFill>
                  <a:schemeClr val="bg1"/>
                </a:solidFill>
                <a:latin typeface="Arial" panose="020B0604020202020204" pitchFamily="34" charset="0"/>
                <a:cs typeface="Arial" panose="020B0604020202020204" pitchFamily="34" charset="0"/>
              </a:rPr>
              <a:t>de libre comercio suscritos por los Estados Unidos Mexicanos </a:t>
            </a:r>
            <a:r>
              <a:rPr lang="es-ES_tradnl" altLang="es-MX" sz="1600" dirty="0">
                <a:solidFill>
                  <a:schemeClr val="bg1"/>
                </a:solidFill>
                <a:latin typeface="Arial" panose="020B0604020202020204" pitchFamily="34" charset="0"/>
                <a:cs typeface="Arial" panose="020B0604020202020204" pitchFamily="34" charset="0"/>
              </a:rPr>
              <a:t>(DOF 28 de diciembre del 2010)</a:t>
            </a:r>
            <a:r>
              <a:rPr lang="es-ES_tradnl" altLang="es-MX" sz="2000" dirty="0">
                <a:solidFill>
                  <a:schemeClr val="bg1"/>
                </a:solidFill>
                <a:latin typeface="Arial" panose="020B0604020202020204" pitchFamily="34" charset="0"/>
                <a:cs typeface="Arial" panose="020B0604020202020204" pitchFamily="34" charset="0"/>
              </a:rPr>
              <a:t>.</a:t>
            </a:r>
          </a:p>
        </p:txBody>
      </p:sp>
      <p:graphicFrame>
        <p:nvGraphicFramePr>
          <p:cNvPr id="3" name="Diagrama 2">
            <a:extLst>
              <a:ext uri="{FF2B5EF4-FFF2-40B4-BE49-F238E27FC236}">
                <a16:creationId xmlns:a16="http://schemas.microsoft.com/office/drawing/2014/main" id="{F37FC78C-C9AF-EF92-421E-3009D319F8DE}"/>
              </a:ext>
            </a:extLst>
          </p:cNvPr>
          <p:cNvGraphicFramePr/>
          <p:nvPr>
            <p:extLst>
              <p:ext uri="{D42A27DB-BD31-4B8C-83A1-F6EECF244321}">
                <p14:modId xmlns:p14="http://schemas.microsoft.com/office/powerpoint/2010/main" val="1878209418"/>
              </p:ext>
            </p:extLst>
          </p:nvPr>
        </p:nvGraphicFramePr>
        <p:xfrm>
          <a:off x="968990" y="292308"/>
          <a:ext cx="9364603" cy="2689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825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
                                            <p:graphicEl>
                                              <a:dgm id="{BD7842C2-9FB0-4EB9-AFF8-BA458F4000DA}"/>
                                            </p:graphicEl>
                                          </p:spTgt>
                                        </p:tgtEl>
                                        <p:attrNameLst>
                                          <p:attrName>style.visibility</p:attrName>
                                        </p:attrNameLst>
                                      </p:cBhvr>
                                      <p:to>
                                        <p:strVal val="visible"/>
                                      </p:to>
                                    </p:set>
                                    <p:anim calcmode="lin" valueType="num">
                                      <p:cBhvr>
                                        <p:cTn id="7" dur="1500" fill="hold"/>
                                        <p:tgtEl>
                                          <p:spTgt spid="3">
                                            <p:graphicEl>
                                              <a:dgm id="{BD7842C2-9FB0-4EB9-AFF8-BA458F4000DA}"/>
                                            </p:graphicEl>
                                          </p:spTgt>
                                        </p:tgtEl>
                                        <p:attrNameLst>
                                          <p:attrName>ppt_w</p:attrName>
                                        </p:attrNameLst>
                                      </p:cBhvr>
                                      <p:tavLst>
                                        <p:tav tm="0">
                                          <p:val>
                                            <p:strVal val="2/3*#ppt_w"/>
                                          </p:val>
                                        </p:tav>
                                        <p:tav tm="100000">
                                          <p:val>
                                            <p:strVal val="#ppt_w"/>
                                          </p:val>
                                        </p:tav>
                                      </p:tavLst>
                                    </p:anim>
                                    <p:anim calcmode="lin" valueType="num">
                                      <p:cBhvr>
                                        <p:cTn id="8" dur="1500" fill="hold"/>
                                        <p:tgtEl>
                                          <p:spTgt spid="3">
                                            <p:graphicEl>
                                              <a:dgm id="{BD7842C2-9FB0-4EB9-AFF8-BA458F4000DA}"/>
                                            </p:graphic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3">
                                            <p:graphicEl>
                                              <a:dgm id="{ECA4106B-C716-427C-88CA-D57387815562}"/>
                                            </p:graphicEl>
                                          </p:spTgt>
                                        </p:tgtEl>
                                        <p:attrNameLst>
                                          <p:attrName>style.visibility</p:attrName>
                                        </p:attrNameLst>
                                      </p:cBhvr>
                                      <p:to>
                                        <p:strVal val="visible"/>
                                      </p:to>
                                    </p:set>
                                    <p:anim calcmode="lin" valueType="num">
                                      <p:cBhvr>
                                        <p:cTn id="13" dur="1500" fill="hold"/>
                                        <p:tgtEl>
                                          <p:spTgt spid="3">
                                            <p:graphicEl>
                                              <a:dgm id="{ECA4106B-C716-427C-88CA-D57387815562}"/>
                                            </p:graphicEl>
                                          </p:spTgt>
                                        </p:tgtEl>
                                        <p:attrNameLst>
                                          <p:attrName>ppt_w</p:attrName>
                                        </p:attrNameLst>
                                      </p:cBhvr>
                                      <p:tavLst>
                                        <p:tav tm="0">
                                          <p:val>
                                            <p:strVal val="2/3*#ppt_w"/>
                                          </p:val>
                                        </p:tav>
                                        <p:tav tm="100000">
                                          <p:val>
                                            <p:strVal val="#ppt_w"/>
                                          </p:val>
                                        </p:tav>
                                      </p:tavLst>
                                    </p:anim>
                                    <p:anim calcmode="lin" valueType="num">
                                      <p:cBhvr>
                                        <p:cTn id="14" dur="1500" fill="hold"/>
                                        <p:tgtEl>
                                          <p:spTgt spid="3">
                                            <p:graphicEl>
                                              <a:dgm id="{ECA4106B-C716-427C-88CA-D57387815562}"/>
                                            </p:graphic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3">
                                            <p:graphicEl>
                                              <a:dgm id="{D1DAEA60-07CB-4C5C-BA17-A1DBD0FA0F18}"/>
                                            </p:graphicEl>
                                          </p:spTgt>
                                        </p:tgtEl>
                                        <p:attrNameLst>
                                          <p:attrName>style.visibility</p:attrName>
                                        </p:attrNameLst>
                                      </p:cBhvr>
                                      <p:to>
                                        <p:strVal val="visible"/>
                                      </p:to>
                                    </p:set>
                                    <p:anim calcmode="lin" valueType="num">
                                      <p:cBhvr>
                                        <p:cTn id="19" dur="1500" fill="hold"/>
                                        <p:tgtEl>
                                          <p:spTgt spid="3">
                                            <p:graphicEl>
                                              <a:dgm id="{D1DAEA60-07CB-4C5C-BA17-A1DBD0FA0F18}"/>
                                            </p:graphicEl>
                                          </p:spTgt>
                                        </p:tgtEl>
                                        <p:attrNameLst>
                                          <p:attrName>ppt_w</p:attrName>
                                        </p:attrNameLst>
                                      </p:cBhvr>
                                      <p:tavLst>
                                        <p:tav tm="0">
                                          <p:val>
                                            <p:strVal val="2/3*#ppt_w"/>
                                          </p:val>
                                        </p:tav>
                                        <p:tav tm="100000">
                                          <p:val>
                                            <p:strVal val="#ppt_w"/>
                                          </p:val>
                                        </p:tav>
                                      </p:tavLst>
                                    </p:anim>
                                    <p:anim calcmode="lin" valueType="num">
                                      <p:cBhvr>
                                        <p:cTn id="20" dur="1500" fill="hold"/>
                                        <p:tgtEl>
                                          <p:spTgt spid="3">
                                            <p:graphicEl>
                                              <a:dgm id="{D1DAEA60-07CB-4C5C-BA17-A1DBD0FA0F18}"/>
                                            </p:graphic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3">
                                            <p:graphicEl>
                                              <a:dgm id="{C380198C-3EE9-4B38-B7B0-0520EAD30B59}"/>
                                            </p:graphicEl>
                                          </p:spTgt>
                                        </p:tgtEl>
                                        <p:attrNameLst>
                                          <p:attrName>style.visibility</p:attrName>
                                        </p:attrNameLst>
                                      </p:cBhvr>
                                      <p:to>
                                        <p:strVal val="visible"/>
                                      </p:to>
                                    </p:set>
                                    <p:anim calcmode="lin" valueType="num">
                                      <p:cBhvr>
                                        <p:cTn id="25" dur="1500" fill="hold"/>
                                        <p:tgtEl>
                                          <p:spTgt spid="3">
                                            <p:graphicEl>
                                              <a:dgm id="{C380198C-3EE9-4B38-B7B0-0520EAD30B59}"/>
                                            </p:graphicEl>
                                          </p:spTgt>
                                        </p:tgtEl>
                                        <p:attrNameLst>
                                          <p:attrName>ppt_w</p:attrName>
                                        </p:attrNameLst>
                                      </p:cBhvr>
                                      <p:tavLst>
                                        <p:tav tm="0">
                                          <p:val>
                                            <p:strVal val="2/3*#ppt_w"/>
                                          </p:val>
                                        </p:tav>
                                        <p:tav tm="100000">
                                          <p:val>
                                            <p:strVal val="#ppt_w"/>
                                          </p:val>
                                        </p:tav>
                                      </p:tavLst>
                                    </p:anim>
                                    <p:anim calcmode="lin" valueType="num">
                                      <p:cBhvr>
                                        <p:cTn id="26" dur="1500" fill="hold"/>
                                        <p:tgtEl>
                                          <p:spTgt spid="3">
                                            <p:graphicEl>
                                              <a:dgm id="{C380198C-3EE9-4B38-B7B0-0520EAD30B59}"/>
                                            </p:graphic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3">
                                            <p:graphicEl>
                                              <a:dgm id="{32CBF7B4-19CB-4DB8-AB49-D732D95D0EA1}"/>
                                            </p:graphicEl>
                                          </p:spTgt>
                                        </p:tgtEl>
                                        <p:attrNameLst>
                                          <p:attrName>style.visibility</p:attrName>
                                        </p:attrNameLst>
                                      </p:cBhvr>
                                      <p:to>
                                        <p:strVal val="visible"/>
                                      </p:to>
                                    </p:set>
                                    <p:anim calcmode="lin" valueType="num">
                                      <p:cBhvr>
                                        <p:cTn id="31" dur="1500" fill="hold"/>
                                        <p:tgtEl>
                                          <p:spTgt spid="3">
                                            <p:graphicEl>
                                              <a:dgm id="{32CBF7B4-19CB-4DB8-AB49-D732D95D0EA1}"/>
                                            </p:graphicEl>
                                          </p:spTgt>
                                        </p:tgtEl>
                                        <p:attrNameLst>
                                          <p:attrName>ppt_w</p:attrName>
                                        </p:attrNameLst>
                                      </p:cBhvr>
                                      <p:tavLst>
                                        <p:tav tm="0">
                                          <p:val>
                                            <p:strVal val="2/3*#ppt_w"/>
                                          </p:val>
                                        </p:tav>
                                        <p:tav tm="100000">
                                          <p:val>
                                            <p:strVal val="#ppt_w"/>
                                          </p:val>
                                        </p:tav>
                                      </p:tavLst>
                                    </p:anim>
                                    <p:anim calcmode="lin" valueType="num">
                                      <p:cBhvr>
                                        <p:cTn id="32" dur="1500" fill="hold"/>
                                        <p:tgtEl>
                                          <p:spTgt spid="3">
                                            <p:graphicEl>
                                              <a:dgm id="{32CBF7B4-19CB-4DB8-AB49-D732D95D0EA1}"/>
                                            </p:graphicEl>
                                          </p:spTgt>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3">
                                            <p:graphicEl>
                                              <a:dgm id="{EF288B4F-6DFF-4841-A2F5-31980DC247C7}"/>
                                            </p:graphicEl>
                                          </p:spTgt>
                                        </p:tgtEl>
                                        <p:attrNameLst>
                                          <p:attrName>style.visibility</p:attrName>
                                        </p:attrNameLst>
                                      </p:cBhvr>
                                      <p:to>
                                        <p:strVal val="visible"/>
                                      </p:to>
                                    </p:set>
                                    <p:anim calcmode="lin" valueType="num">
                                      <p:cBhvr>
                                        <p:cTn id="37" dur="1500" fill="hold"/>
                                        <p:tgtEl>
                                          <p:spTgt spid="3">
                                            <p:graphicEl>
                                              <a:dgm id="{EF288B4F-6DFF-4841-A2F5-31980DC247C7}"/>
                                            </p:graphicEl>
                                          </p:spTgt>
                                        </p:tgtEl>
                                        <p:attrNameLst>
                                          <p:attrName>ppt_w</p:attrName>
                                        </p:attrNameLst>
                                      </p:cBhvr>
                                      <p:tavLst>
                                        <p:tav tm="0">
                                          <p:val>
                                            <p:strVal val="2/3*#ppt_w"/>
                                          </p:val>
                                        </p:tav>
                                        <p:tav tm="100000">
                                          <p:val>
                                            <p:strVal val="#ppt_w"/>
                                          </p:val>
                                        </p:tav>
                                      </p:tavLst>
                                    </p:anim>
                                    <p:anim calcmode="lin" valueType="num">
                                      <p:cBhvr>
                                        <p:cTn id="38" dur="1500" fill="hold"/>
                                        <p:tgtEl>
                                          <p:spTgt spid="3">
                                            <p:graphicEl>
                                              <a:dgm id="{EF288B4F-6DFF-4841-A2F5-31980DC247C7}"/>
                                            </p:graphic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1">
                                            <p:txEl>
                                              <p:pRg st="7" end="7"/>
                                            </p:txEl>
                                          </p:spTgt>
                                        </p:tgtEl>
                                        <p:attrNameLst>
                                          <p:attrName>style.visibility</p:attrName>
                                        </p:attrNameLst>
                                      </p:cBhvr>
                                      <p:to>
                                        <p:strVal val="visible"/>
                                      </p:to>
                                    </p:set>
                                    <p:animEffect transition="in" filter="blinds(horizontal)">
                                      <p:cBhvr>
                                        <p:cTn id="43" dur="1000"/>
                                        <p:tgtEl>
                                          <p:spTgt spid="11">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11">
                                            <p:txEl>
                                              <p:pRg st="8" end="8"/>
                                            </p:txEl>
                                          </p:spTgt>
                                        </p:tgtEl>
                                        <p:attrNameLst>
                                          <p:attrName>style.visibility</p:attrName>
                                        </p:attrNameLst>
                                      </p:cBhvr>
                                      <p:to>
                                        <p:strVal val="visible"/>
                                      </p:to>
                                    </p:set>
                                    <p:animEffect transition="in" filter="checkerboard(across)">
                                      <p:cBhvr>
                                        <p:cTn id="48" dur="1000"/>
                                        <p:tgtEl>
                                          <p:spTgt spid="11">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11">
                                            <p:txEl>
                                              <p:pRg st="9" end="9"/>
                                            </p:txEl>
                                          </p:spTgt>
                                        </p:tgtEl>
                                        <p:attrNameLst>
                                          <p:attrName>style.visibility</p:attrName>
                                        </p:attrNameLst>
                                      </p:cBhvr>
                                      <p:to>
                                        <p:strVal val="visible"/>
                                      </p:to>
                                    </p:set>
                                    <p:anim calcmode="lin" valueType="num">
                                      <p:cBhvr>
                                        <p:cTn id="53" dur="1000" fill="hold"/>
                                        <p:tgtEl>
                                          <p:spTgt spid="11">
                                            <p:txEl>
                                              <p:pRg st="9" end="9"/>
                                            </p:txEl>
                                          </p:spTgt>
                                        </p:tgtEl>
                                        <p:attrNameLst>
                                          <p:attrName>ppt_w</p:attrName>
                                        </p:attrNameLst>
                                      </p:cBhvr>
                                      <p:tavLst>
                                        <p:tav tm="0">
                                          <p:val>
                                            <p:strVal val="#ppt_w*0.70"/>
                                          </p:val>
                                        </p:tav>
                                        <p:tav tm="100000">
                                          <p:val>
                                            <p:strVal val="#ppt_w"/>
                                          </p:val>
                                        </p:tav>
                                      </p:tavLst>
                                    </p:anim>
                                    <p:anim calcmode="lin" valueType="num">
                                      <p:cBhvr>
                                        <p:cTn id="54" dur="1000" fill="hold"/>
                                        <p:tgtEl>
                                          <p:spTgt spid="11">
                                            <p:txEl>
                                              <p:pRg st="9" end="9"/>
                                            </p:txEl>
                                          </p:spTgt>
                                        </p:tgtEl>
                                        <p:attrNameLst>
                                          <p:attrName>ppt_h</p:attrName>
                                        </p:attrNameLst>
                                      </p:cBhvr>
                                      <p:tavLst>
                                        <p:tav tm="0">
                                          <p:val>
                                            <p:strVal val="#ppt_h"/>
                                          </p:val>
                                        </p:tav>
                                        <p:tav tm="100000">
                                          <p:val>
                                            <p:strVal val="#ppt_h"/>
                                          </p:val>
                                        </p:tav>
                                      </p:tavLst>
                                    </p:anim>
                                    <p:animEffect transition="in" filter="fade">
                                      <p:cBhvr>
                                        <p:cTn id="55" dur="10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169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4361513"/>
          </a:xfrm>
        </p:spPr>
        <p:txBody>
          <a:bodyPr>
            <a:normAutofit/>
          </a:bodyPr>
          <a:lstStyle/>
          <a:p>
            <a:pPr marL="0" indent="0" algn="just">
              <a:lnSpc>
                <a:spcPct val="100000"/>
              </a:lnSpc>
              <a:spcBef>
                <a:spcPts val="0"/>
              </a:spcBef>
              <a:buNone/>
            </a:pPr>
            <a:r>
              <a:rPr lang="es-MX" sz="2000" dirty="0">
                <a:solidFill>
                  <a:schemeClr val="bg1"/>
                </a:solidFill>
                <a:latin typeface="ArialMT"/>
              </a:rPr>
              <a:t>cionados con las mismas que ejecute el ente público; el registro mensual de dicha información lo debe realizar el residente </a:t>
            </a:r>
            <a:r>
              <a:rPr lang="es-MX" sz="1600" dirty="0">
                <a:solidFill>
                  <a:schemeClr val="bg1"/>
                </a:solidFill>
                <a:latin typeface="ArialMT"/>
              </a:rPr>
              <a:t>(disposición 23)</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La </a:t>
            </a:r>
            <a:r>
              <a:rPr lang="es-MX" sz="2000" dirty="0">
                <a:solidFill>
                  <a:schemeClr val="bg2">
                    <a:lumMod val="60000"/>
                    <a:lumOff val="40000"/>
                  </a:schemeClr>
                </a:solidFill>
                <a:latin typeface="ArialMT"/>
              </a:rPr>
              <a:t>información a registrar</a:t>
            </a:r>
            <a:r>
              <a:rPr lang="es-MX" sz="2000" dirty="0">
                <a:solidFill>
                  <a:schemeClr val="bg1"/>
                </a:solidFill>
                <a:latin typeface="ArialMT"/>
              </a:rPr>
              <a:t>, misma que debe actualice dentro de los primeros 5 días hábiles siguientes a la conclusión de cada mes, es la siguiente </a:t>
            </a:r>
            <a:r>
              <a:rPr lang="es-MX" sz="1600" dirty="0">
                <a:solidFill>
                  <a:schemeClr val="bg1"/>
                </a:solidFill>
                <a:latin typeface="ArialMT"/>
              </a:rPr>
              <a:t>(disposición 24 1er. pfo.)</a:t>
            </a:r>
            <a:r>
              <a:rPr lang="es-MX" sz="2000" dirty="0">
                <a:solidFill>
                  <a:schemeClr val="bg1"/>
                </a:solidFill>
                <a:latin typeface="ArialMT"/>
              </a:rPr>
              <a:t>:</a:t>
            </a:r>
          </a:p>
          <a:p>
            <a:pPr marL="0" indent="0" algn="just">
              <a:lnSpc>
                <a:spcPct val="100000"/>
              </a:lnSpc>
              <a:spcBef>
                <a:spcPts val="0"/>
              </a:spcBef>
              <a:buNone/>
            </a:pPr>
            <a:endParaRPr lang="es-MX" sz="1000" b="1"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a)  </a:t>
            </a:r>
            <a:r>
              <a:rPr lang="es-MX" sz="2000" dirty="0">
                <a:solidFill>
                  <a:schemeClr val="bg1"/>
                </a:solidFill>
                <a:latin typeface="ArialMT"/>
              </a:rPr>
              <a:t>El anticipo y su amortización; </a:t>
            </a:r>
            <a:r>
              <a:rPr lang="es-MX" sz="2000" b="1" dirty="0">
                <a:solidFill>
                  <a:schemeClr val="bg1"/>
                </a:solidFill>
                <a:latin typeface="ArialMT"/>
              </a:rPr>
              <a:t>b)  </a:t>
            </a:r>
            <a:r>
              <a:rPr lang="es-MX" sz="2000" dirty="0">
                <a:solidFill>
                  <a:schemeClr val="bg1"/>
                </a:solidFill>
                <a:latin typeface="ArialMT"/>
              </a:rPr>
              <a:t>Avance físico acumulado; </a:t>
            </a:r>
            <a:r>
              <a:rPr lang="es-MX" sz="2000" b="1" dirty="0">
                <a:solidFill>
                  <a:schemeClr val="bg1"/>
                </a:solidFill>
                <a:latin typeface="ArialMT"/>
              </a:rPr>
              <a:t>c)  </a:t>
            </a:r>
            <a:r>
              <a:rPr lang="es-MX" sz="2000" dirty="0">
                <a:solidFill>
                  <a:schemeClr val="bg1"/>
                </a:solidFill>
                <a:latin typeface="ArialMT"/>
              </a:rPr>
              <a:t>Avance financiero del mes; </a:t>
            </a:r>
            <a:r>
              <a:rPr lang="es-MX" sz="2000" b="1" dirty="0">
                <a:solidFill>
                  <a:schemeClr val="bg1"/>
                </a:solidFill>
                <a:latin typeface="ArialMT"/>
              </a:rPr>
              <a:t>d)  </a:t>
            </a:r>
            <a:r>
              <a:rPr lang="es-MX" sz="2000" dirty="0">
                <a:solidFill>
                  <a:schemeClr val="bg1"/>
                </a:solidFill>
                <a:latin typeface="ArialMT"/>
              </a:rPr>
              <a:t>La suspensión de los trabajos; </a:t>
            </a:r>
            <a:r>
              <a:rPr lang="es-MX" sz="2000" b="1" dirty="0">
                <a:solidFill>
                  <a:schemeClr val="bg1"/>
                </a:solidFill>
                <a:latin typeface="ArialMT"/>
              </a:rPr>
              <a:t>e) </a:t>
            </a:r>
            <a:r>
              <a:rPr lang="es-MX" sz="2000" dirty="0">
                <a:solidFill>
                  <a:schemeClr val="bg1"/>
                </a:solidFill>
                <a:latin typeface="ArialMT"/>
              </a:rPr>
              <a:t>Terminación anticipada; </a:t>
            </a:r>
            <a:r>
              <a:rPr lang="es-MX" sz="2000" b="1" dirty="0">
                <a:solidFill>
                  <a:schemeClr val="bg1"/>
                </a:solidFill>
                <a:latin typeface="ArialMT"/>
              </a:rPr>
              <a:t>f)  </a:t>
            </a:r>
            <a:r>
              <a:rPr lang="es-MX" sz="2000" dirty="0">
                <a:solidFill>
                  <a:schemeClr val="bg1"/>
                </a:solidFill>
                <a:latin typeface="ArialMT"/>
              </a:rPr>
              <a:t>Rescisión Administrativa, y </a:t>
            </a:r>
            <a:r>
              <a:rPr lang="es-MX" sz="2000" b="1" dirty="0">
                <a:solidFill>
                  <a:schemeClr val="bg1"/>
                </a:solidFill>
                <a:latin typeface="ArialMT"/>
              </a:rPr>
              <a:t>g) </a:t>
            </a:r>
            <a:r>
              <a:rPr lang="es-MX" sz="2000" dirty="0">
                <a:solidFill>
                  <a:schemeClr val="bg1"/>
                </a:solidFill>
                <a:latin typeface="ArialMT"/>
              </a:rPr>
              <a:t>Finiquito.</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			           El registro de esta información es independiente de    			           la que se realiza en el módulo de la Bitácora Elec-			           trónica </a:t>
            </a:r>
            <a:r>
              <a:rPr lang="es-MX" sz="1600" dirty="0">
                <a:solidFill>
                  <a:schemeClr val="bg1"/>
                </a:solidFill>
                <a:latin typeface="ArialMT"/>
              </a:rPr>
              <a:t>(disposición 24 2º pfo.)</a:t>
            </a:r>
            <a:r>
              <a:rPr lang="es-MX" sz="2000" dirty="0">
                <a:solidFill>
                  <a:schemeClr val="bg1"/>
                </a:solidFill>
                <a:latin typeface="ArialMT"/>
              </a:rPr>
              <a:t>.</a:t>
            </a: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0"/>
              </a:spcBef>
              <a:buNone/>
            </a:pPr>
            <a:endParaRPr lang="es-MX" sz="2000" dirty="0">
              <a:solidFill>
                <a:srgbClr val="000000"/>
              </a:solidFill>
              <a:latin typeface="ArialMT"/>
            </a:endParaRPr>
          </a:p>
          <a:p>
            <a:pPr marL="0" indent="0" algn="just">
              <a:lnSpc>
                <a:spcPct val="120000"/>
              </a:lnSpc>
              <a:spcBef>
                <a:spcPts val="0"/>
              </a:spcBef>
              <a:buNone/>
            </a:pPr>
            <a:endParaRPr lang="es-ES_tradnl" altLang="es-MX" sz="2000" dirty="0">
              <a:solidFill>
                <a:schemeClr val="bg1"/>
              </a:solidFill>
              <a:latin typeface="Arial" panose="020B0604020202020204" pitchFamily="34" charset="0"/>
              <a:cs typeface="Arial" panose="020B0604020202020204" pitchFamily="34" charset="0"/>
            </a:endParaRPr>
          </a:p>
        </p:txBody>
      </p:sp>
      <p:pic>
        <p:nvPicPr>
          <p:cNvPr id="1028" name="Picture 4">
            <a:extLst>
              <a:ext uri="{FF2B5EF4-FFF2-40B4-BE49-F238E27FC236}">
                <a16:creationId xmlns:a16="http://schemas.microsoft.com/office/drawing/2014/main" id="{EF1E94BD-4D2F-4329-1DD2-470D61E2F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303" y="3333207"/>
            <a:ext cx="3201486" cy="32014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unción Pública consolida 3 mil 400 contratos por Bitácora electrónica | El  Heraldo de México">
            <a:extLst>
              <a:ext uri="{FF2B5EF4-FFF2-40B4-BE49-F238E27FC236}">
                <a16:creationId xmlns:a16="http://schemas.microsoft.com/office/drawing/2014/main" id="{0D99B544-9B0B-9EA9-617F-9E484B2AA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205" y="4289088"/>
            <a:ext cx="3810000" cy="214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61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edge">
                                      <p:cBhvr>
                                        <p:cTn id="15" dur="2000"/>
                                        <p:tgtEl>
                                          <p:spTgt spid="11">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animEffect transition="in" filter="wheel(1)">
                                      <p:cBhvr>
                                        <p:cTn id="18" dur="2000"/>
                                        <p:tgtEl>
                                          <p:spTgt spid="11">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animEffect transition="in" filter="fade">
                                      <p:cBhvr>
                                        <p:cTn id="23" dur="1000"/>
                                        <p:tgtEl>
                                          <p:spTgt spid="11">
                                            <p:txEl>
                                              <p:pRg st="6" end="6"/>
                                            </p:txEl>
                                          </p:spTgt>
                                        </p:tgtEl>
                                      </p:cBhvr>
                                    </p:animEffect>
                                    <p:anim calcmode="lin" valueType="num">
                                      <p:cBhvr>
                                        <p:cTn id="24"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
                                            <p:txEl>
                                              <p:pRg st="6" end="6"/>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xEl>
                                              <p:pRg st="6" end="6"/>
                                            </p:txEl>
                                          </p:spTgt>
                                        </p:tgtEl>
                                        <p:attrNameLst>
                                          <p:attrName>ppt_y</p:attrName>
                                        </p:attrNameLst>
                                      </p:cBhvr>
                                      <p:tavLst>
                                        <p:tav tm="0">
                                          <p:val>
                                            <p:strVal val="#ppt_y-.03"/>
                                          </p:val>
                                        </p:tav>
                                        <p:tav tm="100000">
                                          <p:val>
                                            <p:strVal val="#ppt_y"/>
                                          </p:val>
                                        </p:tav>
                                      </p:tavLst>
                                    </p:anim>
                                  </p:childTnLst>
                                </p:cTn>
                              </p:par>
                              <p:par>
                                <p:cTn id="27" presetID="5" presetClass="entr" presetSubtype="1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checkerboard(across)">
                                      <p:cBhvr>
                                        <p:cTn id="29" dur="1000"/>
                                        <p:tgtEl>
                                          <p:spTgt spid="1028"/>
                                        </p:tgtEl>
                                      </p:cBhvr>
                                    </p:animEffect>
                                  </p:childTnLst>
                                </p:cTn>
                              </p:par>
                              <p:par>
                                <p:cTn id="30" presetID="52" presetClass="entr" presetSubtype="0" fill="hold" nodeType="withEffect">
                                  <p:stCondLst>
                                    <p:cond delay="0"/>
                                  </p:stCondLst>
                                  <p:childTnLst>
                                    <p:set>
                                      <p:cBhvr>
                                        <p:cTn id="31" dur="1" fill="hold">
                                          <p:stCondLst>
                                            <p:cond delay="0"/>
                                          </p:stCondLst>
                                        </p:cTn>
                                        <p:tgtEl>
                                          <p:spTgt spid="1030"/>
                                        </p:tgtEl>
                                        <p:attrNameLst>
                                          <p:attrName>style.visibility</p:attrName>
                                        </p:attrNameLst>
                                      </p:cBhvr>
                                      <p:to>
                                        <p:strVal val="visible"/>
                                      </p:to>
                                    </p:set>
                                    <p:animScale>
                                      <p:cBhvr>
                                        <p:cTn id="32" dur="1000" decel="50000" fill="hold">
                                          <p:stCondLst>
                                            <p:cond delay="0"/>
                                          </p:stCondLst>
                                        </p:cTn>
                                        <p:tgtEl>
                                          <p:spTgt spid="10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030"/>
                                        </p:tgtEl>
                                        <p:attrNameLst>
                                          <p:attrName>ppt_x</p:attrName>
                                          <p:attrName>ppt_y</p:attrName>
                                        </p:attrNameLst>
                                      </p:cBhvr>
                                    </p:animMotion>
                                    <p:animEffect transition="in" filter="fade">
                                      <p:cBhvr>
                                        <p:cTn id="34"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marL="0" indent="0" algn="just">
              <a:lnSpc>
                <a:spcPct val="120000"/>
              </a:lnSpc>
              <a:spcBef>
                <a:spcPts val="0"/>
              </a:spcBef>
              <a:buNone/>
            </a:pPr>
            <a:r>
              <a:rPr lang="es-MX" sz="2800" b="1" dirty="0">
                <a:latin typeface="ArialMT"/>
              </a:rPr>
              <a:t>Unidad 5. Otros s</a:t>
            </a:r>
            <a:r>
              <a:rPr lang="es-MX" sz="2800" b="1" dirty="0">
                <a:effectLst/>
                <a:latin typeface="ArialMT"/>
              </a:rPr>
              <a:t>istemas electrónicos aplicables a las contrataciones públicas.</a:t>
            </a: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680319" y="2081379"/>
            <a:ext cx="10834921" cy="4489902"/>
          </a:xfrm>
        </p:spPr>
        <p:txBody>
          <a:bodyPr>
            <a:normAutofit fontScale="77500" lnSpcReduction="20000"/>
          </a:bodyPr>
          <a:lstStyle/>
          <a:p>
            <a:pPr marL="0" indent="0" algn="just">
              <a:lnSpc>
                <a:spcPct val="120000"/>
              </a:lnSpc>
              <a:spcBef>
                <a:spcPts val="0"/>
              </a:spcBef>
              <a:buNone/>
            </a:pPr>
            <a:r>
              <a:rPr lang="es-MX" sz="3300" dirty="0">
                <a:solidFill>
                  <a:schemeClr val="bg1"/>
                </a:solidFill>
                <a:effectLst/>
                <a:latin typeface="ArialMT"/>
              </a:rPr>
              <a:t>El alumno será capaz de:</a:t>
            </a:r>
          </a:p>
          <a:p>
            <a:pPr marL="0" indent="0" algn="just">
              <a:lnSpc>
                <a:spcPct val="120000"/>
              </a:lnSpc>
              <a:spcBef>
                <a:spcPts val="0"/>
              </a:spcBef>
              <a:buNone/>
            </a:pPr>
            <a:endParaRPr lang="es-MX" sz="700" dirty="0">
              <a:solidFill>
                <a:schemeClr val="bg1"/>
              </a:solidFill>
              <a:effectLst/>
              <a:latin typeface="ArialMT"/>
            </a:endParaRPr>
          </a:p>
          <a:p>
            <a:pPr marL="0" indent="0" algn="just">
              <a:lnSpc>
                <a:spcPct val="120000"/>
              </a:lnSpc>
              <a:spcBef>
                <a:spcPts val="0"/>
              </a:spcBef>
              <a:buNone/>
            </a:pPr>
            <a:r>
              <a:rPr lang="es-MX" sz="3300" dirty="0">
                <a:solidFill>
                  <a:schemeClr val="bg1"/>
                </a:solidFill>
                <a:effectLst/>
                <a:latin typeface="ArialMT"/>
              </a:rPr>
              <a:t>A) Identificar cuales son las implicaciones que tienen los medios remotos de comunicación electrónica en las contrataciones públicas.</a:t>
            </a:r>
          </a:p>
          <a:p>
            <a:pPr marL="0" indent="0" algn="just">
              <a:lnSpc>
                <a:spcPct val="120000"/>
              </a:lnSpc>
              <a:spcBef>
                <a:spcPts val="0"/>
              </a:spcBef>
              <a:buNone/>
            </a:pPr>
            <a:r>
              <a:rPr lang="es-MX" sz="1200" dirty="0">
                <a:solidFill>
                  <a:schemeClr val="bg1"/>
                </a:solidFill>
                <a:effectLst/>
                <a:latin typeface="ArialMT"/>
              </a:rPr>
              <a:t>.</a:t>
            </a:r>
            <a:br>
              <a:rPr lang="es-MX" dirty="0">
                <a:solidFill>
                  <a:schemeClr val="bg1"/>
                </a:solidFill>
                <a:effectLst/>
                <a:latin typeface="ArialMT"/>
              </a:rPr>
            </a:br>
            <a:r>
              <a:rPr lang="es-MX" sz="3300" dirty="0">
                <a:solidFill>
                  <a:schemeClr val="bg1"/>
                </a:solidFill>
                <a:effectLst/>
                <a:latin typeface="ArialMT"/>
              </a:rPr>
              <a:t>B) Analizar los aspectos fundamentales </a:t>
            </a:r>
            <a:r>
              <a:rPr lang="es-MX" sz="3300" dirty="0">
                <a:solidFill>
                  <a:schemeClr val="bg1"/>
                </a:solidFill>
                <a:latin typeface="ArialMT"/>
              </a:rPr>
              <a:t>d</a:t>
            </a:r>
            <a:r>
              <a:rPr lang="es-MX" sz="3300" dirty="0">
                <a:solidFill>
                  <a:schemeClr val="bg1"/>
                </a:solidFill>
                <a:effectLst/>
                <a:latin typeface="ArialMT"/>
              </a:rPr>
              <a:t>e cuales son las implicaciones jurídican de la bitácora de obra, y de la Bitácora Electrónica de Seguimiento de Adquisiciones.</a:t>
            </a:r>
          </a:p>
          <a:p>
            <a:pPr marL="0" indent="0" algn="just">
              <a:lnSpc>
                <a:spcPct val="120000"/>
              </a:lnSpc>
              <a:spcBef>
                <a:spcPts val="0"/>
              </a:spcBef>
              <a:buNone/>
            </a:pPr>
            <a:r>
              <a:rPr lang="es-MX" sz="1200" dirty="0">
                <a:solidFill>
                  <a:schemeClr val="bg1"/>
                </a:solidFill>
                <a:effectLst/>
                <a:latin typeface="ArialMT"/>
              </a:rPr>
              <a:t>.</a:t>
            </a:r>
          </a:p>
          <a:p>
            <a:pPr marL="0" indent="0" algn="just">
              <a:lnSpc>
                <a:spcPct val="120000"/>
              </a:lnSpc>
              <a:spcBef>
                <a:spcPts val="0"/>
              </a:spcBef>
              <a:buNone/>
            </a:pPr>
            <a:r>
              <a:rPr lang="es-MX" sz="3300" dirty="0">
                <a:solidFill>
                  <a:schemeClr val="bg1"/>
                </a:solidFill>
                <a:effectLst/>
                <a:latin typeface="ArialMT"/>
              </a:rPr>
              <a:t>C) Comprender  y analizar  el  papel del auditor en  la	              revisión de  las anotaciones  hechas en  las bitácoras,		               y así estar en posibilidades de conocer elementos im-	                 </a:t>
            </a:r>
            <a:r>
              <a:rPr lang="es-MX" sz="3300" dirty="0">
                <a:solidFill>
                  <a:schemeClr val="bg1"/>
                </a:solidFill>
                <a:latin typeface="ArialMT"/>
              </a:rPr>
              <a:t>port</a:t>
            </a:r>
            <a:r>
              <a:rPr lang="es-MX" sz="3300" dirty="0">
                <a:solidFill>
                  <a:schemeClr val="bg1"/>
                </a:solidFill>
                <a:effectLst/>
                <a:latin typeface="ArialMT"/>
              </a:rPr>
              <a:t>es relacionados con dichas anotaciones.</a:t>
            </a:r>
            <a:endParaRPr lang="es-MX" sz="2800" dirty="0">
              <a:solidFill>
                <a:schemeClr val="bg1"/>
              </a:solidFill>
              <a:effectLst/>
              <a:latin typeface="ArialMT"/>
            </a:endParaRPr>
          </a:p>
          <a:p>
            <a:pPr marL="0" indent="0" algn="just">
              <a:buNone/>
            </a:pPr>
            <a:endParaRPr lang="es-MX" dirty="0">
              <a:solidFill>
                <a:schemeClr val="bg1"/>
              </a:solidFill>
              <a:effectLst/>
            </a:endParaRPr>
          </a:p>
          <a:p>
            <a:endParaRPr lang="es-MX" dirty="0"/>
          </a:p>
        </p:txBody>
      </p:sp>
      <p:sp>
        <p:nvSpPr>
          <p:cNvPr id="2" name="Marcador de número de diapositiva 1">
            <a:extLst>
              <a:ext uri="{FF2B5EF4-FFF2-40B4-BE49-F238E27FC236}">
                <a16:creationId xmlns:a16="http://schemas.microsoft.com/office/drawing/2014/main" id="{C4E9D810-F0D7-F553-39A8-48AA764C20E6}"/>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170</a:t>
            </a:fld>
            <a:endParaRPr lang="en-US" sz="2400" dirty="0">
              <a:latin typeface="Arial" panose="020B0604020202020204" pitchFamily="34" charset="0"/>
              <a:cs typeface="Arial" panose="020B0604020202020204" pitchFamily="34" charset="0"/>
            </a:endParaRPr>
          </a:p>
        </p:txBody>
      </p:sp>
      <p:pic>
        <p:nvPicPr>
          <p:cNvPr id="4098" name="Picture 2" descr="Compranet">
            <a:extLst>
              <a:ext uri="{FF2B5EF4-FFF2-40B4-BE49-F238E27FC236}">
                <a16:creationId xmlns:a16="http://schemas.microsoft.com/office/drawing/2014/main" id="{D2759923-5F68-4F2B-38E8-58125E222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6603" y="4790824"/>
            <a:ext cx="3282047" cy="1780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88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1500"/>
                                        <p:tgtEl>
                                          <p:spTgt spid="10"/>
                                        </p:tgtEl>
                                      </p:cBhvr>
                                    </p:animEffect>
                                  </p:childTnLst>
                                </p:cTn>
                              </p:par>
                            </p:childTnLst>
                          </p:cTn>
                        </p:par>
                        <p:par>
                          <p:cTn id="8" fill="hold">
                            <p:stCondLst>
                              <p:cond delay="1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p:cTn id="11"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800" decel="100000"/>
                                        <p:tgtEl>
                                          <p:spTgt spid="11">
                                            <p:txEl>
                                              <p:pRg st="2" end="2"/>
                                            </p:txEl>
                                          </p:spTgt>
                                        </p:tgtEl>
                                      </p:cBhvr>
                                    </p:animEffect>
                                    <p:anim calcmode="lin" valueType="num">
                                      <p:cBhvr>
                                        <p:cTn id="21"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 calcmode="lin" valueType="num">
                                      <p:cBhvr>
                                        <p:cTn id="30" dur="10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11">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1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xEl>
                                              <p:pRg st="5" end="5"/>
                                            </p:txEl>
                                          </p:spTgt>
                                        </p:tgtEl>
                                        <p:attrNameLst>
                                          <p:attrName>style.visibility</p:attrName>
                                        </p:attrNameLst>
                                      </p:cBhvr>
                                      <p:to>
                                        <p:strVal val="visible"/>
                                      </p:to>
                                    </p:set>
                                    <p:animEffect transition="in" filter="fade">
                                      <p:cBhvr>
                                        <p:cTn id="38" dur="1000"/>
                                        <p:tgtEl>
                                          <p:spTgt spid="11">
                                            <p:txEl>
                                              <p:pRg st="5" end="5"/>
                                            </p:txEl>
                                          </p:spTgt>
                                        </p:tgtEl>
                                      </p:cBhvr>
                                    </p:animEffect>
                                    <p:anim calcmode="lin" valueType="num">
                                      <p:cBhvr>
                                        <p:cTn id="39"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41" presetID="55" presetClass="entr" presetSubtype="0" fill="hold" nodeType="withEffect">
                                  <p:stCondLst>
                                    <p:cond delay="0"/>
                                  </p:stCondLst>
                                  <p:childTnLst>
                                    <p:set>
                                      <p:cBhvr>
                                        <p:cTn id="42" dur="1" fill="hold">
                                          <p:stCondLst>
                                            <p:cond delay="0"/>
                                          </p:stCondLst>
                                        </p:cTn>
                                        <p:tgtEl>
                                          <p:spTgt spid="4098"/>
                                        </p:tgtEl>
                                        <p:attrNameLst>
                                          <p:attrName>style.visibility</p:attrName>
                                        </p:attrNameLst>
                                      </p:cBhvr>
                                      <p:to>
                                        <p:strVal val="visible"/>
                                      </p:to>
                                    </p:set>
                                    <p:anim calcmode="lin" valueType="num">
                                      <p:cBhvr>
                                        <p:cTn id="43" dur="1000" fill="hold"/>
                                        <p:tgtEl>
                                          <p:spTgt spid="4098"/>
                                        </p:tgtEl>
                                        <p:attrNameLst>
                                          <p:attrName>ppt_w</p:attrName>
                                        </p:attrNameLst>
                                      </p:cBhvr>
                                      <p:tavLst>
                                        <p:tav tm="0">
                                          <p:val>
                                            <p:strVal val="#ppt_w*0.70"/>
                                          </p:val>
                                        </p:tav>
                                        <p:tav tm="100000">
                                          <p:val>
                                            <p:strVal val="#ppt_w"/>
                                          </p:val>
                                        </p:tav>
                                      </p:tavLst>
                                    </p:anim>
                                    <p:anim calcmode="lin" valueType="num">
                                      <p:cBhvr>
                                        <p:cTn id="44" dur="1000" fill="hold"/>
                                        <p:tgtEl>
                                          <p:spTgt spid="4098"/>
                                        </p:tgtEl>
                                        <p:attrNameLst>
                                          <p:attrName>ppt_h</p:attrName>
                                        </p:attrNameLst>
                                      </p:cBhvr>
                                      <p:tavLst>
                                        <p:tav tm="0">
                                          <p:val>
                                            <p:strVal val="#ppt_h"/>
                                          </p:val>
                                        </p:tav>
                                        <p:tav tm="100000">
                                          <p:val>
                                            <p:strVal val="#ppt_h"/>
                                          </p:val>
                                        </p:tav>
                                      </p:tavLst>
                                    </p:anim>
                                    <p:animEffect transition="in" filter="fade">
                                      <p:cBhvr>
                                        <p:cTn id="45"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171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5934500"/>
          </a:xfrm>
        </p:spPr>
        <p:txBody>
          <a:bodyPr>
            <a:normAutofit/>
          </a:bodyPr>
          <a:lstStyle/>
          <a:p>
            <a:pPr marL="0" indent="0" algn="just">
              <a:lnSpc>
                <a:spcPct val="120000"/>
              </a:lnSpc>
              <a:spcBef>
                <a:spcPts val="0"/>
              </a:spcBef>
              <a:buNone/>
            </a:pPr>
            <a:r>
              <a:rPr lang="es-MX" sz="2000" dirty="0">
                <a:solidFill>
                  <a:schemeClr val="bg1"/>
                </a:solidFill>
                <a:latin typeface="ArialMT"/>
              </a:rPr>
              <a:t>5.1. </a:t>
            </a:r>
            <a:r>
              <a:rPr lang="es-MX" sz="2000" dirty="0">
                <a:solidFill>
                  <a:schemeClr val="accent6">
                    <a:lumMod val="50000"/>
                  </a:schemeClr>
                </a:solidFill>
                <a:latin typeface="ArialMT"/>
              </a:rPr>
              <a:t>CompraNet</a:t>
            </a:r>
            <a:r>
              <a:rPr lang="es-MX" sz="2000" dirty="0">
                <a:solidFill>
                  <a:schemeClr val="bg1"/>
                </a:solidFill>
                <a:latin typeface="ArialMT"/>
              </a:rPr>
              <a:t>.</a:t>
            </a: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Normativamente el sistema CompraNet, se define </a:t>
            </a:r>
            <a:r>
              <a:rPr lang="es-ES" altLang="es-MX" sz="1600" dirty="0">
                <a:solidFill>
                  <a:schemeClr val="bg1"/>
                </a:solidFill>
                <a:latin typeface="Arial" panose="020B0604020202020204" pitchFamily="34" charset="0"/>
              </a:rPr>
              <a:t>(arts. 2 </a:t>
            </a:r>
            <a:r>
              <a:rPr lang="es-ES" altLang="es-MX" sz="1600" dirty="0" err="1">
                <a:solidFill>
                  <a:schemeClr val="bg1"/>
                </a:solidFill>
                <a:latin typeface="Arial" panose="020B0604020202020204" pitchFamily="34" charset="0"/>
              </a:rPr>
              <a:t>fracc.</a:t>
            </a:r>
            <a:r>
              <a:rPr lang="es-ES" altLang="es-MX" sz="1600" dirty="0">
                <a:solidFill>
                  <a:schemeClr val="bg1"/>
                </a:solidFill>
                <a:latin typeface="Arial" panose="020B0604020202020204" pitchFamily="34" charset="0"/>
              </a:rPr>
              <a:t> II LOPSRM, y de la LAASSP)</a:t>
            </a:r>
            <a:r>
              <a:rPr lang="es-ES" altLang="es-MX" sz="2000" dirty="0">
                <a:solidFill>
                  <a:schemeClr val="bg1"/>
                </a:solidFill>
                <a:latin typeface="Arial" panose="020B0604020202020204" pitchFamily="34" charset="0"/>
              </a:rPr>
              <a:t> como: </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El sistema electrónico de información pública gubernamental sobre adquisiciones, arrendamientos y servicios, obras públicas y servicios relacionados con las mismas,</a:t>
            </a:r>
          </a:p>
          <a:p>
            <a:pPr marL="0" indent="0" algn="just">
              <a:lnSpc>
                <a:spcPct val="100000"/>
              </a:lnSpc>
              <a:spcBef>
                <a:spcPts val="0"/>
              </a:spcBef>
              <a:buNone/>
            </a:pPr>
            <a:r>
              <a:rPr lang="es-ES" altLang="es-MX" sz="2000" dirty="0">
                <a:solidFill>
                  <a:schemeClr val="bg1"/>
                </a:solidFill>
                <a:latin typeface="Arial" panose="020B0604020202020204" pitchFamily="34" charset="0"/>
              </a:rPr>
              <a:t>integrado entre otra información, por</a:t>
            </a:r>
          </a:p>
          <a:p>
            <a:pPr marL="0" indent="0" algn="just">
              <a:lnSpc>
                <a:spcPct val="100000"/>
              </a:lnSpc>
              <a:spcBef>
                <a:spcPts val="0"/>
              </a:spcBef>
              <a:buNone/>
            </a:pPr>
            <a:r>
              <a:rPr lang="es-ES" altLang="es-MX" sz="2000" dirty="0">
                <a:solidFill>
                  <a:schemeClr val="bg1"/>
                </a:solidFill>
                <a:latin typeface="Arial" panose="020B0604020202020204" pitchFamily="34" charset="0"/>
              </a:rPr>
              <a:t>los programas anuales en la materia, de las dependencias y entidades; </a:t>
            </a:r>
          </a:p>
          <a:p>
            <a:pPr marL="0" indent="0" algn="just">
              <a:lnSpc>
                <a:spcPct val="100000"/>
              </a:lnSpc>
              <a:spcBef>
                <a:spcPts val="0"/>
              </a:spcBef>
              <a:buNone/>
            </a:pPr>
            <a:r>
              <a:rPr lang="es-ES" altLang="es-MX" sz="2000" dirty="0">
                <a:solidFill>
                  <a:schemeClr val="bg1"/>
                </a:solidFill>
                <a:latin typeface="Arial" panose="020B0604020202020204" pitchFamily="34" charset="0"/>
              </a:rPr>
              <a:t>el registro único de contratistas;           el padrón de testigos sociales; </a:t>
            </a:r>
          </a:p>
          <a:p>
            <a:pPr marL="0" indent="0" algn="just">
              <a:lnSpc>
                <a:spcPct val="100000"/>
              </a:lnSpc>
              <a:spcBef>
                <a:spcPts val="0"/>
              </a:spcBef>
              <a:buNone/>
            </a:pPr>
            <a:r>
              <a:rPr lang="es-ES" altLang="es-MX" sz="2000" dirty="0">
                <a:solidFill>
                  <a:schemeClr val="bg1"/>
                </a:solidFill>
                <a:latin typeface="Arial" panose="020B0604020202020204" pitchFamily="34" charset="0"/>
              </a:rPr>
              <a:t>el registro de contratistas sancionados;  </a:t>
            </a:r>
          </a:p>
          <a:p>
            <a:pPr marL="0" indent="0" algn="just">
              <a:lnSpc>
                <a:spcPct val="100000"/>
              </a:lnSpc>
              <a:spcBef>
                <a:spcPts val="0"/>
              </a:spcBef>
              <a:buNone/>
            </a:pPr>
            <a:r>
              <a:rPr lang="es-ES" altLang="es-MX" sz="2000" dirty="0">
                <a:solidFill>
                  <a:schemeClr val="bg1"/>
                </a:solidFill>
                <a:latin typeface="Arial" panose="020B0604020202020204" pitchFamily="34" charset="0"/>
              </a:rPr>
              <a:t>las convocatorias a la licitación y sus modificaciones; </a:t>
            </a:r>
          </a:p>
          <a:p>
            <a:pPr marL="0" indent="0" algn="just">
              <a:lnSpc>
                <a:spcPct val="100000"/>
              </a:lnSpc>
              <a:spcBef>
                <a:spcPts val="0"/>
              </a:spcBef>
              <a:buNone/>
            </a:pPr>
            <a:r>
              <a:rPr lang="es-ES" altLang="es-MX" sz="2000" dirty="0">
                <a:solidFill>
                  <a:schemeClr val="bg1"/>
                </a:solidFill>
                <a:latin typeface="Arial" panose="020B0604020202020204" pitchFamily="34" charset="0"/>
              </a:rPr>
              <a:t>las invitaciones a cuando menos tres personas; </a:t>
            </a:r>
          </a:p>
          <a:p>
            <a:pPr marL="0" indent="0" algn="just">
              <a:lnSpc>
                <a:spcPct val="100000"/>
              </a:lnSpc>
              <a:spcBef>
                <a:spcPts val="0"/>
              </a:spcBef>
              <a:buNone/>
            </a:pPr>
            <a:r>
              <a:rPr lang="es-ES" altLang="es-MX" sz="2000" dirty="0">
                <a:solidFill>
                  <a:schemeClr val="bg1"/>
                </a:solidFill>
                <a:latin typeface="Arial" panose="020B0604020202020204" pitchFamily="34" charset="0"/>
              </a:rPr>
              <a:t>las actas de las juntas de aclaraciones, del acto de presentación y apertura de proposiciones y de fallo; </a:t>
            </a:r>
          </a:p>
          <a:p>
            <a:pPr marL="0" indent="0" algn="just">
              <a:lnSpc>
                <a:spcPct val="100000"/>
              </a:lnSpc>
              <a:spcBef>
                <a:spcPts val="0"/>
              </a:spcBef>
              <a:buNone/>
            </a:pPr>
            <a:r>
              <a:rPr lang="es-ES" altLang="es-MX" sz="2000" dirty="0">
                <a:solidFill>
                  <a:schemeClr val="bg1"/>
                </a:solidFill>
                <a:latin typeface="Arial" panose="020B0604020202020204" pitchFamily="34" charset="0"/>
              </a:rPr>
              <a:t>los testimonios de los testigos sociales; </a:t>
            </a:r>
          </a:p>
          <a:p>
            <a:pPr marL="0" indent="0" algn="just">
              <a:lnSpc>
                <a:spcPct val="100000"/>
              </a:lnSpc>
              <a:spcBef>
                <a:spcPts val="0"/>
              </a:spcBef>
              <a:buNone/>
            </a:pPr>
            <a:r>
              <a:rPr lang="es-ES" altLang="es-MX" sz="2000" dirty="0">
                <a:solidFill>
                  <a:schemeClr val="bg1"/>
                </a:solidFill>
                <a:latin typeface="Arial" panose="020B0604020202020204" pitchFamily="34" charset="0"/>
              </a:rPr>
              <a:t>los datos de los contratos y los convenios modificatorios; </a:t>
            </a:r>
          </a:p>
          <a:p>
            <a:pPr marL="0" indent="0" algn="just">
              <a:lnSpc>
                <a:spcPct val="100000"/>
              </a:lnSpc>
              <a:spcBef>
                <a:spcPts val="0"/>
              </a:spcBef>
              <a:buNone/>
            </a:pPr>
            <a:r>
              <a:rPr lang="es-ES" altLang="es-MX" sz="2000" dirty="0">
                <a:solidFill>
                  <a:schemeClr val="bg1"/>
                </a:solidFill>
                <a:latin typeface="Arial" panose="020B0604020202020204" pitchFamily="34" charset="0"/>
              </a:rPr>
              <a:t>las adjudicaciones directas; </a:t>
            </a:r>
          </a:p>
          <a:p>
            <a:pPr marL="0" indent="0" algn="just">
              <a:lnSpc>
                <a:spcPct val="100000"/>
              </a:lnSpc>
              <a:spcBef>
                <a:spcPts val="0"/>
              </a:spcBef>
              <a:buNone/>
            </a:pPr>
            <a:r>
              <a:rPr lang="es-ES" altLang="es-MX" sz="2000" dirty="0">
                <a:solidFill>
                  <a:schemeClr val="bg1"/>
                </a:solidFill>
                <a:latin typeface="Arial" panose="020B0604020202020204" pitchFamily="34" charset="0"/>
              </a:rPr>
              <a:t>las resoluciones de la instancia de inconformidad que hayan causado estado, </a:t>
            </a:r>
          </a:p>
          <a:p>
            <a:pPr marL="0" indent="0" algn="just">
              <a:lnSpc>
                <a:spcPct val="100000"/>
              </a:lnSpc>
              <a:spcBef>
                <a:spcPts val="0"/>
              </a:spcBef>
              <a:buNone/>
            </a:pPr>
            <a:r>
              <a:rPr lang="es-ES" altLang="es-MX" sz="2000" dirty="0">
                <a:solidFill>
                  <a:schemeClr val="bg1"/>
                </a:solidFill>
                <a:latin typeface="Arial" panose="020B0604020202020204" pitchFamily="34" charset="0"/>
              </a:rPr>
              <a:t>y las notificaciones y avisos correspondientes. </a:t>
            </a:r>
          </a:p>
          <a:p>
            <a:pPr marL="0" indent="0" algn="just">
              <a:lnSpc>
                <a:spcPct val="100000"/>
              </a:lnSpc>
              <a:spcBef>
                <a:spcPts val="0"/>
              </a:spcBef>
              <a:buNone/>
            </a:pPr>
            <a:endParaRPr lang="es-ES" altLang="es-MX" sz="2000" dirty="0">
              <a:solidFill>
                <a:schemeClr val="bg1"/>
              </a:solidFill>
              <a:latin typeface="Arial" panose="020B0604020202020204" pitchFamily="34" charset="0"/>
            </a:endParaRPr>
          </a:p>
        </p:txBody>
      </p:sp>
    </p:spTree>
    <p:extLst>
      <p:ext uri="{BB962C8B-B14F-4D97-AF65-F5344CB8AC3E}">
        <p14:creationId xmlns:p14="http://schemas.microsoft.com/office/powerpoint/2010/main" val="147104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1">
                                            <p:txEl>
                                              <p:pRg st="1" end="1"/>
                                            </p:txEl>
                                          </p:spTgt>
                                        </p:tgtEl>
                                        <p:attrNameLst>
                                          <p:attrName>style.rotation</p:attrName>
                                        </p:attrNameLst>
                                      </p:cBhvr>
                                      <p:tavLst>
                                        <p:tav tm="0">
                                          <p:val>
                                            <p:fltVal val="360"/>
                                          </p:val>
                                        </p:tav>
                                        <p:tav tm="100000">
                                          <p:val>
                                            <p:fltVal val="0"/>
                                          </p:val>
                                        </p:tav>
                                      </p:tavLst>
                                    </p:anim>
                                    <p:animEffect transition="in" filter="fade">
                                      <p:cBhvr>
                                        <p:cTn id="17" dur="10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iterate type="lt">
                                    <p:tmPct val="0"/>
                                  </p:iterate>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heel(1)">
                                      <p:cBhvr>
                                        <p:cTn id="22" dur="2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p:cTn id="27"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11">
                                            <p:txEl>
                                              <p:pRg st="4" end="4"/>
                                            </p:txEl>
                                          </p:spTgt>
                                        </p:tgtEl>
                                      </p:cBhvr>
                                    </p:animEffect>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 calcmode="lin" valueType="num">
                                      <p:cBhvr>
                                        <p:cTn id="33" dur="10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11">
                                            <p:txEl>
                                              <p:pRg st="5" end="5"/>
                                            </p:txEl>
                                          </p:spTgt>
                                        </p:tgtEl>
                                        <p:attrNameLst>
                                          <p:attrName>ppt_h</p:attrName>
                                        </p:attrNameLst>
                                      </p:cBhvr>
                                      <p:tavLst>
                                        <p:tav tm="0">
                                          <p:val>
                                            <p:fltVal val="0"/>
                                          </p:val>
                                        </p:tav>
                                        <p:tav tm="100000">
                                          <p:val>
                                            <p:strVal val="#ppt_h"/>
                                          </p:val>
                                        </p:tav>
                                      </p:tavLst>
                                    </p:anim>
                                    <p:animEffect transition="in" filter="fade">
                                      <p:cBhvr>
                                        <p:cTn id="35" dur="1000"/>
                                        <p:tgtEl>
                                          <p:spTgt spid="11">
                                            <p:txEl>
                                              <p:pRg st="5" end="5"/>
                                            </p:txEl>
                                          </p:spTgt>
                                        </p:tgtEl>
                                      </p:cBhvr>
                                    </p:animEffect>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11">
                                            <p:txEl>
                                              <p:pRg st="6" end="6"/>
                                            </p:txEl>
                                          </p:spTgt>
                                        </p:tgtEl>
                                        <p:attrNameLst>
                                          <p:attrName>style.visibility</p:attrName>
                                        </p:attrNameLst>
                                      </p:cBhvr>
                                      <p:to>
                                        <p:strVal val="visible"/>
                                      </p:to>
                                    </p:set>
                                    <p:anim calcmode="lin" valueType="num">
                                      <p:cBhvr>
                                        <p:cTn id="39"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41" dur="1000"/>
                                        <p:tgtEl>
                                          <p:spTgt spid="11">
                                            <p:txEl>
                                              <p:pRg st="6" end="6"/>
                                            </p:txEl>
                                          </p:spTgt>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11">
                                            <p:txEl>
                                              <p:pRg st="7" end="7"/>
                                            </p:txEl>
                                          </p:spTgt>
                                        </p:tgtEl>
                                        <p:attrNameLst>
                                          <p:attrName>style.visibility</p:attrName>
                                        </p:attrNameLst>
                                      </p:cBhvr>
                                      <p:to>
                                        <p:strVal val="visible"/>
                                      </p:to>
                                    </p:set>
                                    <p:anim calcmode="lin" valueType="num">
                                      <p:cBhvr>
                                        <p:cTn id="45" dur="10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46" dur="1000" fill="hold"/>
                                        <p:tgtEl>
                                          <p:spTgt spid="11">
                                            <p:txEl>
                                              <p:pRg st="7" end="7"/>
                                            </p:txEl>
                                          </p:spTgt>
                                        </p:tgtEl>
                                        <p:attrNameLst>
                                          <p:attrName>ppt_h</p:attrName>
                                        </p:attrNameLst>
                                      </p:cBhvr>
                                      <p:tavLst>
                                        <p:tav tm="0">
                                          <p:val>
                                            <p:fltVal val="0"/>
                                          </p:val>
                                        </p:tav>
                                        <p:tav tm="100000">
                                          <p:val>
                                            <p:strVal val="#ppt_h"/>
                                          </p:val>
                                        </p:tav>
                                      </p:tavLst>
                                    </p:anim>
                                    <p:animEffect transition="in" filter="fade">
                                      <p:cBhvr>
                                        <p:cTn id="47" dur="1000"/>
                                        <p:tgtEl>
                                          <p:spTgt spid="11">
                                            <p:txEl>
                                              <p:pRg st="7" end="7"/>
                                            </p:txEl>
                                          </p:spTgt>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11">
                                            <p:txEl>
                                              <p:pRg st="8" end="8"/>
                                            </p:txEl>
                                          </p:spTgt>
                                        </p:tgtEl>
                                        <p:attrNameLst>
                                          <p:attrName>style.visibility</p:attrName>
                                        </p:attrNameLst>
                                      </p:cBhvr>
                                      <p:to>
                                        <p:strVal val="visible"/>
                                      </p:to>
                                    </p:set>
                                    <p:anim calcmode="lin" valueType="num">
                                      <p:cBhvr>
                                        <p:cTn id="51"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52" dur="1000" fill="hold"/>
                                        <p:tgtEl>
                                          <p:spTgt spid="11">
                                            <p:txEl>
                                              <p:pRg st="8" end="8"/>
                                            </p:txEl>
                                          </p:spTgt>
                                        </p:tgtEl>
                                        <p:attrNameLst>
                                          <p:attrName>ppt_h</p:attrName>
                                        </p:attrNameLst>
                                      </p:cBhvr>
                                      <p:tavLst>
                                        <p:tav tm="0">
                                          <p:val>
                                            <p:fltVal val="0"/>
                                          </p:val>
                                        </p:tav>
                                        <p:tav tm="100000">
                                          <p:val>
                                            <p:strVal val="#ppt_h"/>
                                          </p:val>
                                        </p:tav>
                                      </p:tavLst>
                                    </p:anim>
                                    <p:animEffect transition="in" filter="fade">
                                      <p:cBhvr>
                                        <p:cTn id="53" dur="1000"/>
                                        <p:tgtEl>
                                          <p:spTgt spid="11">
                                            <p:txEl>
                                              <p:pRg st="8" end="8"/>
                                            </p:txEl>
                                          </p:spTgt>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11">
                                            <p:txEl>
                                              <p:pRg st="9" end="9"/>
                                            </p:txEl>
                                          </p:spTgt>
                                        </p:tgtEl>
                                        <p:attrNameLst>
                                          <p:attrName>style.visibility</p:attrName>
                                        </p:attrNameLst>
                                      </p:cBhvr>
                                      <p:to>
                                        <p:strVal val="visible"/>
                                      </p:to>
                                    </p:set>
                                    <p:anim calcmode="lin" valueType="num">
                                      <p:cBhvr>
                                        <p:cTn id="57" dur="1000" fill="hold"/>
                                        <p:tgtEl>
                                          <p:spTgt spid="11">
                                            <p:txEl>
                                              <p:pRg st="9" end="9"/>
                                            </p:txEl>
                                          </p:spTgt>
                                        </p:tgtEl>
                                        <p:attrNameLst>
                                          <p:attrName>ppt_w</p:attrName>
                                        </p:attrNameLst>
                                      </p:cBhvr>
                                      <p:tavLst>
                                        <p:tav tm="0">
                                          <p:val>
                                            <p:fltVal val="0"/>
                                          </p:val>
                                        </p:tav>
                                        <p:tav tm="100000">
                                          <p:val>
                                            <p:strVal val="#ppt_w"/>
                                          </p:val>
                                        </p:tav>
                                      </p:tavLst>
                                    </p:anim>
                                    <p:anim calcmode="lin" valueType="num">
                                      <p:cBhvr>
                                        <p:cTn id="58" dur="1000" fill="hold"/>
                                        <p:tgtEl>
                                          <p:spTgt spid="11">
                                            <p:txEl>
                                              <p:pRg st="9" end="9"/>
                                            </p:txEl>
                                          </p:spTgt>
                                        </p:tgtEl>
                                        <p:attrNameLst>
                                          <p:attrName>ppt_h</p:attrName>
                                        </p:attrNameLst>
                                      </p:cBhvr>
                                      <p:tavLst>
                                        <p:tav tm="0">
                                          <p:val>
                                            <p:fltVal val="0"/>
                                          </p:val>
                                        </p:tav>
                                        <p:tav tm="100000">
                                          <p:val>
                                            <p:strVal val="#ppt_h"/>
                                          </p:val>
                                        </p:tav>
                                      </p:tavLst>
                                    </p:anim>
                                    <p:animEffect transition="in" filter="fade">
                                      <p:cBhvr>
                                        <p:cTn id="59" dur="1000"/>
                                        <p:tgtEl>
                                          <p:spTgt spid="11">
                                            <p:txEl>
                                              <p:pRg st="9" end="9"/>
                                            </p:txEl>
                                          </p:spTgt>
                                        </p:tgtEl>
                                      </p:cBhvr>
                                    </p:animEffect>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11">
                                            <p:txEl>
                                              <p:pRg st="10" end="10"/>
                                            </p:txEl>
                                          </p:spTgt>
                                        </p:tgtEl>
                                        <p:attrNameLst>
                                          <p:attrName>style.visibility</p:attrName>
                                        </p:attrNameLst>
                                      </p:cBhvr>
                                      <p:to>
                                        <p:strVal val="visible"/>
                                      </p:to>
                                    </p:set>
                                    <p:anim calcmode="lin" valueType="num">
                                      <p:cBhvr>
                                        <p:cTn id="63" dur="10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64" dur="1000" fill="hold"/>
                                        <p:tgtEl>
                                          <p:spTgt spid="11">
                                            <p:txEl>
                                              <p:pRg st="10" end="10"/>
                                            </p:txEl>
                                          </p:spTgt>
                                        </p:tgtEl>
                                        <p:attrNameLst>
                                          <p:attrName>ppt_h</p:attrName>
                                        </p:attrNameLst>
                                      </p:cBhvr>
                                      <p:tavLst>
                                        <p:tav tm="0">
                                          <p:val>
                                            <p:fltVal val="0"/>
                                          </p:val>
                                        </p:tav>
                                        <p:tav tm="100000">
                                          <p:val>
                                            <p:strVal val="#ppt_h"/>
                                          </p:val>
                                        </p:tav>
                                      </p:tavLst>
                                    </p:anim>
                                    <p:animEffect transition="in" filter="fade">
                                      <p:cBhvr>
                                        <p:cTn id="65" dur="1000"/>
                                        <p:tgtEl>
                                          <p:spTgt spid="11">
                                            <p:txEl>
                                              <p:pRg st="10" end="10"/>
                                            </p:txEl>
                                          </p:spTgt>
                                        </p:tgtEl>
                                      </p:cBhvr>
                                    </p:animEffect>
                                  </p:childTnLst>
                                </p:cTn>
                              </p:par>
                            </p:childTnLst>
                          </p:cTn>
                        </p:par>
                        <p:par>
                          <p:cTn id="66" fill="hold">
                            <p:stCondLst>
                              <p:cond delay="7000"/>
                            </p:stCondLst>
                            <p:childTnLst>
                              <p:par>
                                <p:cTn id="67" presetID="53" presetClass="entr" presetSubtype="16" fill="hold" nodeType="afterEffect">
                                  <p:stCondLst>
                                    <p:cond delay="0"/>
                                  </p:stCondLst>
                                  <p:childTnLst>
                                    <p:set>
                                      <p:cBhvr>
                                        <p:cTn id="68" dur="1" fill="hold">
                                          <p:stCondLst>
                                            <p:cond delay="0"/>
                                          </p:stCondLst>
                                        </p:cTn>
                                        <p:tgtEl>
                                          <p:spTgt spid="11">
                                            <p:txEl>
                                              <p:pRg st="11" end="11"/>
                                            </p:txEl>
                                          </p:spTgt>
                                        </p:tgtEl>
                                        <p:attrNameLst>
                                          <p:attrName>style.visibility</p:attrName>
                                        </p:attrNameLst>
                                      </p:cBhvr>
                                      <p:to>
                                        <p:strVal val="visible"/>
                                      </p:to>
                                    </p:set>
                                    <p:anim calcmode="lin" valueType="num">
                                      <p:cBhvr>
                                        <p:cTn id="69" dur="1000" fill="hold"/>
                                        <p:tgtEl>
                                          <p:spTgt spid="11">
                                            <p:txEl>
                                              <p:pRg st="11" end="11"/>
                                            </p:txEl>
                                          </p:spTgt>
                                        </p:tgtEl>
                                        <p:attrNameLst>
                                          <p:attrName>ppt_w</p:attrName>
                                        </p:attrNameLst>
                                      </p:cBhvr>
                                      <p:tavLst>
                                        <p:tav tm="0">
                                          <p:val>
                                            <p:fltVal val="0"/>
                                          </p:val>
                                        </p:tav>
                                        <p:tav tm="100000">
                                          <p:val>
                                            <p:strVal val="#ppt_w"/>
                                          </p:val>
                                        </p:tav>
                                      </p:tavLst>
                                    </p:anim>
                                    <p:anim calcmode="lin" valueType="num">
                                      <p:cBhvr>
                                        <p:cTn id="70" dur="1000" fill="hold"/>
                                        <p:tgtEl>
                                          <p:spTgt spid="11">
                                            <p:txEl>
                                              <p:pRg st="11" end="11"/>
                                            </p:txEl>
                                          </p:spTgt>
                                        </p:tgtEl>
                                        <p:attrNameLst>
                                          <p:attrName>ppt_h</p:attrName>
                                        </p:attrNameLst>
                                      </p:cBhvr>
                                      <p:tavLst>
                                        <p:tav tm="0">
                                          <p:val>
                                            <p:fltVal val="0"/>
                                          </p:val>
                                        </p:tav>
                                        <p:tav tm="100000">
                                          <p:val>
                                            <p:strVal val="#ppt_h"/>
                                          </p:val>
                                        </p:tav>
                                      </p:tavLst>
                                    </p:anim>
                                    <p:animEffect transition="in" filter="fade">
                                      <p:cBhvr>
                                        <p:cTn id="71" dur="1000"/>
                                        <p:tgtEl>
                                          <p:spTgt spid="11">
                                            <p:txEl>
                                              <p:pRg st="11" end="11"/>
                                            </p:txEl>
                                          </p:spTgt>
                                        </p:tgtEl>
                                      </p:cBhvr>
                                    </p:animEffect>
                                  </p:childTnLst>
                                </p:cTn>
                              </p:par>
                            </p:childTnLst>
                          </p:cTn>
                        </p:par>
                        <p:par>
                          <p:cTn id="72" fill="hold">
                            <p:stCondLst>
                              <p:cond delay="8000"/>
                            </p:stCondLst>
                            <p:childTnLst>
                              <p:par>
                                <p:cTn id="73" presetID="53" presetClass="entr" presetSubtype="16" fill="hold" nodeType="afterEffect">
                                  <p:stCondLst>
                                    <p:cond delay="0"/>
                                  </p:stCondLst>
                                  <p:childTnLst>
                                    <p:set>
                                      <p:cBhvr>
                                        <p:cTn id="74" dur="1" fill="hold">
                                          <p:stCondLst>
                                            <p:cond delay="0"/>
                                          </p:stCondLst>
                                        </p:cTn>
                                        <p:tgtEl>
                                          <p:spTgt spid="11">
                                            <p:txEl>
                                              <p:pRg st="12" end="12"/>
                                            </p:txEl>
                                          </p:spTgt>
                                        </p:tgtEl>
                                        <p:attrNameLst>
                                          <p:attrName>style.visibility</p:attrName>
                                        </p:attrNameLst>
                                      </p:cBhvr>
                                      <p:to>
                                        <p:strVal val="visible"/>
                                      </p:to>
                                    </p:set>
                                    <p:anim calcmode="lin" valueType="num">
                                      <p:cBhvr>
                                        <p:cTn id="75" dur="1000" fill="hold"/>
                                        <p:tgtEl>
                                          <p:spTgt spid="11">
                                            <p:txEl>
                                              <p:pRg st="12" end="12"/>
                                            </p:txEl>
                                          </p:spTgt>
                                        </p:tgtEl>
                                        <p:attrNameLst>
                                          <p:attrName>ppt_w</p:attrName>
                                        </p:attrNameLst>
                                      </p:cBhvr>
                                      <p:tavLst>
                                        <p:tav tm="0">
                                          <p:val>
                                            <p:fltVal val="0"/>
                                          </p:val>
                                        </p:tav>
                                        <p:tav tm="100000">
                                          <p:val>
                                            <p:strVal val="#ppt_w"/>
                                          </p:val>
                                        </p:tav>
                                      </p:tavLst>
                                    </p:anim>
                                    <p:anim calcmode="lin" valueType="num">
                                      <p:cBhvr>
                                        <p:cTn id="76" dur="1000" fill="hold"/>
                                        <p:tgtEl>
                                          <p:spTgt spid="11">
                                            <p:txEl>
                                              <p:pRg st="12" end="12"/>
                                            </p:txEl>
                                          </p:spTgt>
                                        </p:tgtEl>
                                        <p:attrNameLst>
                                          <p:attrName>ppt_h</p:attrName>
                                        </p:attrNameLst>
                                      </p:cBhvr>
                                      <p:tavLst>
                                        <p:tav tm="0">
                                          <p:val>
                                            <p:fltVal val="0"/>
                                          </p:val>
                                        </p:tav>
                                        <p:tav tm="100000">
                                          <p:val>
                                            <p:strVal val="#ppt_h"/>
                                          </p:val>
                                        </p:tav>
                                      </p:tavLst>
                                    </p:anim>
                                    <p:animEffect transition="in" filter="fade">
                                      <p:cBhvr>
                                        <p:cTn id="77" dur="1000"/>
                                        <p:tgtEl>
                                          <p:spTgt spid="11">
                                            <p:txEl>
                                              <p:pRg st="12" end="12"/>
                                            </p:txEl>
                                          </p:spTgt>
                                        </p:tgtEl>
                                      </p:cBhvr>
                                    </p:animEffect>
                                  </p:childTnLst>
                                </p:cTn>
                              </p:par>
                            </p:childTnLst>
                          </p:cTn>
                        </p:par>
                        <p:par>
                          <p:cTn id="78" fill="hold">
                            <p:stCondLst>
                              <p:cond delay="9000"/>
                            </p:stCondLst>
                            <p:childTnLst>
                              <p:par>
                                <p:cTn id="79" presetID="53" presetClass="entr" presetSubtype="16" fill="hold" nodeType="afterEffect">
                                  <p:stCondLst>
                                    <p:cond delay="0"/>
                                  </p:stCondLst>
                                  <p:childTnLst>
                                    <p:set>
                                      <p:cBhvr>
                                        <p:cTn id="80" dur="1" fill="hold">
                                          <p:stCondLst>
                                            <p:cond delay="0"/>
                                          </p:stCondLst>
                                        </p:cTn>
                                        <p:tgtEl>
                                          <p:spTgt spid="11">
                                            <p:txEl>
                                              <p:pRg st="13" end="13"/>
                                            </p:txEl>
                                          </p:spTgt>
                                        </p:tgtEl>
                                        <p:attrNameLst>
                                          <p:attrName>style.visibility</p:attrName>
                                        </p:attrNameLst>
                                      </p:cBhvr>
                                      <p:to>
                                        <p:strVal val="visible"/>
                                      </p:to>
                                    </p:set>
                                    <p:anim calcmode="lin" valueType="num">
                                      <p:cBhvr>
                                        <p:cTn id="81" dur="1000" fill="hold"/>
                                        <p:tgtEl>
                                          <p:spTgt spid="11">
                                            <p:txEl>
                                              <p:pRg st="13" end="13"/>
                                            </p:txEl>
                                          </p:spTgt>
                                        </p:tgtEl>
                                        <p:attrNameLst>
                                          <p:attrName>ppt_w</p:attrName>
                                        </p:attrNameLst>
                                      </p:cBhvr>
                                      <p:tavLst>
                                        <p:tav tm="0">
                                          <p:val>
                                            <p:fltVal val="0"/>
                                          </p:val>
                                        </p:tav>
                                        <p:tav tm="100000">
                                          <p:val>
                                            <p:strVal val="#ppt_w"/>
                                          </p:val>
                                        </p:tav>
                                      </p:tavLst>
                                    </p:anim>
                                    <p:anim calcmode="lin" valueType="num">
                                      <p:cBhvr>
                                        <p:cTn id="82" dur="1000" fill="hold"/>
                                        <p:tgtEl>
                                          <p:spTgt spid="11">
                                            <p:txEl>
                                              <p:pRg st="13" end="13"/>
                                            </p:txEl>
                                          </p:spTgt>
                                        </p:tgtEl>
                                        <p:attrNameLst>
                                          <p:attrName>ppt_h</p:attrName>
                                        </p:attrNameLst>
                                      </p:cBhvr>
                                      <p:tavLst>
                                        <p:tav tm="0">
                                          <p:val>
                                            <p:fltVal val="0"/>
                                          </p:val>
                                        </p:tav>
                                        <p:tav tm="100000">
                                          <p:val>
                                            <p:strVal val="#ppt_h"/>
                                          </p:val>
                                        </p:tav>
                                      </p:tavLst>
                                    </p:anim>
                                    <p:animEffect transition="in" filter="fade">
                                      <p:cBhvr>
                                        <p:cTn id="83" dur="1000"/>
                                        <p:tgtEl>
                                          <p:spTgt spid="11">
                                            <p:txEl>
                                              <p:pRg st="13" end="13"/>
                                            </p:txEl>
                                          </p:spTgt>
                                        </p:tgtEl>
                                      </p:cBhvr>
                                    </p:animEffect>
                                  </p:childTnLst>
                                </p:cTn>
                              </p:par>
                            </p:childTnLst>
                          </p:cTn>
                        </p:par>
                        <p:par>
                          <p:cTn id="84" fill="hold">
                            <p:stCondLst>
                              <p:cond delay="10000"/>
                            </p:stCondLst>
                            <p:childTnLst>
                              <p:par>
                                <p:cTn id="85" presetID="53" presetClass="entr" presetSubtype="16" fill="hold" nodeType="afterEffect">
                                  <p:stCondLst>
                                    <p:cond delay="0"/>
                                  </p:stCondLst>
                                  <p:childTnLst>
                                    <p:set>
                                      <p:cBhvr>
                                        <p:cTn id="86" dur="1" fill="hold">
                                          <p:stCondLst>
                                            <p:cond delay="0"/>
                                          </p:stCondLst>
                                        </p:cTn>
                                        <p:tgtEl>
                                          <p:spTgt spid="11">
                                            <p:txEl>
                                              <p:pRg st="14" end="14"/>
                                            </p:txEl>
                                          </p:spTgt>
                                        </p:tgtEl>
                                        <p:attrNameLst>
                                          <p:attrName>style.visibility</p:attrName>
                                        </p:attrNameLst>
                                      </p:cBhvr>
                                      <p:to>
                                        <p:strVal val="visible"/>
                                      </p:to>
                                    </p:set>
                                    <p:anim calcmode="lin" valueType="num">
                                      <p:cBhvr>
                                        <p:cTn id="87" dur="1000" fill="hold"/>
                                        <p:tgtEl>
                                          <p:spTgt spid="11">
                                            <p:txEl>
                                              <p:pRg st="14" end="14"/>
                                            </p:txEl>
                                          </p:spTgt>
                                        </p:tgtEl>
                                        <p:attrNameLst>
                                          <p:attrName>ppt_w</p:attrName>
                                        </p:attrNameLst>
                                      </p:cBhvr>
                                      <p:tavLst>
                                        <p:tav tm="0">
                                          <p:val>
                                            <p:fltVal val="0"/>
                                          </p:val>
                                        </p:tav>
                                        <p:tav tm="100000">
                                          <p:val>
                                            <p:strVal val="#ppt_w"/>
                                          </p:val>
                                        </p:tav>
                                      </p:tavLst>
                                    </p:anim>
                                    <p:anim calcmode="lin" valueType="num">
                                      <p:cBhvr>
                                        <p:cTn id="88" dur="1000" fill="hold"/>
                                        <p:tgtEl>
                                          <p:spTgt spid="11">
                                            <p:txEl>
                                              <p:pRg st="14" end="14"/>
                                            </p:txEl>
                                          </p:spTgt>
                                        </p:tgtEl>
                                        <p:attrNameLst>
                                          <p:attrName>ppt_h</p:attrName>
                                        </p:attrNameLst>
                                      </p:cBhvr>
                                      <p:tavLst>
                                        <p:tav tm="0">
                                          <p:val>
                                            <p:fltVal val="0"/>
                                          </p:val>
                                        </p:tav>
                                        <p:tav tm="100000">
                                          <p:val>
                                            <p:strVal val="#ppt_h"/>
                                          </p:val>
                                        </p:tav>
                                      </p:tavLst>
                                    </p:anim>
                                    <p:animEffect transition="in" filter="fade">
                                      <p:cBhvr>
                                        <p:cTn id="89" dur="1000"/>
                                        <p:tgtEl>
                                          <p:spTgt spid="11">
                                            <p:txEl>
                                              <p:pRg st="14" end="14"/>
                                            </p:txEl>
                                          </p:spTgt>
                                        </p:tgtEl>
                                      </p:cBhvr>
                                    </p:animEffect>
                                  </p:childTnLst>
                                </p:cTn>
                              </p:par>
                            </p:childTnLst>
                          </p:cTn>
                        </p:par>
                        <p:par>
                          <p:cTn id="90" fill="hold">
                            <p:stCondLst>
                              <p:cond delay="11000"/>
                            </p:stCondLst>
                            <p:childTnLst>
                              <p:par>
                                <p:cTn id="91" presetID="53" presetClass="entr" presetSubtype="16" fill="hold" nodeType="afterEffect">
                                  <p:stCondLst>
                                    <p:cond delay="0"/>
                                  </p:stCondLst>
                                  <p:childTnLst>
                                    <p:set>
                                      <p:cBhvr>
                                        <p:cTn id="92" dur="1" fill="hold">
                                          <p:stCondLst>
                                            <p:cond delay="0"/>
                                          </p:stCondLst>
                                        </p:cTn>
                                        <p:tgtEl>
                                          <p:spTgt spid="11">
                                            <p:txEl>
                                              <p:pRg st="15" end="15"/>
                                            </p:txEl>
                                          </p:spTgt>
                                        </p:tgtEl>
                                        <p:attrNameLst>
                                          <p:attrName>style.visibility</p:attrName>
                                        </p:attrNameLst>
                                      </p:cBhvr>
                                      <p:to>
                                        <p:strVal val="visible"/>
                                      </p:to>
                                    </p:set>
                                    <p:anim calcmode="lin" valueType="num">
                                      <p:cBhvr>
                                        <p:cTn id="93" dur="1000" fill="hold"/>
                                        <p:tgtEl>
                                          <p:spTgt spid="11">
                                            <p:txEl>
                                              <p:pRg st="15" end="15"/>
                                            </p:txEl>
                                          </p:spTgt>
                                        </p:tgtEl>
                                        <p:attrNameLst>
                                          <p:attrName>ppt_w</p:attrName>
                                        </p:attrNameLst>
                                      </p:cBhvr>
                                      <p:tavLst>
                                        <p:tav tm="0">
                                          <p:val>
                                            <p:fltVal val="0"/>
                                          </p:val>
                                        </p:tav>
                                        <p:tav tm="100000">
                                          <p:val>
                                            <p:strVal val="#ppt_w"/>
                                          </p:val>
                                        </p:tav>
                                      </p:tavLst>
                                    </p:anim>
                                    <p:anim calcmode="lin" valueType="num">
                                      <p:cBhvr>
                                        <p:cTn id="94" dur="1000" fill="hold"/>
                                        <p:tgtEl>
                                          <p:spTgt spid="11">
                                            <p:txEl>
                                              <p:pRg st="15" end="15"/>
                                            </p:txEl>
                                          </p:spTgt>
                                        </p:tgtEl>
                                        <p:attrNameLst>
                                          <p:attrName>ppt_h</p:attrName>
                                        </p:attrNameLst>
                                      </p:cBhvr>
                                      <p:tavLst>
                                        <p:tav tm="0">
                                          <p:val>
                                            <p:fltVal val="0"/>
                                          </p:val>
                                        </p:tav>
                                        <p:tav tm="100000">
                                          <p:val>
                                            <p:strVal val="#ppt_h"/>
                                          </p:val>
                                        </p:tav>
                                      </p:tavLst>
                                    </p:anim>
                                    <p:animEffect transition="in" filter="fade">
                                      <p:cBhvr>
                                        <p:cTn id="95" dur="1000"/>
                                        <p:tgtEl>
                                          <p:spTgt spid="11">
                                            <p:txEl>
                                              <p:pRg st="15" end="15"/>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nodeType="clickEffect">
                                  <p:stCondLst>
                                    <p:cond delay="0"/>
                                  </p:stCondLst>
                                  <p:childTnLst>
                                    <p:set>
                                      <p:cBhvr>
                                        <p:cTn id="99" dur="1" fill="hold">
                                          <p:stCondLst>
                                            <p:cond delay="0"/>
                                          </p:stCondLst>
                                        </p:cTn>
                                        <p:tgtEl>
                                          <p:spTgt spid="11">
                                            <p:txEl>
                                              <p:pRg st="5" end="5"/>
                                            </p:txEl>
                                          </p:spTgt>
                                        </p:tgtEl>
                                        <p:attrNameLst>
                                          <p:attrName>style.visibility</p:attrName>
                                        </p:attrNameLst>
                                      </p:cBhvr>
                                      <p:to>
                                        <p:strVal val="visible"/>
                                      </p:to>
                                    </p:set>
                                    <p:anim calcmode="lin" valueType="num">
                                      <p:cBhvr>
                                        <p:cTn id="100" dur="10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101" dur="1000" fill="hold"/>
                                        <p:tgtEl>
                                          <p:spTgt spid="11">
                                            <p:txEl>
                                              <p:pRg st="5" end="5"/>
                                            </p:txEl>
                                          </p:spTgt>
                                        </p:tgtEl>
                                        <p:attrNameLst>
                                          <p:attrName>ppt_h</p:attrName>
                                        </p:attrNameLst>
                                      </p:cBhvr>
                                      <p:tavLst>
                                        <p:tav tm="0">
                                          <p:val>
                                            <p:fltVal val="0"/>
                                          </p:val>
                                        </p:tav>
                                        <p:tav tm="100000">
                                          <p:val>
                                            <p:strVal val="#ppt_h"/>
                                          </p:val>
                                        </p:tav>
                                      </p:tavLst>
                                    </p:anim>
                                    <p:anim calcmode="lin" valueType="num">
                                      <p:cBhvr>
                                        <p:cTn id="102" dur="1000" fill="hold"/>
                                        <p:tgtEl>
                                          <p:spTgt spid="11">
                                            <p:txEl>
                                              <p:pRg st="5" end="5"/>
                                            </p:txEl>
                                          </p:spTgt>
                                        </p:tgtEl>
                                        <p:attrNameLst>
                                          <p:attrName>style.rotation</p:attrName>
                                        </p:attrNameLst>
                                      </p:cBhvr>
                                      <p:tavLst>
                                        <p:tav tm="0">
                                          <p:val>
                                            <p:fltVal val="90"/>
                                          </p:val>
                                        </p:tav>
                                        <p:tav tm="100000">
                                          <p:val>
                                            <p:fltVal val="0"/>
                                          </p:val>
                                        </p:tav>
                                      </p:tavLst>
                                    </p:anim>
                                    <p:animEffect transition="in" filter="fade">
                                      <p:cBhvr>
                                        <p:cTn id="103" dur="1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172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5999814"/>
          </a:xfrm>
        </p:spPr>
        <p:txBody>
          <a:bodyPr>
            <a:normAutofit/>
          </a:bodyPr>
          <a:lstStyle/>
          <a:p>
            <a:pPr marL="0" indent="0" algn="just">
              <a:lnSpc>
                <a:spcPct val="100000"/>
              </a:lnSpc>
              <a:spcBef>
                <a:spcPts val="0"/>
              </a:spcBef>
              <a:buNone/>
            </a:pPr>
            <a:r>
              <a:rPr lang="es-ES" altLang="es-MX" sz="2000" dirty="0">
                <a:solidFill>
                  <a:schemeClr val="bg1"/>
                </a:solidFill>
                <a:latin typeface="Arial" panose="020B0604020202020204" pitchFamily="34" charset="0"/>
              </a:rPr>
              <a:t>Dicho sistema es de consulta gratuita y constituye un medio por el cual se desarrollarán procedimientos de contratación.</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El sistema </a:t>
            </a:r>
            <a:r>
              <a:rPr lang="es-ES" altLang="es-MX" sz="2000" dirty="0" err="1">
                <a:solidFill>
                  <a:schemeClr val="bg1"/>
                </a:solidFill>
                <a:latin typeface="Arial" panose="020B0604020202020204" pitchFamily="34" charset="0"/>
              </a:rPr>
              <a:t>Compranet</a:t>
            </a:r>
            <a:r>
              <a:rPr lang="es-ES" altLang="es-MX" sz="2000" dirty="0">
                <a:solidFill>
                  <a:schemeClr val="bg1"/>
                </a:solidFill>
                <a:latin typeface="Arial" panose="020B0604020202020204" pitchFamily="34" charset="0"/>
              </a:rPr>
              <a:t>, surge desde sus inicios como un herramienta que, en principio, minimice el contacto entre servidores públicos y participantes en procedimientos de contratación, buscando con ello reducir la corrupción e incrementar la transparencia, compromiso a atender con motivo de la firma del TLC.</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Ante la importancia de modernizar el proceso de contrataciones gubernamentales y atender los compromisos asumidos por el Gobierno Federal en la Alianza para la Recuperación Económica de facilitar a las empresas su participación en las compras de gobierno, la SFP inició en 1996 el desarrollo de </a:t>
            </a:r>
            <a:r>
              <a:rPr lang="es-ES" altLang="es-MX" sz="2000" dirty="0" err="1">
                <a:solidFill>
                  <a:schemeClr val="bg1"/>
                </a:solidFill>
                <a:latin typeface="Arial" panose="020B0604020202020204" pitchFamily="34" charset="0"/>
              </a:rPr>
              <a:t>compranet</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En  febrero de 1996  se contaba con una página de  internet  en la cual  los 	          entes públicos reproducían las convocatorias que se publicaban en el DOF.</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El 11 de abril de 1997, se publicó en el DOF un Acuerdo mediante el cual entra en operación </a:t>
            </a:r>
            <a:r>
              <a:rPr lang="es-ES" altLang="es-MX" sz="2000" dirty="0" err="1">
                <a:solidFill>
                  <a:schemeClr val="bg1"/>
                </a:solidFill>
                <a:latin typeface="Arial" panose="020B0604020202020204" pitchFamily="34" charset="0"/>
              </a:rPr>
              <a:t>compranet</a:t>
            </a:r>
            <a:r>
              <a:rPr lang="es-ES" altLang="es-MX" sz="2000" dirty="0">
                <a:solidFill>
                  <a:schemeClr val="bg1"/>
                </a:solidFill>
                <a:latin typeface="Arial" panose="020B0604020202020204" pitchFamily="34" charset="0"/>
              </a:rPr>
              <a:t>, en el cual los entes públicos están obligadas a incorporar a las convocatorias, bases de licitación, notas aclaratorias, actas de las juntas de aclaraciones, fallos y datos relevantes de los contratos.</a:t>
            </a:r>
          </a:p>
        </p:txBody>
      </p:sp>
      <p:pic>
        <p:nvPicPr>
          <p:cNvPr id="5122" name="Picture 2" descr="Compranet afina su versión mejorada">
            <a:extLst>
              <a:ext uri="{FF2B5EF4-FFF2-40B4-BE49-F238E27FC236}">
                <a16:creationId xmlns:a16="http://schemas.microsoft.com/office/drawing/2014/main" id="{EEA113EE-1254-B041-346D-5A1AE308C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8545" y="3461658"/>
            <a:ext cx="2365867" cy="149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34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p:cTn id="7"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9" dur="1000"/>
                                        <p:tgtEl>
                                          <p:spTgt spid="11">
                                            <p:txEl>
                                              <p:pRg st="2" end="2"/>
                                            </p:txEl>
                                          </p:spTgt>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xEl>
                                              <p:pRg st="6" end="6"/>
                                            </p:txEl>
                                          </p:spTgt>
                                        </p:tgtEl>
                                        <p:attrNameLst>
                                          <p:attrName>style.visibility</p:attrName>
                                        </p:attrNameLst>
                                      </p:cBhvr>
                                      <p:to>
                                        <p:strVal val="visible"/>
                                      </p:to>
                                    </p:set>
                                    <p:anim calcmode="lin" valueType="num">
                                      <p:cBhvr>
                                        <p:cTn id="13"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15" dur="1000"/>
                                        <p:tgtEl>
                                          <p:spTgt spid="11">
                                            <p:txEl>
                                              <p:pRg st="6" end="6"/>
                                            </p:txEl>
                                          </p:spTgt>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anim calcmode="lin" valueType="num">
                                      <p:cBhvr>
                                        <p:cTn id="19"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20" dur="1000" fill="hold"/>
                                        <p:tgtEl>
                                          <p:spTgt spid="11">
                                            <p:txEl>
                                              <p:pRg st="8" end="8"/>
                                            </p:txEl>
                                          </p:spTgt>
                                        </p:tgtEl>
                                        <p:attrNameLst>
                                          <p:attrName>ppt_h</p:attrName>
                                        </p:attrNameLst>
                                      </p:cBhvr>
                                      <p:tavLst>
                                        <p:tav tm="0">
                                          <p:val>
                                            <p:fltVal val="0"/>
                                          </p:val>
                                        </p:tav>
                                        <p:tav tm="100000">
                                          <p:val>
                                            <p:strVal val="#ppt_h"/>
                                          </p:val>
                                        </p:tav>
                                      </p:tavLst>
                                    </p:anim>
                                    <p:animEffect transition="in" filter="fade">
                                      <p:cBhvr>
                                        <p:cTn id="21" dur="1000"/>
                                        <p:tgtEl>
                                          <p:spTgt spid="11">
                                            <p:txEl>
                                              <p:pRg st="8" end="8"/>
                                            </p:txEl>
                                          </p:spTgt>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p:cTn id="25"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7" dur="1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173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6065128"/>
          </a:xfrm>
        </p:spPr>
        <p:txBody>
          <a:bodyPr>
            <a:normAutofit/>
          </a:bodyPr>
          <a:lstStyle/>
          <a:p>
            <a:pPr marL="0" indent="0" algn="just">
              <a:lnSpc>
                <a:spcPct val="100000"/>
              </a:lnSpc>
              <a:spcBef>
                <a:spcPts val="0"/>
              </a:spcBef>
              <a:buNone/>
            </a:pPr>
            <a:r>
              <a:rPr lang="es-ES" altLang="es-MX" sz="2000" dirty="0">
                <a:solidFill>
                  <a:schemeClr val="bg1"/>
                </a:solidFill>
                <a:latin typeface="Arial" panose="020B0604020202020204" pitchFamily="34" charset="0"/>
              </a:rPr>
              <a:t>En 1999 gana el premio “Desafío </a:t>
            </a:r>
            <a:r>
              <a:rPr lang="es-ES" altLang="es-MX" sz="2000" dirty="0" err="1">
                <a:solidFill>
                  <a:schemeClr val="bg1"/>
                </a:solidFill>
                <a:latin typeface="Arial" panose="020B0604020202020204" pitchFamily="34" charset="0"/>
              </a:rPr>
              <a:t>Bangemann</a:t>
            </a:r>
            <a:r>
              <a:rPr lang="es-ES" altLang="es-MX" sz="2000" dirty="0">
                <a:solidFill>
                  <a:schemeClr val="bg1"/>
                </a:solidFill>
                <a:latin typeface="Arial" panose="020B0604020202020204" pitchFamily="34" charset="0"/>
              </a:rPr>
              <a:t> mundial” otorgado por el gobierno sueco, cuyo propósito es impulsar el uso de las tecnologías en distintas categorías.</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El 9 de agosto de 2000 entró en vigor el Acuerdo por el que se establecen las disposiciones para el uso de medios remotos de comunicación electrónica, en el envío de propuestas dentro de las licitaciones públicas que celebren las dependencias y entidades de la Administración Pública Federal, así como en la presentación de las inconformidades por la misma vía. </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		     Con motivo de las reformas integrales, en mayo de 2009, a las 		     Leyes de adquisiciones y de obras  públicas, en  junio  de 2011, empieza  a  operar  la  versión 5.0 del sistema y se le identifica como CompraNet (es decir, con una N), esto para diferenciarla jurídicamente de las anteriores versiones.</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En enero de 2023 la SHCP, se inician operaciones con un “nuevo” Procura- CompraNet; sin embargo este aún no esta tecnológicamente a la altura del anterior sistema.</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Por cuanto hace a la operación de CompraNet, de acuerdo a la normatividad </a:t>
            </a:r>
            <a:r>
              <a:rPr lang="es-ES" altLang="es-MX" sz="2000" dirty="0" err="1">
                <a:solidFill>
                  <a:schemeClr val="bg1"/>
                </a:solidFill>
                <a:latin typeface="Arial" panose="020B0604020202020204" pitchFamily="34" charset="0"/>
              </a:rPr>
              <a:t>vigen</a:t>
            </a:r>
            <a:r>
              <a:rPr lang="es-ES" altLang="es-MX" sz="2000" dirty="0">
                <a:solidFill>
                  <a:schemeClr val="bg1"/>
                </a:solidFill>
                <a:latin typeface="Arial" panose="020B0604020202020204" pitchFamily="34" charset="0"/>
              </a:rPr>
              <a:t>-</a:t>
            </a:r>
          </a:p>
        </p:txBody>
      </p:sp>
      <p:pic>
        <p:nvPicPr>
          <p:cNvPr id="5124" name="Picture 4" descr="CompraNet">
            <a:extLst>
              <a:ext uri="{FF2B5EF4-FFF2-40B4-BE49-F238E27FC236}">
                <a16:creationId xmlns:a16="http://schemas.microsoft.com/office/drawing/2014/main" id="{BC084D0D-0F2A-1093-AE3F-CB1A70CD5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87" y="3023149"/>
            <a:ext cx="2739756" cy="83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88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xEl>
                                              <p:pRg st="5" end="5"/>
                                            </p:txEl>
                                          </p:spTgt>
                                        </p:tgtEl>
                                        <p:attrNameLst>
                                          <p:attrName>style.visibility</p:attrName>
                                        </p:attrNameLst>
                                      </p:cBhvr>
                                      <p:to>
                                        <p:strVal val="visible"/>
                                      </p:to>
                                    </p:set>
                                    <p:anim calcmode="lin" valueType="num">
                                      <p:cBhvr>
                                        <p:cTn id="13" dur="10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5" end="5"/>
                                            </p:txEl>
                                          </p:spTgt>
                                        </p:tgtEl>
                                        <p:attrNameLst>
                                          <p:attrName>ppt_h</p:attrName>
                                        </p:attrNameLst>
                                      </p:cBhvr>
                                      <p:tavLst>
                                        <p:tav tm="0">
                                          <p:val>
                                            <p:fltVal val="0"/>
                                          </p:val>
                                        </p:tav>
                                        <p:tav tm="100000">
                                          <p:val>
                                            <p:strVal val="#ppt_h"/>
                                          </p:val>
                                        </p:tav>
                                      </p:tavLst>
                                    </p:anim>
                                    <p:animEffect transition="in" filter="fade">
                                      <p:cBhvr>
                                        <p:cTn id="15" dur="1000"/>
                                        <p:tgtEl>
                                          <p:spTgt spid="11">
                                            <p:txEl>
                                              <p:pRg st="5" end="5"/>
                                            </p:txEl>
                                          </p:spTgt>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anim calcmode="lin" valueType="num">
                                      <p:cBhvr>
                                        <p:cTn id="19" dur="10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20" dur="1000" fill="hold"/>
                                        <p:tgtEl>
                                          <p:spTgt spid="11">
                                            <p:txEl>
                                              <p:pRg st="7" end="7"/>
                                            </p:txEl>
                                          </p:spTgt>
                                        </p:tgtEl>
                                        <p:attrNameLst>
                                          <p:attrName>ppt_h</p:attrName>
                                        </p:attrNameLst>
                                      </p:cBhvr>
                                      <p:tavLst>
                                        <p:tav tm="0">
                                          <p:val>
                                            <p:fltVal val="0"/>
                                          </p:val>
                                        </p:tav>
                                        <p:tav tm="100000">
                                          <p:val>
                                            <p:strVal val="#ppt_h"/>
                                          </p:val>
                                        </p:tav>
                                      </p:tavLst>
                                    </p:anim>
                                    <p:animEffect transition="in" filter="fade">
                                      <p:cBhvr>
                                        <p:cTn id="21" dur="1000"/>
                                        <p:tgtEl>
                                          <p:spTgt spid="11">
                                            <p:txEl>
                                              <p:pRg st="7" end="7"/>
                                            </p:txEl>
                                          </p:spTgt>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11">
                                            <p:txEl>
                                              <p:pRg st="9" end="9"/>
                                            </p:txEl>
                                          </p:spTgt>
                                        </p:tgtEl>
                                        <p:attrNameLst>
                                          <p:attrName>style.visibility</p:attrName>
                                        </p:attrNameLst>
                                      </p:cBhvr>
                                      <p:to>
                                        <p:strVal val="visible"/>
                                      </p:to>
                                    </p:set>
                                    <p:anim calcmode="lin" valueType="num">
                                      <p:cBhvr>
                                        <p:cTn id="25" dur="1000" fill="hold"/>
                                        <p:tgtEl>
                                          <p:spTgt spid="11">
                                            <p:txEl>
                                              <p:pRg st="9" end="9"/>
                                            </p:txEl>
                                          </p:spTgt>
                                        </p:tgtEl>
                                        <p:attrNameLst>
                                          <p:attrName>ppt_w</p:attrName>
                                        </p:attrNameLst>
                                      </p:cBhvr>
                                      <p:tavLst>
                                        <p:tav tm="0">
                                          <p:val>
                                            <p:fltVal val="0"/>
                                          </p:val>
                                        </p:tav>
                                        <p:tav tm="100000">
                                          <p:val>
                                            <p:strVal val="#ppt_w"/>
                                          </p:val>
                                        </p:tav>
                                      </p:tavLst>
                                    </p:anim>
                                    <p:anim calcmode="lin" valueType="num">
                                      <p:cBhvr>
                                        <p:cTn id="26" dur="1000" fill="hold"/>
                                        <p:tgtEl>
                                          <p:spTgt spid="11">
                                            <p:txEl>
                                              <p:pRg st="9" end="9"/>
                                            </p:txEl>
                                          </p:spTgt>
                                        </p:tgtEl>
                                        <p:attrNameLst>
                                          <p:attrName>ppt_h</p:attrName>
                                        </p:attrNameLst>
                                      </p:cBhvr>
                                      <p:tavLst>
                                        <p:tav tm="0">
                                          <p:val>
                                            <p:fltVal val="0"/>
                                          </p:val>
                                        </p:tav>
                                        <p:tav tm="100000">
                                          <p:val>
                                            <p:strVal val="#ppt_h"/>
                                          </p:val>
                                        </p:tav>
                                      </p:tavLst>
                                    </p:anim>
                                    <p:animEffect transition="in" filter="fade">
                                      <p:cBhvr>
                                        <p:cTn id="27" dur="10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174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6228414"/>
          </a:xfrm>
        </p:spPr>
        <p:txBody>
          <a:bodyPr>
            <a:normAutofit/>
          </a:bodyPr>
          <a:lstStyle/>
          <a:p>
            <a:pPr marL="0" indent="0" algn="just">
              <a:lnSpc>
                <a:spcPct val="100000"/>
              </a:lnSpc>
              <a:spcBef>
                <a:spcPts val="0"/>
              </a:spcBef>
              <a:buNone/>
            </a:pPr>
            <a:r>
              <a:rPr lang="es-ES" altLang="es-MX" sz="2000" dirty="0">
                <a:solidFill>
                  <a:schemeClr val="bg1"/>
                </a:solidFill>
                <a:latin typeface="Arial" panose="020B0604020202020204" pitchFamily="34" charset="0"/>
              </a:rPr>
              <a:t>vigente al momento, para dar inicio a un procedimiento de contratación, se requiere la creación previa de un expediente (carpeta virtual), el cual contendrá toda la información que derive de dicho procedimiento. Para ello el operador debe contar con su clave personal y la de la unidad compradora.</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Para la creación del expediente, CompraNet cuenta con plantillas preconfiguradas que consideran los diferentes requerimientos de información, según el tipo de procedimiento que se pretenda llevar a cabo.</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Los procedimientos sólo se pueden publicar en días y horas hábiles.</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Por otra parte, los contratos que deriven de un procedimiento de contratación deberán reportarse, a más tardar  dentro de los 5 días hábiles posteriores al fallo, con independencia de la fecha en que se firmen, utilizando el formulario del propio CompraNet. Cualquier modificación a la información proporcionada, deberá reportarse dentro de los 5 días hábiles siguientes a la fecha en que ésta ocurra. </a:t>
            </a:r>
          </a:p>
          <a:p>
            <a:pPr marL="0" indent="0" algn="just">
              <a:lnSpc>
                <a:spcPct val="100000"/>
              </a:lnSpc>
              <a:spcBef>
                <a:spcPts val="0"/>
              </a:spcBef>
              <a:buNone/>
            </a:pPr>
            <a:endParaRPr lang="es-ES" altLang="es-MX" sz="11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Las actas de los distintos momentos del procedimiento de contratación, se deben incorporar al concluir dichos actos, en la sección de difusión al público. </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La Unidad compradora que reciba proposiciones en forma documental en los</a:t>
            </a:r>
          </a:p>
        </p:txBody>
      </p:sp>
    </p:spTree>
    <p:extLst>
      <p:ext uri="{BB962C8B-B14F-4D97-AF65-F5344CB8AC3E}">
        <p14:creationId xmlns:p14="http://schemas.microsoft.com/office/powerpoint/2010/main" val="419805868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175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68096"/>
          </a:xfrm>
        </p:spPr>
        <p:txBody>
          <a:bodyPr>
            <a:normAutofit/>
          </a:bodyPr>
          <a:lstStyle/>
          <a:p>
            <a:pPr marL="0" indent="0" algn="just">
              <a:lnSpc>
                <a:spcPct val="100000"/>
              </a:lnSpc>
              <a:spcBef>
                <a:spcPts val="0"/>
              </a:spcBef>
              <a:buNone/>
            </a:pPr>
            <a:r>
              <a:rPr lang="es-ES" altLang="es-MX" sz="2000" dirty="0">
                <a:solidFill>
                  <a:schemeClr val="bg1"/>
                </a:solidFill>
                <a:latin typeface="Arial" panose="020B0604020202020204" pitchFamily="34" charset="0"/>
              </a:rPr>
              <a:t>procedimientos mixtos, deberá incorporarla al sistema. </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La información generada por los entes públicos en CompraNet, será considerada documento  público en términos del CFPC, por lo cual  su reproducción  a través  de dicho sistema, tendrá pleno valor probatorio. </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El sistema utiliza el CUCOP para los potenciales licitantes, al momento en que se registren, clasifiquen los bienes o servicios que desean contratar con el gobierno, y las unidades compradoras, configuren sus expedientes de contratación, y reporten los datos relevantes del contrato. </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En los procedimientos de contratación, se debe recabar de los licitantes su aceptación de que se tendrán como no presentadas sus proposiciones y, en su caso, la documentación presentada, cuando el archivo electrónico en el que se contengan las proposiciones y/o demás información, no pueda abrirse por tener algún virus informático o por cualquier otra causa ajena a la convocante. </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Tanto los licitantes como los servidores públicos deben tener sus claves de acceso para poder participar en lo procedimientos, y los licitantes deben firmar sus proposiciones con su FIEL, de conformidad con lo dispuesto en la Ley de firma electrónica avanzada.</a:t>
            </a:r>
          </a:p>
        </p:txBody>
      </p:sp>
    </p:spTree>
    <p:extLst>
      <p:ext uri="{BB962C8B-B14F-4D97-AF65-F5344CB8AC3E}">
        <p14:creationId xmlns:p14="http://schemas.microsoft.com/office/powerpoint/2010/main" val="206451017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176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6003444"/>
          </a:xfrm>
        </p:spPr>
        <p:txBody>
          <a:bodyPr>
            <a:normAutofit/>
          </a:bodyPr>
          <a:lstStyle/>
          <a:p>
            <a:pPr marL="0" indent="0" algn="just">
              <a:lnSpc>
                <a:spcPct val="100000"/>
              </a:lnSpc>
              <a:spcBef>
                <a:spcPts val="0"/>
              </a:spcBef>
              <a:buNone/>
            </a:pPr>
            <a:r>
              <a:rPr lang="es-ES" altLang="es-MX" sz="2000" dirty="0">
                <a:solidFill>
                  <a:schemeClr val="bg1"/>
                </a:solidFill>
                <a:latin typeface="Arial" panose="020B0604020202020204" pitchFamily="34" charset="0"/>
              </a:rPr>
              <a:t>El sistema es utilizado para realizar las investigaciones de mercado </a:t>
            </a:r>
            <a:r>
              <a:rPr lang="es-ES" altLang="es-MX" sz="2000" i="1" dirty="0">
                <a:solidFill>
                  <a:schemeClr val="bg1"/>
                </a:solidFill>
                <a:latin typeface="Arial" panose="020B0604020202020204" pitchFamily="34" charset="0"/>
              </a:rPr>
              <a:t>generales</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Al respecto, la SHCP, publicó una Guía para que los servidores públicos conozcan como pueden consultar el Sistema para hacer dicha IM. Esta es consultable en: </a:t>
            </a:r>
          </a:p>
          <a:p>
            <a:pPr marL="0" indent="0" algn="just">
              <a:lnSpc>
                <a:spcPct val="100000"/>
              </a:lnSpc>
              <a:spcBef>
                <a:spcPts val="0"/>
              </a:spcBef>
              <a:buNone/>
            </a:pPr>
            <a:r>
              <a:rPr lang="es-ES" altLang="es-MX" sz="2000" dirty="0">
                <a:solidFill>
                  <a:srgbClr val="00B0F0"/>
                </a:solidFill>
                <a:latin typeface="Arial" panose="020B0604020202020204" pitchFamily="34" charset="0"/>
              </a:rPr>
              <a:t>https://compranetinfo.hacienda.gob.mx/descargas/Guia_Consulta_CompraNet.pdf</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				 El  módulo de Registro de Proveedores y Contra-				 tistas, está  la  forma  y  requisitos  para  que  las 				 personas se inscriban en  el sistema </a:t>
            </a:r>
            <a:r>
              <a:rPr lang="es-ES" altLang="es-MX" sz="1600" dirty="0">
                <a:solidFill>
                  <a:schemeClr val="bg1"/>
                </a:solidFill>
                <a:latin typeface="Arial" panose="020B0604020202020204" pitchFamily="34" charset="0"/>
              </a:rPr>
              <a:t>(arts. 43 RLOPS				 RM y 105 RLAASSP)</a:t>
            </a:r>
            <a:r>
              <a:rPr lang="es-ES" altLang="es-MX" sz="2000" dirty="0">
                <a:solidFill>
                  <a:schemeClr val="bg1"/>
                </a:solidFill>
                <a:latin typeface="Arial" panose="020B0604020202020204" pitchFamily="34" charset="0"/>
              </a:rPr>
              <a:t>; en este caso, una vez validada 		 		 la información proporcionada, se le inscribirá en el 		        		 RUPC dentro de los 2 días hábiles posteriores a 				 que se 	haya completado el formulario. CompraNet 				 hará llegar al proveedor o contratista su número de inscripción, dentro de los dos días hábiles posteriores a ésta. </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MX" sz="2000" dirty="0">
                <a:solidFill>
                  <a:schemeClr val="bg1"/>
                </a:solidFill>
                <a:latin typeface="ArialMT"/>
              </a:rPr>
              <a:t>5.2. </a:t>
            </a:r>
            <a:r>
              <a:rPr lang="es-MX" sz="2000" dirty="0">
                <a:solidFill>
                  <a:schemeClr val="accent6">
                    <a:lumMod val="50000"/>
                  </a:schemeClr>
                </a:solidFill>
                <a:latin typeface="ArialMT"/>
              </a:rPr>
              <a:t>Bitácora Electrónica de Seguimiento de Adquisiciones </a:t>
            </a:r>
            <a:r>
              <a:rPr lang="es-MX" sz="2000" dirty="0">
                <a:solidFill>
                  <a:schemeClr val="bg1"/>
                </a:solidFill>
                <a:latin typeface="ArialMT"/>
              </a:rPr>
              <a:t>(BESA).</a:t>
            </a: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El 1º de octubre de 2021 se publicó en el DOF el Acuerdo por el que se establece la obligatoriedad  del registro  de contratos  y  operaciónes  de adquisiciones, arrenda-</a:t>
            </a: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endParaRPr lang="es-ES" altLang="es-MX" sz="2000" dirty="0">
              <a:solidFill>
                <a:schemeClr val="bg1"/>
              </a:solidFill>
              <a:latin typeface="Arial" panose="020B0604020202020204" pitchFamily="34" charset="0"/>
            </a:endParaRP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endParaRPr lang="es-ES" altLang="es-MX" sz="2000" dirty="0">
              <a:solidFill>
                <a:schemeClr val="bg1"/>
              </a:solidFill>
              <a:latin typeface="Arial" panose="020B0604020202020204" pitchFamily="34" charset="0"/>
            </a:endParaRPr>
          </a:p>
        </p:txBody>
      </p:sp>
      <p:pic>
        <p:nvPicPr>
          <p:cNvPr id="3" name="Picture 1">
            <a:extLst>
              <a:ext uri="{FF2B5EF4-FFF2-40B4-BE49-F238E27FC236}">
                <a16:creationId xmlns:a16="http://schemas.microsoft.com/office/drawing/2014/main" id="{CA7F6A75-DE32-E424-360F-26C3F1578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266" y="2134788"/>
            <a:ext cx="4033119" cy="241345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66392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15" dur="1000"/>
                                        <p:tgtEl>
                                          <p:spTgt spid="11">
                                            <p:txEl>
                                              <p:pRg st="2" end="2"/>
                                            </p:txEl>
                                          </p:spTgt>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p:cTn id="19" dur="10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21" dur="1000"/>
                                        <p:tgtEl>
                                          <p:spTgt spid="11">
                                            <p:txEl>
                                              <p:pRg st="3" end="3"/>
                                            </p:txEl>
                                          </p:spTgt>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 calcmode="lin" valueType="num">
                                      <p:cBhvr>
                                        <p:cTn id="25" dur="10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26" dur="1000" fill="hold"/>
                                        <p:tgtEl>
                                          <p:spTgt spid="11">
                                            <p:txEl>
                                              <p:pRg st="5" end="5"/>
                                            </p:txEl>
                                          </p:spTgt>
                                        </p:tgtEl>
                                        <p:attrNameLst>
                                          <p:attrName>ppt_h</p:attrName>
                                        </p:attrNameLst>
                                      </p:cBhvr>
                                      <p:tavLst>
                                        <p:tav tm="0">
                                          <p:val>
                                            <p:fltVal val="0"/>
                                          </p:val>
                                        </p:tav>
                                        <p:tav tm="100000">
                                          <p:val>
                                            <p:strVal val="#ppt_h"/>
                                          </p:val>
                                        </p:tav>
                                      </p:tavLst>
                                    </p:anim>
                                    <p:animEffect transition="in" filter="fade">
                                      <p:cBhvr>
                                        <p:cTn id="27" dur="1000"/>
                                        <p:tgtEl>
                                          <p:spTgt spid="11">
                                            <p:txEl>
                                              <p:pRg st="5" end="5"/>
                                            </p:txEl>
                                          </p:spTgt>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 calcmode="lin" valueType="num">
                                      <p:cBhvr>
                                        <p:cTn id="31" dur="10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7" end="7"/>
                                            </p:txEl>
                                          </p:spTgt>
                                        </p:tgtEl>
                                        <p:attrNameLst>
                                          <p:attrName>ppt_h</p:attrName>
                                        </p:attrNameLst>
                                      </p:cBhvr>
                                      <p:tavLst>
                                        <p:tav tm="0">
                                          <p:val>
                                            <p:fltVal val="0"/>
                                          </p:val>
                                        </p:tav>
                                        <p:tav tm="100000">
                                          <p:val>
                                            <p:strVal val="#ppt_h"/>
                                          </p:val>
                                        </p:tav>
                                      </p:tavLst>
                                    </p:anim>
                                    <p:animEffect transition="in" filter="fade">
                                      <p:cBhvr>
                                        <p:cTn id="33" dur="1000"/>
                                        <p:tgtEl>
                                          <p:spTgt spid="11">
                                            <p:txEl>
                                              <p:pRg st="7" end="7"/>
                                            </p:txEl>
                                          </p:spTgt>
                                        </p:tgtEl>
                                      </p:cBhvr>
                                    </p:animEffect>
                                  </p:childTnLst>
                                </p:cTn>
                              </p:par>
                            </p:childTnLst>
                          </p:cTn>
                        </p:par>
                        <p:par>
                          <p:cTn id="34" fill="hold">
                            <p:stCondLst>
                              <p:cond delay="5000"/>
                            </p:stCondLst>
                            <p:childTnLst>
                              <p:par>
                                <p:cTn id="35" presetID="53" presetClass="entr" presetSubtype="16" fill="hold" nodeType="afterEffect">
                                  <p:stCondLst>
                                    <p:cond delay="0"/>
                                  </p:stCondLst>
                                  <p:childTnLst>
                                    <p:set>
                                      <p:cBhvr>
                                        <p:cTn id="36" dur="1" fill="hold">
                                          <p:stCondLst>
                                            <p:cond delay="0"/>
                                          </p:stCondLst>
                                        </p:cTn>
                                        <p:tgtEl>
                                          <p:spTgt spid="11">
                                            <p:txEl>
                                              <p:pRg st="9" end="9"/>
                                            </p:txEl>
                                          </p:spTgt>
                                        </p:tgtEl>
                                        <p:attrNameLst>
                                          <p:attrName>style.visibility</p:attrName>
                                        </p:attrNameLst>
                                      </p:cBhvr>
                                      <p:to>
                                        <p:strVal val="visible"/>
                                      </p:to>
                                    </p:set>
                                    <p:anim calcmode="lin" valueType="num">
                                      <p:cBhvr>
                                        <p:cTn id="37" dur="1000" fill="hold"/>
                                        <p:tgtEl>
                                          <p:spTgt spid="11">
                                            <p:txEl>
                                              <p:pRg st="9" end="9"/>
                                            </p:txEl>
                                          </p:spTgt>
                                        </p:tgtEl>
                                        <p:attrNameLst>
                                          <p:attrName>ppt_w</p:attrName>
                                        </p:attrNameLst>
                                      </p:cBhvr>
                                      <p:tavLst>
                                        <p:tav tm="0">
                                          <p:val>
                                            <p:fltVal val="0"/>
                                          </p:val>
                                        </p:tav>
                                        <p:tav tm="100000">
                                          <p:val>
                                            <p:strVal val="#ppt_w"/>
                                          </p:val>
                                        </p:tav>
                                      </p:tavLst>
                                    </p:anim>
                                    <p:anim calcmode="lin" valueType="num">
                                      <p:cBhvr>
                                        <p:cTn id="38" dur="1000" fill="hold"/>
                                        <p:tgtEl>
                                          <p:spTgt spid="11">
                                            <p:txEl>
                                              <p:pRg st="9" end="9"/>
                                            </p:txEl>
                                          </p:spTgt>
                                        </p:tgtEl>
                                        <p:attrNameLst>
                                          <p:attrName>ppt_h</p:attrName>
                                        </p:attrNameLst>
                                      </p:cBhvr>
                                      <p:tavLst>
                                        <p:tav tm="0">
                                          <p:val>
                                            <p:fltVal val="0"/>
                                          </p:val>
                                        </p:tav>
                                        <p:tav tm="100000">
                                          <p:val>
                                            <p:strVal val="#ppt_h"/>
                                          </p:val>
                                        </p:tav>
                                      </p:tavLst>
                                    </p:anim>
                                    <p:animEffect transition="in" filter="fade">
                                      <p:cBhvr>
                                        <p:cTn id="39" dur="10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177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6076013"/>
          </a:xfrm>
        </p:spPr>
        <p:txBody>
          <a:bodyPr>
            <a:normAutofit/>
          </a:bodyPr>
          <a:lstStyle/>
          <a:p>
            <a:pPr marL="0" indent="0" algn="just">
              <a:lnSpc>
                <a:spcPct val="100000"/>
              </a:lnSpc>
              <a:spcBef>
                <a:spcPts val="0"/>
              </a:spcBef>
              <a:buNone/>
            </a:pPr>
            <a:r>
              <a:rPr lang="es-MX" sz="2000" dirty="0">
                <a:solidFill>
                  <a:schemeClr val="bg1"/>
                </a:solidFill>
                <a:latin typeface="ArialMT"/>
              </a:rPr>
              <a:t>mienentos y servicios del sector público en la </a:t>
            </a:r>
            <a:r>
              <a:rPr lang="es-MX" sz="2000" dirty="0">
                <a:solidFill>
                  <a:srgbClr val="00B0F0"/>
                </a:solidFill>
                <a:latin typeface="ArialMT"/>
              </a:rPr>
              <a:t>Bitácora Electrónica de Seguimiento de Adquisiciones</a:t>
            </a:r>
            <a:r>
              <a:rPr lang="es-MX" sz="2000" dirty="0">
                <a:solidFill>
                  <a:schemeClr val="bg1"/>
                </a:solidFill>
                <a:latin typeface="ArialMT"/>
              </a:rPr>
              <a:t> y sus Lineamientos, modificados en 26 de agosto de 2022.</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accent3">
                    <a:lumMod val="75000"/>
                  </a:schemeClr>
                </a:solidFill>
                <a:latin typeface="ArialMT"/>
              </a:rPr>
              <a:t>Expedido por la SFP </a:t>
            </a:r>
            <a:r>
              <a:rPr lang="es-MX" sz="2000" dirty="0">
                <a:solidFill>
                  <a:schemeClr val="bg1"/>
                </a:solidFill>
                <a:latin typeface="ArialMT"/>
              </a:rPr>
              <a:t>como parte de sus facultades para fiscalizar, inspeccionar y verificar que la aplicación de los recursos federales en las adquisiciones sea congruente con los procesos aprobados de planeación, programación y presupuestación.</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Se plantea en los Considerandos del Acuerdo que esta bitácora es un </a:t>
            </a:r>
            <a:r>
              <a:rPr lang="es-MX" sz="2000" dirty="0">
                <a:solidFill>
                  <a:schemeClr val="bg2">
                    <a:lumMod val="75000"/>
                  </a:schemeClr>
                </a:solidFill>
                <a:latin typeface="ArialMT"/>
              </a:rPr>
              <a:t>instrumento necesario </a:t>
            </a:r>
            <a:r>
              <a:rPr lang="es-MX" sz="2000" dirty="0">
                <a:solidFill>
                  <a:schemeClr val="bg1"/>
                </a:solidFill>
                <a:latin typeface="ArialMT"/>
              </a:rPr>
              <a:t>para el control interno, prevención, vigilancia, inspección y revisión de las contrataciones públicas, </a:t>
            </a:r>
            <a:r>
              <a:rPr lang="es-MX" sz="2000" dirty="0">
                <a:solidFill>
                  <a:schemeClr val="accent5">
                    <a:lumMod val="75000"/>
                  </a:schemeClr>
                </a:solidFill>
                <a:latin typeface="ArialMT"/>
              </a:rPr>
              <a:t>el cual permite </a:t>
            </a:r>
            <a:r>
              <a:rPr lang="es-MX" sz="2000" dirty="0">
                <a:solidFill>
                  <a:schemeClr val="bg1"/>
                </a:solidFill>
                <a:latin typeface="ArialMT"/>
              </a:rPr>
              <a:t>hacer más eficiente el control, elaboración y seguimiento de los contratos y operaciones de adquisiciones, arrendamientos y servicios del sector público,  y </a:t>
            </a:r>
            <a:r>
              <a:rPr lang="es-MX" sz="2000" dirty="0">
                <a:solidFill>
                  <a:schemeClr val="bg2">
                    <a:lumMod val="60000"/>
                    <a:lumOff val="40000"/>
                  </a:schemeClr>
                </a:solidFill>
                <a:latin typeface="ArialMT"/>
              </a:rPr>
              <a:t>servirá como </a:t>
            </a:r>
            <a:r>
              <a:rPr lang="es-MX" sz="2000" dirty="0">
                <a:solidFill>
                  <a:schemeClr val="bg1"/>
                </a:solidFill>
                <a:latin typeface="ArialMT"/>
              </a:rPr>
              <a:t>fuente de información para identificar el método, el sujeto y el objeto por fiscalizar, así como </a:t>
            </a:r>
            <a:r>
              <a:rPr lang="es-MX" sz="2000" dirty="0">
                <a:solidFill>
                  <a:srgbClr val="0070C0"/>
                </a:solidFill>
                <a:latin typeface="ArialMT"/>
              </a:rPr>
              <a:t>para definir </a:t>
            </a:r>
            <a:r>
              <a:rPr lang="es-MX" sz="2000" dirty="0">
                <a:solidFill>
                  <a:schemeClr val="bg1"/>
                </a:solidFill>
                <a:latin typeface="ArialMT"/>
              </a:rPr>
              <a:t>el  alcance 	  de las revisiones, de conformidad con lo que establecen  las Disposiciones	 Generales para la Realización del Proceso de Fiscalización, publicadas en	   el  DOF  el 5  de  noviembre  de  2020  y reformadas del 8 de diciembre de 	          2022. </a:t>
            </a:r>
            <a:endParaRPr lang="es-ES" altLang="es-MX" sz="2000" dirty="0">
              <a:solidFill>
                <a:schemeClr val="bg1"/>
              </a:solidFill>
              <a:latin typeface="ArialMT"/>
            </a:endParaRPr>
          </a:p>
        </p:txBody>
      </p:sp>
      <p:pic>
        <p:nvPicPr>
          <p:cNvPr id="4098" name="Picture 2" descr="Fiscalización | Conoce los actos de #Fiscalización que realiza la  Secretaría de la Función Pública a través de los Órganos Internos de  Control en toda la #APF. Consulta... | By Secretaría de">
            <a:extLst>
              <a:ext uri="{FF2B5EF4-FFF2-40B4-BE49-F238E27FC236}">
                <a16:creationId xmlns:a16="http://schemas.microsoft.com/office/drawing/2014/main" id="{35BCF73D-FBAF-5B91-9C3C-B20628F8E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6792" y="4419599"/>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57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15" dur="1000"/>
                                        <p:tgtEl>
                                          <p:spTgt spid="11">
                                            <p:txEl>
                                              <p:pRg st="2" end="2"/>
                                            </p:txEl>
                                          </p:spTgt>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p:cTn id="19"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1" dur="1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178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5858300"/>
          </a:xfrm>
        </p:spPr>
        <p:txBody>
          <a:bodyPr>
            <a:normAutofit/>
          </a:bodyPr>
          <a:lstStyle/>
          <a:p>
            <a:pPr marL="0" indent="0" algn="just">
              <a:lnSpc>
                <a:spcPct val="100000"/>
              </a:lnSpc>
              <a:spcBef>
                <a:spcPts val="0"/>
              </a:spcBef>
              <a:buNone/>
            </a:pPr>
            <a:r>
              <a:rPr lang="es-MX" sz="2000" dirty="0">
                <a:solidFill>
                  <a:schemeClr val="bg1"/>
                </a:solidFill>
                <a:latin typeface="ArialMT"/>
              </a:rPr>
              <a:t>Los Lineamientos del Acuerdo establecen que el uso de la BESA es obligatorio para el registro y seguimiento de los contratos y operaciones de adquisiciones, arrendamientos y servicios del sector público, con cargo total o parcial a recursos federales, que realice cualquier ente público (federal, local o municipal).</a:t>
            </a:r>
            <a:r>
              <a:rPr lang="es-MX" sz="1600" dirty="0">
                <a:solidFill>
                  <a:srgbClr val="000000"/>
                </a:solidFill>
                <a:latin typeface="ArialMT"/>
              </a:rPr>
              <a:t> (1er. pfo. numeral 1 de los Lineamientos)</a:t>
            </a:r>
            <a:endParaRPr lang="es-MX" sz="1600" dirty="0">
              <a:solidFill>
                <a:schemeClr val="bg1"/>
              </a:solidFill>
              <a:latin typeface="ArialMT"/>
            </a:endParaRP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La BESA está </a:t>
            </a:r>
            <a:r>
              <a:rPr lang="es-MX" sz="2000" dirty="0">
                <a:solidFill>
                  <a:schemeClr val="bg2">
                    <a:lumMod val="60000"/>
                    <a:lumOff val="40000"/>
                  </a:schemeClr>
                </a:solidFill>
                <a:latin typeface="ArialMT"/>
              </a:rPr>
              <a:t>integrada por tres etapas</a:t>
            </a:r>
            <a:r>
              <a:rPr lang="es-MX" sz="2000" dirty="0">
                <a:solidFill>
                  <a:schemeClr val="bg1"/>
                </a:solidFill>
                <a:latin typeface="ArialMT"/>
              </a:rPr>
              <a:t>: </a:t>
            </a:r>
          </a:p>
          <a:p>
            <a:pPr marL="0" indent="0" algn="just">
              <a:lnSpc>
                <a:spcPct val="100000"/>
              </a:lnSpc>
              <a:spcBef>
                <a:spcPts val="0"/>
              </a:spcBef>
              <a:buNone/>
            </a:pPr>
            <a:r>
              <a:rPr lang="es-MX" sz="2000" dirty="0">
                <a:solidFill>
                  <a:schemeClr val="bg1"/>
                </a:solidFill>
                <a:latin typeface="ArialMT"/>
              </a:rPr>
              <a:t>la </a:t>
            </a:r>
            <a:r>
              <a:rPr lang="es-MX" sz="2000" b="1" dirty="0">
                <a:solidFill>
                  <a:schemeClr val="bg1"/>
                </a:solidFill>
                <a:latin typeface="ArialMT"/>
              </a:rPr>
              <a:t>primera</a:t>
            </a:r>
            <a:r>
              <a:rPr lang="es-MX" sz="2000" dirty="0">
                <a:solidFill>
                  <a:schemeClr val="bg1"/>
                </a:solidFill>
                <a:latin typeface="ArialMT"/>
              </a:rPr>
              <a:t> es para el </a:t>
            </a:r>
            <a:r>
              <a:rPr lang="es-MX" sz="2000" dirty="0">
                <a:solidFill>
                  <a:schemeClr val="accent3">
                    <a:lumMod val="75000"/>
                  </a:schemeClr>
                </a:solidFill>
                <a:latin typeface="ArialMT"/>
              </a:rPr>
              <a:t>registro de información </a:t>
            </a:r>
            <a:r>
              <a:rPr lang="es-MX" sz="2000" dirty="0">
                <a:solidFill>
                  <a:schemeClr val="bg1"/>
                </a:solidFill>
                <a:latin typeface="ArialMT"/>
              </a:rPr>
              <a:t>relativa a los contratos y operaciones, que incluye el programa de entregables; </a:t>
            </a:r>
          </a:p>
          <a:p>
            <a:pPr marL="0" indent="0" algn="just">
              <a:lnSpc>
                <a:spcPct val="100000"/>
              </a:lnSpc>
              <a:spcBef>
                <a:spcPts val="0"/>
              </a:spcBef>
              <a:buNone/>
            </a:pPr>
            <a:r>
              <a:rPr lang="es-MX" sz="2000" dirty="0">
                <a:solidFill>
                  <a:schemeClr val="bg1"/>
                </a:solidFill>
                <a:latin typeface="ArialMT"/>
              </a:rPr>
              <a:t>la </a:t>
            </a:r>
            <a:r>
              <a:rPr lang="es-MX" sz="2000" b="1" dirty="0">
                <a:solidFill>
                  <a:schemeClr val="bg1"/>
                </a:solidFill>
                <a:latin typeface="ArialMT"/>
              </a:rPr>
              <a:t>segunda</a:t>
            </a:r>
            <a:r>
              <a:rPr lang="es-MX" sz="2000" dirty="0">
                <a:solidFill>
                  <a:schemeClr val="bg1"/>
                </a:solidFill>
                <a:latin typeface="ArialMT"/>
              </a:rPr>
              <a:t> etapa es para dará </a:t>
            </a:r>
            <a:r>
              <a:rPr lang="es-MX" sz="2000" dirty="0">
                <a:solidFill>
                  <a:srgbClr val="C00000"/>
                </a:solidFill>
                <a:latin typeface="ArialMT"/>
              </a:rPr>
              <a:t>seguimiento al avance físico y financiero </a:t>
            </a:r>
            <a:r>
              <a:rPr lang="es-MX" sz="2000" dirty="0">
                <a:solidFill>
                  <a:schemeClr val="bg1"/>
                </a:solidFill>
                <a:latin typeface="ArialMT"/>
              </a:rPr>
              <a:t>del programa de entregables, y </a:t>
            </a:r>
          </a:p>
          <a:p>
            <a:pPr marL="0" indent="0" algn="just">
              <a:lnSpc>
                <a:spcPct val="100000"/>
              </a:lnSpc>
              <a:spcBef>
                <a:spcPts val="0"/>
              </a:spcBef>
              <a:buNone/>
            </a:pPr>
            <a:r>
              <a:rPr lang="es-MX" sz="2000" dirty="0">
                <a:solidFill>
                  <a:schemeClr val="bg1"/>
                </a:solidFill>
                <a:latin typeface="ArialMT"/>
              </a:rPr>
              <a:t>la </a:t>
            </a:r>
            <a:r>
              <a:rPr lang="es-MX" sz="2000" b="1" dirty="0">
                <a:solidFill>
                  <a:schemeClr val="bg1"/>
                </a:solidFill>
                <a:latin typeface="ArialMT"/>
              </a:rPr>
              <a:t>tercera</a:t>
            </a:r>
            <a:r>
              <a:rPr lang="es-MX" sz="2000" dirty="0">
                <a:solidFill>
                  <a:schemeClr val="bg1"/>
                </a:solidFill>
                <a:latin typeface="ArialMT"/>
              </a:rPr>
              <a:t> etapa permite generar </a:t>
            </a:r>
            <a:r>
              <a:rPr lang="es-MX" sz="2000" dirty="0">
                <a:solidFill>
                  <a:schemeClr val="accent1">
                    <a:lumMod val="75000"/>
                  </a:schemeClr>
                </a:solidFill>
                <a:latin typeface="ArialMT"/>
              </a:rPr>
              <a:t>informes y reportes </a:t>
            </a:r>
            <a:r>
              <a:rPr lang="es-MX" sz="2000" dirty="0">
                <a:solidFill>
                  <a:schemeClr val="bg1"/>
                </a:solidFill>
                <a:latin typeface="ArialMT"/>
              </a:rPr>
              <a:t>para el control y seguimiento de los contratos de adquisiciones, arrendamientos y servicios del sector público. </a:t>
            </a:r>
            <a:r>
              <a:rPr lang="es-MX" sz="1600" dirty="0">
                <a:solidFill>
                  <a:srgbClr val="000000"/>
                </a:solidFill>
                <a:latin typeface="ArialMT"/>
              </a:rPr>
              <a:t>(2º pfo. numeral 1 de los Lineamientos)</a:t>
            </a:r>
            <a:endParaRPr lang="es-MX" sz="2000" dirty="0">
              <a:solidFill>
                <a:schemeClr val="bg1"/>
              </a:solidFill>
              <a:latin typeface="ArialMT"/>
            </a:endParaRP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Los servidores públicos tendrán acceso al sistema BESA que se encuentra disponible en </a:t>
            </a:r>
            <a:r>
              <a:rPr lang="es-MX" sz="2000" dirty="0">
                <a:solidFill>
                  <a:srgbClr val="00B0F0"/>
                </a:solidFill>
                <a:latin typeface="ArialMT"/>
              </a:rPr>
              <a:t>https://besa.funcionpublica.gob.mx</a:t>
            </a:r>
            <a:r>
              <a:rPr lang="es-MX" sz="2000" dirty="0">
                <a:solidFill>
                  <a:schemeClr val="bg1"/>
                </a:solidFill>
                <a:latin typeface="ArialMT"/>
              </a:rPr>
              <a:t>, mediante el empleo de una clave de usuario y contraseña, previa solicitud del registro y acceso al sistema, al Administrador de la BESA (o sea, del Titular de la Unidad de Auditoría a Contrataciones Públicas de la SFP) </a:t>
            </a:r>
            <a:r>
              <a:rPr lang="es-MX" sz="1600" dirty="0">
                <a:solidFill>
                  <a:schemeClr val="bg1"/>
                </a:solidFill>
                <a:latin typeface="ArialMT"/>
              </a:rPr>
              <a:t>(numeral 3 de los Lineamientos)</a:t>
            </a:r>
            <a:r>
              <a:rPr lang="es-MX" sz="2000" dirty="0">
                <a:solidFill>
                  <a:schemeClr val="bg1"/>
                </a:solidFill>
                <a:latin typeface="ArialMT"/>
              </a:rPr>
              <a:t>. </a:t>
            </a:r>
          </a:p>
          <a:p>
            <a:pPr marL="0" indent="0" algn="just">
              <a:lnSpc>
                <a:spcPct val="100000"/>
              </a:lnSpc>
              <a:spcBef>
                <a:spcPts val="0"/>
              </a:spcBef>
              <a:buNone/>
            </a:pPr>
            <a:endParaRPr lang="es-MX" sz="1000" dirty="0">
              <a:solidFill>
                <a:schemeClr val="bg1"/>
              </a:solidFill>
              <a:latin typeface="ArialMT"/>
            </a:endParaRPr>
          </a:p>
        </p:txBody>
      </p:sp>
    </p:spTree>
    <p:extLst>
      <p:ext uri="{BB962C8B-B14F-4D97-AF65-F5344CB8AC3E}">
        <p14:creationId xmlns:p14="http://schemas.microsoft.com/office/powerpoint/2010/main" val="231827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15" dur="1000"/>
                                        <p:tgtEl>
                                          <p:spTgt spid="11">
                                            <p:txEl>
                                              <p:pRg st="2" end="2"/>
                                            </p:txEl>
                                          </p:spTgt>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p:cTn id="19" dur="10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21" dur="1000"/>
                                        <p:tgtEl>
                                          <p:spTgt spid="11">
                                            <p:txEl>
                                              <p:pRg st="3" end="3"/>
                                            </p:txEl>
                                          </p:spTgt>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p:cTn id="25"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7" dur="1000"/>
                                        <p:tgtEl>
                                          <p:spTgt spid="11">
                                            <p:txEl>
                                              <p:pRg st="4" end="4"/>
                                            </p:txEl>
                                          </p:spTgt>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 calcmode="lin" valueType="num">
                                      <p:cBhvr>
                                        <p:cTn id="31" dur="10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5" end="5"/>
                                            </p:txEl>
                                          </p:spTgt>
                                        </p:tgtEl>
                                        <p:attrNameLst>
                                          <p:attrName>ppt_h</p:attrName>
                                        </p:attrNameLst>
                                      </p:cBhvr>
                                      <p:tavLst>
                                        <p:tav tm="0">
                                          <p:val>
                                            <p:fltVal val="0"/>
                                          </p:val>
                                        </p:tav>
                                        <p:tav tm="100000">
                                          <p:val>
                                            <p:strVal val="#ppt_h"/>
                                          </p:val>
                                        </p:tav>
                                      </p:tavLst>
                                    </p:anim>
                                    <p:animEffect transition="in" filter="fade">
                                      <p:cBhvr>
                                        <p:cTn id="33" dur="1000"/>
                                        <p:tgtEl>
                                          <p:spTgt spid="11">
                                            <p:txEl>
                                              <p:pRg st="5" end="5"/>
                                            </p:txEl>
                                          </p:spTgt>
                                        </p:tgtEl>
                                      </p:cBhvr>
                                    </p:animEffect>
                                  </p:childTnLst>
                                </p:cTn>
                              </p:par>
                            </p:childTnLst>
                          </p:cTn>
                        </p:par>
                        <p:par>
                          <p:cTn id="34" fill="hold">
                            <p:stCondLst>
                              <p:cond delay="5000"/>
                            </p:stCondLst>
                            <p:childTnLst>
                              <p:par>
                                <p:cTn id="35" presetID="53" presetClass="entr" presetSubtype="16" fill="hold" nodeType="after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 calcmode="lin" valueType="num">
                                      <p:cBhvr>
                                        <p:cTn id="37" dur="10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38" dur="1000" fill="hold"/>
                                        <p:tgtEl>
                                          <p:spTgt spid="11">
                                            <p:txEl>
                                              <p:pRg st="7" end="7"/>
                                            </p:txEl>
                                          </p:spTgt>
                                        </p:tgtEl>
                                        <p:attrNameLst>
                                          <p:attrName>ppt_h</p:attrName>
                                        </p:attrNameLst>
                                      </p:cBhvr>
                                      <p:tavLst>
                                        <p:tav tm="0">
                                          <p:val>
                                            <p:fltVal val="0"/>
                                          </p:val>
                                        </p:tav>
                                        <p:tav tm="100000">
                                          <p:val>
                                            <p:strVal val="#ppt_h"/>
                                          </p:val>
                                        </p:tav>
                                      </p:tavLst>
                                    </p:anim>
                                    <p:animEffect transition="in" filter="fade">
                                      <p:cBhvr>
                                        <p:cTn id="39" dur="10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784860"/>
          </a:xfrm>
        </p:spPr>
        <p:txBody>
          <a:bodyPr>
            <a:normAutofit/>
          </a:bodyPr>
          <a:lstStyle/>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Reglas para la aplicación del </a:t>
            </a:r>
            <a:r>
              <a:rPr lang="es-ES_tradnl" altLang="es-MX" sz="2000" dirty="0">
                <a:solidFill>
                  <a:schemeClr val="accent5">
                    <a:lumMod val="50000"/>
                  </a:schemeClr>
                </a:solidFill>
                <a:latin typeface="Arial" panose="020B0604020202020204" pitchFamily="34" charset="0"/>
                <a:cs typeface="Arial" panose="020B0604020202020204" pitchFamily="34" charset="0"/>
              </a:rPr>
              <a:t>margen de preferencia </a:t>
            </a:r>
            <a:r>
              <a:rPr lang="es-ES_tradnl" altLang="es-MX" sz="2000" dirty="0">
                <a:solidFill>
                  <a:schemeClr val="bg1"/>
                </a:solidFill>
                <a:latin typeface="Arial" panose="020B0604020202020204" pitchFamily="34" charset="0"/>
                <a:cs typeface="Arial" panose="020B0604020202020204" pitchFamily="34" charset="0"/>
              </a:rPr>
              <a:t>en los precios de los bienes de origen nacional, respecto del precio de los bienes de importación, </a:t>
            </a:r>
            <a:r>
              <a:rPr lang="es-ES_tradnl" altLang="es-MX" sz="2000" dirty="0">
                <a:solidFill>
                  <a:schemeClr val="accent5">
                    <a:lumMod val="50000"/>
                  </a:schemeClr>
                </a:solidFill>
                <a:latin typeface="Arial" panose="020B0604020202020204" pitchFamily="34" charset="0"/>
                <a:cs typeface="Arial" panose="020B0604020202020204" pitchFamily="34" charset="0"/>
              </a:rPr>
              <a:t>en los procedimientos de contratación de carácter internacional abierto </a:t>
            </a:r>
            <a:r>
              <a:rPr lang="es-ES_tradnl" altLang="es-MX" sz="2000" dirty="0">
                <a:solidFill>
                  <a:schemeClr val="bg1"/>
                </a:solidFill>
                <a:latin typeface="Arial" panose="020B0604020202020204" pitchFamily="34" charset="0"/>
                <a:cs typeface="Arial" panose="020B0604020202020204" pitchFamily="34" charset="0"/>
              </a:rPr>
              <a:t>que realizan las dependencias y entidades de la Administración Pública Federal. </a:t>
            </a:r>
            <a:r>
              <a:rPr lang="es-ES_tradnl" altLang="es-MX" sz="1600" dirty="0">
                <a:solidFill>
                  <a:schemeClr val="bg1"/>
                </a:solidFill>
                <a:latin typeface="Arial" panose="020B0604020202020204" pitchFamily="34" charset="0"/>
                <a:cs typeface="Arial" panose="020B0604020202020204" pitchFamily="34" charset="0"/>
              </a:rPr>
              <a:t>(DOF 28 de diciembre del 2010) </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Acuerdo por el que se establecen las disposiciones que se deberán observar para la utilización del Sistema Electrónico de Información Pública Gubernamental denominado </a:t>
            </a:r>
            <a:r>
              <a:rPr lang="es-ES_tradnl" altLang="es-MX" sz="2000" dirty="0">
                <a:solidFill>
                  <a:srgbClr val="155A9B"/>
                </a:solidFill>
                <a:latin typeface="Arial" panose="020B0604020202020204" pitchFamily="34" charset="0"/>
                <a:cs typeface="Arial" panose="020B0604020202020204" pitchFamily="34" charset="0"/>
              </a:rPr>
              <a:t>CompraNet </a:t>
            </a:r>
            <a:r>
              <a:rPr lang="es-ES_tradnl" altLang="es-MX" sz="1600" dirty="0">
                <a:solidFill>
                  <a:schemeClr val="bg1"/>
                </a:solidFill>
                <a:latin typeface="Arial" panose="020B0604020202020204" pitchFamily="34" charset="0"/>
                <a:cs typeface="Arial" panose="020B0604020202020204" pitchFamily="34" charset="0"/>
              </a:rPr>
              <a:t>(DOF 28 de junio del 2011)</a:t>
            </a:r>
            <a:r>
              <a:rPr lang="es-ES_tradnl" altLang="es-MX" sz="2000" dirty="0">
                <a:solidFill>
                  <a:schemeClr val="bg1"/>
                </a:solidFill>
                <a:latin typeface="Arial" panose="020B0604020202020204" pitchFamily="34" charset="0"/>
                <a:cs typeface="Arial" panose="020B0604020202020204" pitchFamily="34" charset="0"/>
              </a:rPr>
              <a:t>.</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Disposiciones relacionadas con el artículo </a:t>
            </a:r>
            <a:r>
              <a:rPr lang="es-ES_tradnl" altLang="es-MX" sz="2000" dirty="0">
                <a:solidFill>
                  <a:schemeClr val="bg2"/>
                </a:solidFill>
                <a:latin typeface="Arial" panose="020B0604020202020204" pitchFamily="34" charset="0"/>
                <a:cs typeface="Arial" panose="020B0604020202020204" pitchFamily="34" charset="0"/>
              </a:rPr>
              <a:t>32-D</a:t>
            </a:r>
            <a:r>
              <a:rPr lang="es-ES_tradnl" altLang="es-MX" sz="2000" dirty="0">
                <a:solidFill>
                  <a:schemeClr val="bg1"/>
                </a:solidFill>
                <a:latin typeface="Arial" panose="020B0604020202020204" pitchFamily="34" charset="0"/>
                <a:cs typeface="Arial" panose="020B0604020202020204" pitchFamily="34" charset="0"/>
              </a:rPr>
              <a:t> del Código Fiscal de la Federación en materia fiscal y de seguridad social. </a:t>
            </a:r>
            <a:r>
              <a:rPr lang="es-ES_tradnl" altLang="es-MX" sz="1600" dirty="0">
                <a:solidFill>
                  <a:schemeClr val="bg1"/>
                </a:solidFill>
                <a:latin typeface="Arial" panose="020B0604020202020204" pitchFamily="34" charset="0"/>
                <a:cs typeface="Arial" panose="020B0604020202020204" pitchFamily="34" charset="0"/>
              </a:rPr>
              <a:t>(</a:t>
            </a:r>
            <a:r>
              <a:rPr lang="es-ES_tradnl" altLang="es-MX" sz="1600" dirty="0">
                <a:solidFill>
                  <a:schemeClr val="bg2">
                    <a:lumMod val="60000"/>
                    <a:lumOff val="40000"/>
                  </a:schemeClr>
                </a:solidFill>
                <a:latin typeface="Arial" panose="020B0604020202020204" pitchFamily="34" charset="0"/>
                <a:cs typeface="Arial" panose="020B0604020202020204" pitchFamily="34" charset="0"/>
              </a:rPr>
              <a:t>SAT</a:t>
            </a:r>
            <a:r>
              <a:rPr lang="es-ES_tradnl" altLang="es-MX" sz="1600" dirty="0">
                <a:solidFill>
                  <a:schemeClr val="bg1"/>
                </a:solidFill>
                <a:latin typeface="Arial" panose="020B0604020202020204" pitchFamily="34" charset="0"/>
                <a:cs typeface="Arial" panose="020B0604020202020204" pitchFamily="34" charset="0"/>
              </a:rPr>
              <a:t> Resolución Miscelánea Fiscal de cada año; </a:t>
            </a:r>
            <a:r>
              <a:rPr lang="es-ES_tradnl" altLang="es-MX" sz="1600" dirty="0">
                <a:solidFill>
                  <a:schemeClr val="accent3">
                    <a:lumMod val="75000"/>
                  </a:schemeClr>
                </a:solidFill>
                <a:latin typeface="Arial" panose="020B0604020202020204" pitchFamily="34" charset="0"/>
                <a:cs typeface="Arial" panose="020B0604020202020204" pitchFamily="34" charset="0"/>
              </a:rPr>
              <a:t>IMSS</a:t>
            </a:r>
            <a:r>
              <a:rPr lang="es-ES_tradnl" altLang="es-MX" sz="1600" dirty="0">
                <a:solidFill>
                  <a:schemeClr val="bg1"/>
                </a:solidFill>
                <a:latin typeface="Arial" panose="020B0604020202020204" pitchFamily="34" charset="0"/>
                <a:cs typeface="Arial" panose="020B0604020202020204" pitchFamily="34" charset="0"/>
              </a:rPr>
              <a:t> DOF 27 feb. de 2015 y Ref. 3 abr. de 2015, e </a:t>
            </a:r>
            <a:r>
              <a:rPr lang="es-ES_tradnl" altLang="es-MX" sz="1600" dirty="0">
                <a:solidFill>
                  <a:srgbClr val="FF0000"/>
                </a:solidFill>
                <a:latin typeface="Arial" panose="020B0604020202020204" pitchFamily="34" charset="0"/>
                <a:cs typeface="Arial" panose="020B0604020202020204" pitchFamily="34" charset="0"/>
              </a:rPr>
              <a:t>INFONAVIT</a:t>
            </a:r>
            <a:r>
              <a:rPr lang="es-ES_tradnl" altLang="es-MX" sz="1600" dirty="0">
                <a:solidFill>
                  <a:schemeClr val="bg1"/>
                </a:solidFill>
                <a:latin typeface="Arial" panose="020B0604020202020204" pitchFamily="34" charset="0"/>
                <a:cs typeface="Arial" panose="020B0604020202020204" pitchFamily="34" charset="0"/>
              </a:rPr>
              <a:t> DOF 28 jun. de 2017)</a:t>
            </a:r>
            <a:endParaRPr lang="es-ES_tradnl" altLang="es-MX" sz="2000" dirty="0">
              <a:solidFill>
                <a:schemeClr val="bg1"/>
              </a:solidFill>
              <a:latin typeface="Arial" panose="020B0604020202020204" pitchFamily="34" charset="0"/>
              <a:cs typeface="Arial" panose="020B0604020202020204" pitchFamily="34" charset="0"/>
            </a:endParaRPr>
          </a:p>
          <a:p>
            <a:pPr lvl="8"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de Coordinación Fiscal.</a:t>
            </a:r>
          </a:p>
          <a:p>
            <a:pPr lvl="8"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de Ingresos de la Federación.</a:t>
            </a:r>
          </a:p>
          <a:p>
            <a:pPr lvl="8"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Federal de Competencia Económica.</a:t>
            </a:r>
          </a:p>
          <a:p>
            <a:pPr lvl="8"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Monetaria de los Estados Unidos Mexicanos.</a:t>
            </a:r>
          </a:p>
          <a:p>
            <a:pPr lvl="8"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Presupuesto de Egresos de la Federación.</a:t>
            </a: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3" name="Picture 2" descr="Buscan agilizar procesos para faltas administrativas no graves">
            <a:extLst>
              <a:ext uri="{FF2B5EF4-FFF2-40B4-BE49-F238E27FC236}">
                <a16:creationId xmlns:a16="http://schemas.microsoft.com/office/drawing/2014/main" id="{6435C061-5B20-C6E4-8EC0-27E4CF099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093" y="4189650"/>
            <a:ext cx="3290512" cy="219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46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12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p:cTn id="12"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11">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dissolve">
                                      <p:cBhvr>
                                        <p:cTn id="20" dur="1000"/>
                                        <p:tgtEl>
                                          <p:spTgt spid="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1000"/>
                                        <p:tgtEl>
                                          <p:spTgt spid="3"/>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11">
                                            <p:txEl>
                                              <p:pRg st="3" end="3"/>
                                            </p:txEl>
                                          </p:spTgt>
                                        </p:tgtEl>
                                        <p:attrNameLst>
                                          <p:attrName>style.visibility</p:attrName>
                                        </p:attrNameLst>
                                      </p:cBhvr>
                                      <p:to>
                                        <p:strVal val="visible"/>
                                      </p:to>
                                    </p:set>
                                    <p:anim calcmode="lin" valueType="num">
                                      <p:cBhvr>
                                        <p:cTn id="28" dur="500" fill="hold"/>
                                        <p:tgtEl>
                                          <p:spTgt spid="1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1">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1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5" presetClass="entr" presetSubtype="0"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750"/>
                                        <p:tgtEl>
                                          <p:spTgt spid="11">
                                            <p:txEl>
                                              <p:pRg st="4" end="4"/>
                                            </p:txEl>
                                          </p:spTgt>
                                        </p:tgtEl>
                                      </p:cBhvr>
                                    </p:animEffect>
                                    <p:anim calcmode="lin" valueType="num">
                                      <p:cBhvr>
                                        <p:cTn id="38" dur="750" fill="hold"/>
                                        <p:tgtEl>
                                          <p:spTgt spid="11">
                                            <p:txEl>
                                              <p:pRg st="4" end="4"/>
                                            </p:txEl>
                                          </p:spTgt>
                                        </p:tgtEl>
                                        <p:attrNameLst>
                                          <p:attrName>style.rotation</p:attrName>
                                        </p:attrNameLst>
                                      </p:cBhvr>
                                      <p:tavLst>
                                        <p:tav tm="0">
                                          <p:val>
                                            <p:fltVal val="720"/>
                                          </p:val>
                                        </p:tav>
                                        <p:tav tm="100000">
                                          <p:val>
                                            <p:fltVal val="0"/>
                                          </p:val>
                                        </p:tav>
                                      </p:tavLst>
                                    </p:anim>
                                    <p:anim calcmode="lin" valueType="num">
                                      <p:cBhvr>
                                        <p:cTn id="39" dur="750" fill="hold"/>
                                        <p:tgtEl>
                                          <p:spTgt spid="11">
                                            <p:txEl>
                                              <p:pRg st="4" end="4"/>
                                            </p:txEl>
                                          </p:spTgt>
                                        </p:tgtEl>
                                        <p:attrNameLst>
                                          <p:attrName>ppt_h</p:attrName>
                                        </p:attrNameLst>
                                      </p:cBhvr>
                                      <p:tavLst>
                                        <p:tav tm="0">
                                          <p:val>
                                            <p:fltVal val="0"/>
                                          </p:val>
                                        </p:tav>
                                        <p:tav tm="100000">
                                          <p:val>
                                            <p:strVal val="#ppt_h"/>
                                          </p:val>
                                        </p:tav>
                                      </p:tavLst>
                                    </p:anim>
                                    <p:anim calcmode="lin" valueType="num">
                                      <p:cBhvr>
                                        <p:cTn id="40" dur="750" fill="hold"/>
                                        <p:tgtEl>
                                          <p:spTgt spid="11">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iterate type="lt">
                                    <p:tmPct val="0"/>
                                  </p:iterate>
                                  <p:childTnLst>
                                    <p:set>
                                      <p:cBhvr>
                                        <p:cTn id="44" dur="1" fill="hold">
                                          <p:stCondLst>
                                            <p:cond delay="0"/>
                                          </p:stCondLst>
                                        </p:cTn>
                                        <p:tgtEl>
                                          <p:spTgt spid="11">
                                            <p:txEl>
                                              <p:pRg st="5" end="5"/>
                                            </p:txEl>
                                          </p:spTgt>
                                        </p:tgtEl>
                                        <p:attrNameLst>
                                          <p:attrName>style.visibility</p:attrName>
                                        </p:attrNameLst>
                                      </p:cBhvr>
                                      <p:to>
                                        <p:strVal val="visible"/>
                                      </p:to>
                                    </p:set>
                                    <p:animEffect transition="in" filter="fade">
                                      <p:cBhvr>
                                        <p:cTn id="45" dur="1000"/>
                                        <p:tgtEl>
                                          <p:spTgt spid="11">
                                            <p:txEl>
                                              <p:pRg st="5" end="5"/>
                                            </p:txEl>
                                          </p:spTgt>
                                        </p:tgtEl>
                                      </p:cBhvr>
                                    </p:animEffect>
                                    <p:anim calcmode="lin" valueType="num">
                                      <p:cBhvr>
                                        <p:cTn id="46"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1">
                                            <p:txEl>
                                              <p:pRg st="5" end="5"/>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1">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nodeType="clickEffect">
                                  <p:stCondLst>
                                    <p:cond delay="0"/>
                                  </p:stCondLst>
                                  <p:childTnLst>
                                    <p:set>
                                      <p:cBhvr>
                                        <p:cTn id="52" dur="1" fill="hold">
                                          <p:stCondLst>
                                            <p:cond delay="0"/>
                                          </p:stCondLst>
                                        </p:cTn>
                                        <p:tgtEl>
                                          <p:spTgt spid="11">
                                            <p:txEl>
                                              <p:pRg st="6" end="6"/>
                                            </p:txEl>
                                          </p:spTgt>
                                        </p:tgtEl>
                                        <p:attrNameLst>
                                          <p:attrName>style.visibility</p:attrName>
                                        </p:attrNameLst>
                                      </p:cBhvr>
                                      <p:to>
                                        <p:strVal val="visible"/>
                                      </p:to>
                                    </p:set>
                                    <p:animScale>
                                      <p:cBhvr>
                                        <p:cTn id="53" dur="1000" decel="50000" fill="hold">
                                          <p:stCondLst>
                                            <p:cond delay="0"/>
                                          </p:stCondLst>
                                        </p:cTn>
                                        <p:tgtEl>
                                          <p:spTgt spid="1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1">
                                            <p:txEl>
                                              <p:pRg st="6" end="6"/>
                                            </p:txEl>
                                          </p:spTgt>
                                        </p:tgtEl>
                                        <p:attrNameLst>
                                          <p:attrName>ppt_x</p:attrName>
                                          <p:attrName>ppt_y</p:attrName>
                                        </p:attrNameLst>
                                      </p:cBhvr>
                                    </p:animMotion>
                                    <p:animEffect transition="in" filter="fade">
                                      <p:cBhvr>
                                        <p:cTn id="55" dur="1000"/>
                                        <p:tgtEl>
                                          <p:spTgt spid="11">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6" presetClass="entr" presetSubtype="0" fill="hold" nodeType="clickEffect">
                                  <p:stCondLst>
                                    <p:cond delay="0"/>
                                  </p:stCondLst>
                                  <p:iterate type="lt">
                                    <p:tmPct val="10000"/>
                                  </p:iterate>
                                  <p:childTnLst>
                                    <p:set>
                                      <p:cBhvr>
                                        <p:cTn id="59" dur="1" fill="hold">
                                          <p:stCondLst>
                                            <p:cond delay="0"/>
                                          </p:stCondLst>
                                        </p:cTn>
                                        <p:tgtEl>
                                          <p:spTgt spid="11">
                                            <p:txEl>
                                              <p:pRg st="7" end="7"/>
                                            </p:txEl>
                                          </p:spTgt>
                                        </p:tgtEl>
                                        <p:attrNameLst>
                                          <p:attrName>style.visibility</p:attrName>
                                        </p:attrNameLst>
                                      </p:cBhvr>
                                      <p:to>
                                        <p:strVal val="visible"/>
                                      </p:to>
                                    </p:set>
                                    <p:anim by="(-#ppt_w*2)" calcmode="lin" valueType="num">
                                      <p:cBhvr rctx="PPT">
                                        <p:cTn id="60" dur="250" autoRev="1" fill="hold">
                                          <p:stCondLst>
                                            <p:cond delay="0"/>
                                          </p:stCondLst>
                                        </p:cTn>
                                        <p:tgtEl>
                                          <p:spTgt spid="11">
                                            <p:txEl>
                                              <p:pRg st="7" end="7"/>
                                            </p:txEl>
                                          </p:spTgt>
                                        </p:tgtEl>
                                        <p:attrNameLst>
                                          <p:attrName>ppt_w</p:attrName>
                                        </p:attrNameLst>
                                      </p:cBhvr>
                                    </p:anim>
                                    <p:anim by="(#ppt_w*0.50)" calcmode="lin" valueType="num">
                                      <p:cBhvr>
                                        <p:cTn id="61" dur="250" decel="50000" autoRev="1" fill="hold">
                                          <p:stCondLst>
                                            <p:cond delay="0"/>
                                          </p:stCondLst>
                                        </p:cTn>
                                        <p:tgtEl>
                                          <p:spTgt spid="11">
                                            <p:txEl>
                                              <p:pRg st="7" end="7"/>
                                            </p:txEl>
                                          </p:spTgt>
                                        </p:tgtEl>
                                        <p:attrNameLst>
                                          <p:attrName>ppt_x</p:attrName>
                                        </p:attrNameLst>
                                      </p:cBhvr>
                                    </p:anim>
                                    <p:anim from="(-#ppt_h/2)" to="(#ppt_y)" calcmode="lin" valueType="num">
                                      <p:cBhvr>
                                        <p:cTn id="62" dur="500" fill="hold">
                                          <p:stCondLst>
                                            <p:cond delay="0"/>
                                          </p:stCondLst>
                                        </p:cTn>
                                        <p:tgtEl>
                                          <p:spTgt spid="11">
                                            <p:txEl>
                                              <p:pRg st="7" end="7"/>
                                            </p:txEl>
                                          </p:spTgt>
                                        </p:tgtEl>
                                        <p:attrNameLst>
                                          <p:attrName>ppt_y</p:attrName>
                                        </p:attrNameLst>
                                      </p:cBhvr>
                                    </p:anim>
                                    <p:animRot by="21600000">
                                      <p:cBhvr>
                                        <p:cTn id="63" dur="500" fill="hold">
                                          <p:stCondLst>
                                            <p:cond delay="0"/>
                                          </p:stCondLst>
                                        </p:cTn>
                                        <p:tgtEl>
                                          <p:spTgt spid="11">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179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5928869"/>
          </a:xfrm>
        </p:spPr>
        <p:txBody>
          <a:bodyPr>
            <a:normAutofit/>
          </a:bodyPr>
          <a:lstStyle/>
          <a:p>
            <a:pPr marL="0" indent="0" algn="just">
              <a:lnSpc>
                <a:spcPct val="100000"/>
              </a:lnSpc>
              <a:spcBef>
                <a:spcPts val="0"/>
              </a:spcBef>
              <a:buNone/>
            </a:pPr>
            <a:r>
              <a:rPr lang="es-MX" sz="2000" dirty="0">
                <a:solidFill>
                  <a:schemeClr val="bg1"/>
                </a:solidFill>
                <a:latin typeface="ArialMT"/>
              </a:rPr>
              <a:t>La clave de acceso y contraseña son intrasferibles </a:t>
            </a:r>
            <a:r>
              <a:rPr lang="es-MX" sz="1600" dirty="0">
                <a:solidFill>
                  <a:schemeClr val="bg1"/>
                </a:solidFill>
                <a:latin typeface="ArialMT"/>
              </a:rPr>
              <a:t>(numeral 4 1er. pfo.)</a:t>
            </a:r>
            <a:r>
              <a:rPr lang="es-MX" sz="2000" dirty="0">
                <a:solidFill>
                  <a:schemeClr val="bg1"/>
                </a:solidFill>
                <a:latin typeface="ArialMT"/>
              </a:rPr>
              <a:t>.</a:t>
            </a:r>
            <a:endParaRPr lang="es-MX" sz="1600" dirty="0">
              <a:solidFill>
                <a:schemeClr val="bg1"/>
              </a:solidFill>
              <a:latin typeface="ArialMT"/>
            </a:endParaRP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En el sistema BESA se debe subir la información de los contratos suscritos a partir del 18 de octubre de 2021, cuyo monto sea igual o superior a $15'000,000.00, sin IVA, o su equivalente en moneda extranjera. Esto hasta en tanto se asegura la interoperabilidad de la información con el CompraNet </a:t>
            </a:r>
            <a:r>
              <a:rPr lang="es-MX" sz="1600" dirty="0">
                <a:solidFill>
                  <a:srgbClr val="000000"/>
                </a:solidFill>
                <a:latin typeface="ArialMT"/>
              </a:rPr>
              <a:t>(numeral 15 fracc. I de los Lineamientos)</a:t>
            </a:r>
            <a:r>
              <a:rPr lang="es-MX" sz="2000" dirty="0">
                <a:solidFill>
                  <a:srgbClr val="000000"/>
                </a:solidFill>
                <a:latin typeface="ArialMT"/>
              </a:rPr>
              <a:t>.</a:t>
            </a:r>
            <a:endParaRPr lang="es-MX" sz="2000" dirty="0">
              <a:solidFill>
                <a:schemeClr val="bg1"/>
              </a:solidFill>
              <a:latin typeface="ArialMT"/>
            </a:endParaRP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Los servidores públicos que sean responsables de operar y por ende registrar los datos en la BESA, están determinados en los Lineamientos del sistema  </a:t>
            </a:r>
            <a:r>
              <a:rPr lang="es-MX" sz="1600" dirty="0">
                <a:solidFill>
                  <a:schemeClr val="bg1"/>
                </a:solidFill>
                <a:latin typeface="ArialMT"/>
              </a:rPr>
              <a:t>(numerales 14 y 15 para el operador; 15 BIS y 15 TER para el administrador del contrato, y 15 QUATER para el capturista)</a:t>
            </a:r>
            <a:r>
              <a:rPr lang="es-MX" sz="2000" dirty="0">
                <a:solidFill>
                  <a:schemeClr val="bg1"/>
                </a:solidFill>
                <a:latin typeface="ArialMT"/>
              </a:rPr>
              <a:t>, y tiene acceso a los datos los fiscalizadores. </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El administrador del contrato es el principal responsable de registrar la información en el sistema BESA, a él le corresponde </a:t>
            </a:r>
            <a:r>
              <a:rPr lang="es-MX" sz="1600" dirty="0">
                <a:solidFill>
                  <a:schemeClr val="bg1"/>
                </a:solidFill>
                <a:latin typeface="ArialMT"/>
              </a:rPr>
              <a:t>(numeral 15 TER)</a:t>
            </a:r>
            <a:r>
              <a:rPr lang="es-MX" sz="2000" dirty="0">
                <a:solidFill>
                  <a:schemeClr val="bg1"/>
                </a:solidFill>
                <a:latin typeface="ArialMT"/>
              </a:rPr>
              <a:t>:</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 I. </a:t>
            </a:r>
            <a:r>
              <a:rPr lang="es-MX" sz="2000" dirty="0">
                <a:solidFill>
                  <a:schemeClr val="bg1"/>
                </a:solidFill>
                <a:latin typeface="ArialMT"/>
              </a:rPr>
              <a:t>Realizar y registrar el seguimiento del contrato y, en su caso, de los convenios modificatorios que se suscriban, hasta su conclusión y finiquito;</a:t>
            </a:r>
          </a:p>
          <a:p>
            <a:pPr marL="0" indent="0" algn="just">
              <a:lnSpc>
                <a:spcPct val="100000"/>
              </a:lnSpc>
              <a:spcBef>
                <a:spcPts val="0"/>
              </a:spcBef>
              <a:buNone/>
            </a:pPr>
            <a:r>
              <a:rPr lang="es-MX" sz="2000" b="1" dirty="0">
                <a:solidFill>
                  <a:schemeClr val="bg1"/>
                </a:solidFill>
                <a:latin typeface="ArialMT"/>
              </a:rPr>
              <a:t>II. </a:t>
            </a:r>
            <a:r>
              <a:rPr lang="es-MX" sz="2000" dirty="0">
                <a:solidFill>
                  <a:schemeClr val="bg1"/>
                </a:solidFill>
                <a:latin typeface="ArialMT"/>
              </a:rPr>
              <a:t>Registrar las entregas de los bienes y/o servicios, motivo de la contratación, en un plazo no mayor a 10 días naturales posteriores a su recepción;</a:t>
            </a: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endParaRPr lang="es-MX" sz="1000" dirty="0">
              <a:solidFill>
                <a:schemeClr val="bg1"/>
              </a:solidFill>
              <a:latin typeface="ArialMT"/>
            </a:endParaRPr>
          </a:p>
        </p:txBody>
      </p:sp>
    </p:spTree>
    <p:extLst>
      <p:ext uri="{BB962C8B-B14F-4D97-AF65-F5344CB8AC3E}">
        <p14:creationId xmlns:p14="http://schemas.microsoft.com/office/powerpoint/2010/main" val="298847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15" dur="1000"/>
                                        <p:tgtEl>
                                          <p:spTgt spid="11">
                                            <p:txEl>
                                              <p:pRg st="2" end="2"/>
                                            </p:txEl>
                                          </p:spTgt>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p:cTn id="19"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1" dur="1000"/>
                                        <p:tgtEl>
                                          <p:spTgt spid="11">
                                            <p:txEl>
                                              <p:pRg st="4" end="4"/>
                                            </p:txEl>
                                          </p:spTgt>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p:cTn id="25"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27" dur="1000"/>
                                        <p:tgtEl>
                                          <p:spTgt spid="11">
                                            <p:txEl>
                                              <p:pRg st="6" end="6"/>
                                            </p:txEl>
                                          </p:spTgt>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 calcmode="lin" valueType="num">
                                      <p:cBhvr>
                                        <p:cTn id="31"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8" end="8"/>
                                            </p:txEl>
                                          </p:spTgt>
                                        </p:tgtEl>
                                        <p:attrNameLst>
                                          <p:attrName>ppt_h</p:attrName>
                                        </p:attrNameLst>
                                      </p:cBhvr>
                                      <p:tavLst>
                                        <p:tav tm="0">
                                          <p:val>
                                            <p:fltVal val="0"/>
                                          </p:val>
                                        </p:tav>
                                        <p:tav tm="100000">
                                          <p:val>
                                            <p:strVal val="#ppt_h"/>
                                          </p:val>
                                        </p:tav>
                                      </p:tavLst>
                                    </p:anim>
                                    <p:animEffect transition="in" filter="fade">
                                      <p:cBhvr>
                                        <p:cTn id="33" dur="1000"/>
                                        <p:tgtEl>
                                          <p:spTgt spid="11">
                                            <p:txEl>
                                              <p:pRg st="8" end="8"/>
                                            </p:txEl>
                                          </p:spTgt>
                                        </p:tgtEl>
                                      </p:cBhvr>
                                    </p:animEffect>
                                  </p:childTnLst>
                                </p:cTn>
                              </p:par>
                            </p:childTnLst>
                          </p:cTn>
                        </p:par>
                        <p:par>
                          <p:cTn id="34" fill="hold">
                            <p:stCondLst>
                              <p:cond delay="5000"/>
                            </p:stCondLst>
                            <p:childTnLst>
                              <p:par>
                                <p:cTn id="35" presetID="53" presetClass="entr" presetSubtype="16" fill="hold" nodeType="afterEffect">
                                  <p:stCondLst>
                                    <p:cond delay="0"/>
                                  </p:stCondLst>
                                  <p:childTnLst>
                                    <p:set>
                                      <p:cBhvr>
                                        <p:cTn id="36" dur="1" fill="hold">
                                          <p:stCondLst>
                                            <p:cond delay="0"/>
                                          </p:stCondLst>
                                        </p:cTn>
                                        <p:tgtEl>
                                          <p:spTgt spid="11">
                                            <p:txEl>
                                              <p:pRg st="9" end="9"/>
                                            </p:txEl>
                                          </p:spTgt>
                                        </p:tgtEl>
                                        <p:attrNameLst>
                                          <p:attrName>style.visibility</p:attrName>
                                        </p:attrNameLst>
                                      </p:cBhvr>
                                      <p:to>
                                        <p:strVal val="visible"/>
                                      </p:to>
                                    </p:set>
                                    <p:anim calcmode="lin" valueType="num">
                                      <p:cBhvr>
                                        <p:cTn id="37" dur="1000" fill="hold"/>
                                        <p:tgtEl>
                                          <p:spTgt spid="11">
                                            <p:txEl>
                                              <p:pRg st="9" end="9"/>
                                            </p:txEl>
                                          </p:spTgt>
                                        </p:tgtEl>
                                        <p:attrNameLst>
                                          <p:attrName>ppt_w</p:attrName>
                                        </p:attrNameLst>
                                      </p:cBhvr>
                                      <p:tavLst>
                                        <p:tav tm="0">
                                          <p:val>
                                            <p:fltVal val="0"/>
                                          </p:val>
                                        </p:tav>
                                        <p:tav tm="100000">
                                          <p:val>
                                            <p:strVal val="#ppt_w"/>
                                          </p:val>
                                        </p:tav>
                                      </p:tavLst>
                                    </p:anim>
                                    <p:anim calcmode="lin" valueType="num">
                                      <p:cBhvr>
                                        <p:cTn id="38" dur="1000" fill="hold"/>
                                        <p:tgtEl>
                                          <p:spTgt spid="11">
                                            <p:txEl>
                                              <p:pRg st="9" end="9"/>
                                            </p:txEl>
                                          </p:spTgt>
                                        </p:tgtEl>
                                        <p:attrNameLst>
                                          <p:attrName>ppt_h</p:attrName>
                                        </p:attrNameLst>
                                      </p:cBhvr>
                                      <p:tavLst>
                                        <p:tav tm="0">
                                          <p:val>
                                            <p:fltVal val="0"/>
                                          </p:val>
                                        </p:tav>
                                        <p:tav tm="100000">
                                          <p:val>
                                            <p:strVal val="#ppt_h"/>
                                          </p:val>
                                        </p:tav>
                                      </p:tavLst>
                                    </p:anim>
                                    <p:animEffect transition="in" filter="fade">
                                      <p:cBhvr>
                                        <p:cTn id="39" dur="10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180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2949186"/>
          </a:xfrm>
        </p:spPr>
        <p:txBody>
          <a:bodyPr>
            <a:normAutofit/>
          </a:bodyPr>
          <a:lstStyle/>
          <a:p>
            <a:pPr marL="0" indent="0" algn="just">
              <a:lnSpc>
                <a:spcPct val="100000"/>
              </a:lnSpc>
              <a:spcBef>
                <a:spcPts val="0"/>
              </a:spcBef>
              <a:buNone/>
            </a:pPr>
            <a:r>
              <a:rPr lang="es-MX" sz="2000" b="1" dirty="0">
                <a:solidFill>
                  <a:schemeClr val="bg1"/>
                </a:solidFill>
                <a:latin typeface="ArialMT"/>
              </a:rPr>
              <a:t>III. </a:t>
            </a:r>
            <a:r>
              <a:rPr lang="es-MX" sz="2000" dirty="0">
                <a:solidFill>
                  <a:schemeClr val="bg1"/>
                </a:solidFill>
                <a:latin typeface="ArialMT"/>
              </a:rPr>
              <a:t>Registrar a los capturistas </a:t>
            </a:r>
            <a:r>
              <a:rPr lang="es-MX" sz="1600" dirty="0">
                <a:solidFill>
                  <a:schemeClr val="bg1"/>
                </a:solidFill>
                <a:latin typeface="ArialMT"/>
              </a:rPr>
              <a:t>(numeral 15 quinquies) </a:t>
            </a:r>
            <a:r>
              <a:rPr lang="es-MX" sz="2000" dirty="0">
                <a:solidFill>
                  <a:schemeClr val="bg1"/>
                </a:solidFill>
                <a:latin typeface="ArialMT"/>
              </a:rPr>
              <a:t>que requiera como apoyo para el seguimiento del contrato y, en su caso, los convenios modificatorios que se suscriban, los cuales preferentemente deben ser servidores públicos adscritos a las áreas involucradas en el seguimiento del contrato, y</a:t>
            </a:r>
          </a:p>
          <a:p>
            <a:pPr marL="0" indent="0" algn="just">
              <a:lnSpc>
                <a:spcPct val="100000"/>
              </a:lnSpc>
              <a:spcBef>
                <a:spcPts val="0"/>
              </a:spcBef>
              <a:buNone/>
            </a:pPr>
            <a:r>
              <a:rPr lang="es-MX" sz="2000" b="1" dirty="0">
                <a:solidFill>
                  <a:schemeClr val="bg1"/>
                </a:solidFill>
                <a:latin typeface="ArialMT"/>
              </a:rPr>
              <a:t>IV. </a:t>
            </a:r>
            <a:r>
              <a:rPr lang="es-MX" sz="2000" dirty="0">
                <a:solidFill>
                  <a:schemeClr val="bg1"/>
                </a:solidFill>
                <a:latin typeface="ArialMT"/>
              </a:rPr>
              <a:t>Realizar consultas y descargar reportes de los contratos y convenios modificatorios que tiene asignados.</a:t>
            </a: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endParaRPr lang="es-MX" sz="1000" dirty="0">
              <a:solidFill>
                <a:schemeClr val="bg1"/>
              </a:solidFill>
              <a:latin typeface="ArialMT"/>
            </a:endParaRPr>
          </a:p>
        </p:txBody>
      </p:sp>
      <p:pic>
        <p:nvPicPr>
          <p:cNvPr id="2050" name="Picture 2" descr="Besa">
            <a:extLst>
              <a:ext uri="{FF2B5EF4-FFF2-40B4-BE49-F238E27FC236}">
                <a16:creationId xmlns:a16="http://schemas.microsoft.com/office/drawing/2014/main" id="{CF516963-B33A-04C8-6B20-E49396EE3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53" y="2986470"/>
            <a:ext cx="3810000" cy="214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29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p:cTn id="13"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marL="0" indent="0" algn="just">
              <a:lnSpc>
                <a:spcPct val="120000"/>
              </a:lnSpc>
              <a:spcBef>
                <a:spcPts val="0"/>
              </a:spcBef>
              <a:buNone/>
            </a:pPr>
            <a:r>
              <a:rPr lang="es-MX" sz="2800" b="1" dirty="0">
                <a:effectLst/>
                <a:latin typeface="ArialMT"/>
              </a:rPr>
              <a:t>Unidad 6.</a:t>
            </a:r>
            <a:r>
              <a:rPr lang="es-MX" sz="2800" dirty="0">
                <a:effectLst/>
                <a:latin typeface="ArialMT"/>
              </a:rPr>
              <a:t> </a:t>
            </a:r>
            <a:r>
              <a:rPr lang="es-MX" sz="2800" b="1" dirty="0">
                <a:effectLst/>
                <a:latin typeface="ArialMT"/>
              </a:rPr>
              <a:t>Terminación de los trabajos y de las obligaciones contractuales.</a:t>
            </a: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680321" y="2081379"/>
            <a:ext cx="10709338" cy="4179936"/>
          </a:xfrm>
        </p:spPr>
        <p:txBody>
          <a:bodyPr>
            <a:normAutofit fontScale="85000" lnSpcReduction="20000"/>
          </a:bodyPr>
          <a:lstStyle/>
          <a:p>
            <a:pPr marL="0" indent="0" algn="just">
              <a:lnSpc>
                <a:spcPct val="120000"/>
              </a:lnSpc>
              <a:spcBef>
                <a:spcPts val="0"/>
              </a:spcBef>
              <a:buNone/>
            </a:pPr>
            <a:r>
              <a:rPr lang="es-MX" sz="2800" dirty="0">
                <a:solidFill>
                  <a:schemeClr val="bg1"/>
                </a:solidFill>
                <a:effectLst/>
                <a:latin typeface="ArialMT"/>
              </a:rPr>
              <a:t>El alumno será capaz de:</a:t>
            </a:r>
          </a:p>
          <a:p>
            <a:pPr marL="0" indent="0" algn="just">
              <a:lnSpc>
                <a:spcPct val="120000"/>
              </a:lnSpc>
              <a:spcBef>
                <a:spcPts val="0"/>
              </a:spcBef>
              <a:buNone/>
            </a:pPr>
            <a:r>
              <a:rPr lang="es-MX" sz="1200" dirty="0">
                <a:solidFill>
                  <a:schemeClr val="bg1"/>
                </a:solidFill>
                <a:latin typeface="ArialMT"/>
              </a:rPr>
              <a:t>.</a:t>
            </a:r>
            <a:br>
              <a:rPr lang="es-MX" dirty="0">
                <a:solidFill>
                  <a:schemeClr val="bg1"/>
                </a:solidFill>
                <a:effectLst/>
                <a:latin typeface="ArialMT"/>
              </a:rPr>
            </a:br>
            <a:r>
              <a:rPr lang="es-MX" sz="2800" dirty="0">
                <a:solidFill>
                  <a:schemeClr val="bg1"/>
                </a:solidFill>
                <a:effectLst/>
                <a:latin typeface="ArialMT"/>
              </a:rPr>
              <a:t>A) </a:t>
            </a:r>
            <a:r>
              <a:rPr lang="es-MX" sz="2800" dirty="0">
                <a:solidFill>
                  <a:schemeClr val="bg1"/>
                </a:solidFill>
                <a:latin typeface="ArialMT"/>
              </a:rPr>
              <a:t>I</a:t>
            </a:r>
            <a:r>
              <a:rPr lang="es-MX" sz="2800" dirty="0">
                <a:solidFill>
                  <a:schemeClr val="bg1"/>
                </a:solidFill>
                <a:effectLst/>
                <a:latin typeface="ArialMT"/>
              </a:rPr>
              <a:t>dentificar cuales son las formas por las cuales se puede terminar un contrato en materia de adquisiciones, arrendamientos y servicios y de obras públicas y servicios relacionados con las mismas.</a:t>
            </a:r>
          </a:p>
          <a:p>
            <a:pPr marL="0" indent="0" algn="just">
              <a:lnSpc>
                <a:spcPct val="120000"/>
              </a:lnSpc>
              <a:spcBef>
                <a:spcPts val="0"/>
              </a:spcBef>
              <a:buNone/>
            </a:pPr>
            <a:r>
              <a:rPr lang="es-MX" sz="1200" dirty="0">
                <a:solidFill>
                  <a:schemeClr val="bg1"/>
                </a:solidFill>
                <a:effectLst/>
                <a:latin typeface="ArialMT"/>
              </a:rPr>
              <a:t>.</a:t>
            </a:r>
            <a:br>
              <a:rPr lang="es-MX" dirty="0">
                <a:solidFill>
                  <a:schemeClr val="bg1"/>
                </a:solidFill>
                <a:effectLst/>
                <a:latin typeface="ArialMT"/>
              </a:rPr>
            </a:br>
            <a:r>
              <a:rPr lang="es-MX" sz="2800" dirty="0">
                <a:solidFill>
                  <a:schemeClr val="bg1"/>
                </a:solidFill>
                <a:effectLst/>
                <a:latin typeface="ArialMT"/>
              </a:rPr>
              <a:t>B) Analizar los aspectos fundamentales que deben cumplirse para dar por terminado un contrato, y</a:t>
            </a:r>
          </a:p>
          <a:p>
            <a:pPr marL="0" indent="0" algn="just">
              <a:lnSpc>
                <a:spcPct val="120000"/>
              </a:lnSpc>
              <a:spcBef>
                <a:spcPts val="0"/>
              </a:spcBef>
              <a:buNone/>
            </a:pPr>
            <a:r>
              <a:rPr lang="es-MX" sz="1200" dirty="0">
                <a:solidFill>
                  <a:schemeClr val="bg1"/>
                </a:solidFill>
                <a:effectLst/>
                <a:latin typeface="ArialMT"/>
              </a:rPr>
              <a:t>.</a:t>
            </a:r>
          </a:p>
          <a:p>
            <a:pPr marL="0" indent="0" algn="just">
              <a:lnSpc>
                <a:spcPct val="120000"/>
              </a:lnSpc>
              <a:spcBef>
                <a:spcPts val="0"/>
              </a:spcBef>
              <a:buNone/>
            </a:pPr>
            <a:r>
              <a:rPr lang="es-MX" sz="2800" dirty="0">
                <a:solidFill>
                  <a:schemeClr val="bg1"/>
                </a:solidFill>
                <a:effectLst/>
                <a:latin typeface="ArialMT"/>
              </a:rPr>
              <a:t>C) Comprender y analizar cuales son los aspectos a verificar por parte del auditor en relación a la terminación de los contratos, y así poder verificar si las obligaciones de las partes están correctamente cumplidas. </a:t>
            </a:r>
          </a:p>
          <a:p>
            <a:pPr marL="0" indent="0" algn="just">
              <a:buNone/>
            </a:pPr>
            <a:endParaRPr lang="es-MX" dirty="0">
              <a:solidFill>
                <a:schemeClr val="bg1"/>
              </a:solidFill>
              <a:effectLst/>
            </a:endParaRPr>
          </a:p>
          <a:p>
            <a:endParaRPr lang="es-MX" dirty="0"/>
          </a:p>
        </p:txBody>
      </p:sp>
      <p:sp>
        <p:nvSpPr>
          <p:cNvPr id="2" name="Marcador de número de diapositiva 1">
            <a:extLst>
              <a:ext uri="{FF2B5EF4-FFF2-40B4-BE49-F238E27FC236}">
                <a16:creationId xmlns:a16="http://schemas.microsoft.com/office/drawing/2014/main" id="{EEB3AD87-95B8-C4AC-CCA8-46155392A03B}"/>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181</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441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182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61713"/>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Es de esperarse que un contrato </a:t>
            </a:r>
            <a:r>
              <a:rPr lang="es-MX" sz="2000" dirty="0">
                <a:solidFill>
                  <a:srgbClr val="00B050"/>
                </a:solidFill>
                <a:latin typeface="Arial" panose="020B0604020202020204" pitchFamily="34" charset="0"/>
                <a:ea typeface="Times New Roman" panose="02020603050405020304" pitchFamily="18" charset="0"/>
              </a:rPr>
              <a:t>termine porque </a:t>
            </a:r>
            <a:r>
              <a:rPr lang="es-MX" sz="2000" dirty="0">
                <a:solidFill>
                  <a:schemeClr val="bg1"/>
                </a:solidFill>
                <a:latin typeface="Arial" panose="020B0604020202020204" pitchFamily="34" charset="0"/>
                <a:ea typeface="Times New Roman" panose="02020603050405020304" pitchFamily="18" charset="0"/>
              </a:rPr>
              <a:t>el proveedor o contratista </a:t>
            </a:r>
            <a:r>
              <a:rPr lang="es-MX" sz="2000" dirty="0">
                <a:solidFill>
                  <a:srgbClr val="00B050"/>
                </a:solidFill>
                <a:latin typeface="Arial" panose="020B0604020202020204" pitchFamily="34" charset="0"/>
                <a:ea typeface="Times New Roman" panose="02020603050405020304" pitchFamily="18" charset="0"/>
              </a:rPr>
              <a:t>cumplio en tiempo y forma</a:t>
            </a:r>
            <a:r>
              <a:rPr lang="es-MX" sz="2000" dirty="0">
                <a:solidFill>
                  <a:schemeClr val="bg1"/>
                </a:solidFill>
                <a:latin typeface="Arial" panose="020B0604020202020204" pitchFamily="34" charset="0"/>
                <a:ea typeface="Times New Roman" panose="02020603050405020304" pitchFamily="18" charset="0"/>
              </a:rPr>
              <a:t>, o sea a satisfacción, con la o las obligaciones a su cargo.</a:t>
            </a:r>
          </a:p>
          <a:p>
            <a:pPr marL="0" indent="0" algn="just">
              <a:lnSpc>
                <a:spcPct val="100000"/>
              </a:lnSpc>
              <a:spcBef>
                <a:spcPts val="0"/>
              </a:spcBef>
              <a:buNone/>
            </a:pPr>
            <a:endParaRPr lang="es-MX" sz="1000" dirty="0">
              <a:solidFill>
                <a:schemeClr val="bg1"/>
              </a:solidFill>
              <a:latin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En materia de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el administrador del contrato, es el responsable de dar seguimiento y verificar el cumplimiento de las obligaciones del proveedor, establecidas en el contrato </a:t>
            </a:r>
            <a:r>
              <a:rPr lang="es-MX" sz="1600" dirty="0">
                <a:solidFill>
                  <a:schemeClr val="bg1"/>
                </a:solidFill>
                <a:latin typeface="Arial" panose="020B0604020202020204" pitchFamily="34" charset="0"/>
                <a:cs typeface="Arial" panose="020B0604020202020204" pitchFamily="34" charset="0"/>
              </a:rPr>
              <a:t>(arts. 2 fracc. III BIS y 84 8º pfo. RLAASSP)</a:t>
            </a:r>
            <a:r>
              <a:rPr lang="es-MX" sz="2000" dirty="0">
                <a:solidFill>
                  <a:schemeClr val="bg1"/>
                </a:solidFill>
                <a:latin typeface="Arial" panose="020B0604020202020204" pitchFamily="34" charset="0"/>
                <a:cs typeface="Arial" panose="020B0604020202020204" pitchFamily="34" charset="0"/>
              </a:rPr>
              <a:t>, por lo tanto, si este cumple en tiempo y forma con lo convenido, aquel debe dejar constancia que se cumplió a satisfacción con lo contratado, y procederá que se efectue el pago correspondiente, ya sea el monto total, o la diferencia, si es que se entregó algún anticipo.</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Aunado a lo anterior, el servidor público facultado (que bien puede ser el propio administrador del contrato si así está previsto en las respectivas PBL), procederá inmediatamente a extender la constancia de cumplimiento de las obligaciones contractuales para que se dé inicio a los trámites para la cancelación de las garantías de anticipo y cumplimiento del contrato </a:t>
            </a:r>
            <a:r>
              <a:rPr lang="es-MX" sz="1600" dirty="0">
                <a:solidFill>
                  <a:schemeClr val="bg1"/>
                </a:solidFill>
                <a:latin typeface="Arial" panose="020B0604020202020204" pitchFamily="34" charset="0"/>
                <a:cs typeface="Arial" panose="020B0604020202020204" pitchFamily="34" charset="0"/>
              </a:rPr>
              <a:t>(art. 81 fracc. VIII RLAASSP)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Así es como concluye un contrato de adquisición o arrendamiento de bienes muebles o de prestación de servicio al amparo de la LAASSP. Es de señalar que en estos casos NO ES NECESARIO hacer finiquito alguno. </a:t>
            </a:r>
          </a:p>
          <a:p>
            <a:pPr marL="0" indent="0" algn="just">
              <a:lnSpc>
                <a:spcPct val="10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7862467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183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lnSpcReduction="10000"/>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En materia de </a:t>
            </a:r>
            <a:r>
              <a:rPr lang="es-MX" sz="2000" b="1" dirty="0">
                <a:solidFill>
                  <a:schemeClr val="bg1"/>
                </a:solidFill>
                <a:latin typeface="Arial" panose="020B0604020202020204" pitchFamily="34" charset="0"/>
                <a:cs typeface="Arial" panose="020B0604020202020204" pitchFamily="34" charset="0"/>
              </a:rPr>
              <a:t>obras públicas</a:t>
            </a:r>
            <a:r>
              <a:rPr lang="es-MX" sz="2000" dirty="0">
                <a:solidFill>
                  <a:schemeClr val="bg1"/>
                </a:solidFill>
                <a:latin typeface="Arial" panose="020B0604020202020204" pitchFamily="34" charset="0"/>
                <a:cs typeface="Arial" panose="020B0604020202020204" pitchFamily="34" charset="0"/>
              </a:rPr>
              <a:t>, el contrato se concluye de </a:t>
            </a:r>
            <a:r>
              <a:rPr lang="es-MX" sz="2000" dirty="0">
                <a:solidFill>
                  <a:schemeClr val="accent6">
                    <a:lumMod val="75000"/>
                  </a:schemeClr>
                </a:solidFill>
                <a:latin typeface="Arial" panose="020B0604020202020204" pitchFamily="34" charset="0"/>
                <a:cs typeface="Arial" panose="020B0604020202020204" pitchFamily="34" charset="0"/>
              </a:rPr>
              <a:t>tres formas </a:t>
            </a:r>
            <a:r>
              <a:rPr lang="es-MX" sz="2000" dirty="0">
                <a:solidFill>
                  <a:schemeClr val="bg1"/>
                </a:solidFill>
                <a:latin typeface="Arial" panose="020B0604020202020204" pitchFamily="34" charset="0"/>
                <a:cs typeface="Arial" panose="020B0604020202020204" pitchFamily="34" charset="0"/>
              </a:rPr>
              <a:t> o en tres etapas distintas:</a:t>
            </a:r>
          </a:p>
          <a:p>
            <a:pPr marL="0" indent="0" algn="just">
              <a:lnSpc>
                <a:spcPct val="10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una </a:t>
            </a:r>
            <a:r>
              <a:rPr lang="es-MX" sz="2000" b="1" dirty="0">
                <a:solidFill>
                  <a:schemeClr val="bg1"/>
                </a:solidFill>
                <a:latin typeface="Arial" panose="020B0604020202020204" pitchFamily="34" charset="0"/>
                <a:cs typeface="Arial" panose="020B0604020202020204" pitchFamily="34" charset="0"/>
              </a:rPr>
              <a:t>primera</a:t>
            </a:r>
            <a:r>
              <a:rPr lang="es-MX" sz="2000" dirty="0">
                <a:solidFill>
                  <a:schemeClr val="bg1"/>
                </a:solidFill>
                <a:latin typeface="Arial" panose="020B0604020202020204" pitchFamily="34" charset="0"/>
                <a:cs typeface="Arial" panose="020B0604020202020204" pitchFamily="34" charset="0"/>
              </a:rPr>
              <a:t> cuando </a:t>
            </a:r>
            <a:r>
              <a:rPr lang="es-MX" sz="2000" dirty="0">
                <a:solidFill>
                  <a:schemeClr val="accent3">
                    <a:lumMod val="75000"/>
                  </a:schemeClr>
                </a:solidFill>
                <a:latin typeface="Arial" panose="020B0604020202020204" pitchFamily="34" charset="0"/>
                <a:cs typeface="Arial" panose="020B0604020202020204" pitchFamily="34" charset="0"/>
              </a:rPr>
              <a:t>se recibe materialmente la obra </a:t>
            </a:r>
            <a:r>
              <a:rPr lang="es-MX" sz="2000" dirty="0">
                <a:solidFill>
                  <a:schemeClr val="bg1"/>
                </a:solidFill>
                <a:latin typeface="Arial" panose="020B0604020202020204" pitchFamily="34" charset="0"/>
                <a:cs typeface="Arial" panose="020B0604020202020204" pitchFamily="34" charset="0"/>
              </a:rPr>
              <a:t>o el servicio relacionado con la misma; una </a:t>
            </a:r>
            <a:r>
              <a:rPr lang="es-MX" sz="2000" b="1" dirty="0">
                <a:solidFill>
                  <a:schemeClr val="bg1"/>
                </a:solidFill>
                <a:latin typeface="Arial" panose="020B0604020202020204" pitchFamily="34" charset="0"/>
                <a:cs typeface="Arial" panose="020B0604020202020204" pitchFamily="34" charset="0"/>
              </a:rPr>
              <a:t>segunda</a:t>
            </a:r>
            <a:r>
              <a:rPr lang="es-MX" sz="2000" dirty="0">
                <a:solidFill>
                  <a:schemeClr val="bg1"/>
                </a:solidFill>
                <a:latin typeface="Arial" panose="020B0604020202020204" pitchFamily="34" charset="0"/>
                <a:cs typeface="Arial" panose="020B0604020202020204" pitchFamily="34" charset="0"/>
              </a:rPr>
              <a:t> de carácter económico, cuando se concluye o se cierran las cuentas de los pagos y adeudos entre las partes, es decir, cuando se </a:t>
            </a:r>
            <a:r>
              <a:rPr lang="es-MX" sz="2000" dirty="0">
                <a:solidFill>
                  <a:schemeClr val="accent1"/>
                </a:solidFill>
                <a:latin typeface="Arial" panose="020B0604020202020204" pitchFamily="34" charset="0"/>
                <a:cs typeface="Arial" panose="020B0604020202020204" pitchFamily="34" charset="0"/>
              </a:rPr>
              <a:t>concluye con el finiquito</a:t>
            </a:r>
            <a:r>
              <a:rPr lang="es-MX" sz="2000" dirty="0">
                <a:solidFill>
                  <a:schemeClr val="bg1"/>
                </a:solidFill>
                <a:latin typeface="Arial" panose="020B0604020202020204" pitchFamily="34" charset="0"/>
                <a:cs typeface="Arial" panose="020B0604020202020204" pitchFamily="34" charset="0"/>
              </a:rPr>
              <a:t>, y una </a:t>
            </a:r>
            <a:r>
              <a:rPr lang="es-MX" sz="2000" b="1" dirty="0">
                <a:solidFill>
                  <a:schemeClr val="bg1"/>
                </a:solidFill>
                <a:latin typeface="Arial" panose="020B0604020202020204" pitchFamily="34" charset="0"/>
                <a:cs typeface="Arial" panose="020B0604020202020204" pitchFamily="34" charset="0"/>
              </a:rPr>
              <a:t>tercera</a:t>
            </a:r>
            <a:r>
              <a:rPr lang="es-MX" sz="2000" dirty="0">
                <a:solidFill>
                  <a:schemeClr val="bg1"/>
                </a:solidFill>
                <a:latin typeface="Arial" panose="020B0604020202020204" pitchFamily="34" charset="0"/>
                <a:cs typeface="Arial" panose="020B0604020202020204" pitchFamily="34" charset="0"/>
              </a:rPr>
              <a:t> desde el punto de vista jurídico, cuando </a:t>
            </a:r>
            <a:r>
              <a:rPr lang="es-MX" sz="2000" dirty="0">
                <a:solidFill>
                  <a:schemeClr val="accent4">
                    <a:lumMod val="75000"/>
                  </a:schemeClr>
                </a:solidFill>
                <a:latin typeface="Arial" panose="020B0604020202020204" pitchFamily="34" charset="0"/>
                <a:cs typeface="Arial" panose="020B0604020202020204" pitchFamily="34" charset="0"/>
              </a:rPr>
              <a:t>se levanta el acta de extinción de derechos y obligaciones</a:t>
            </a:r>
            <a:r>
              <a:rPr lang="es-MX" sz="2000" dirty="0">
                <a:solidFill>
                  <a:schemeClr val="bg1"/>
                </a:solidFill>
                <a:latin typeface="Arial" panose="020B0604020202020204" pitchFamily="34" charset="0"/>
                <a:cs typeface="Arial" panose="020B0604020202020204" pitchFamily="34" charset="0"/>
              </a:rPr>
              <a:t> entre las partes. </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Para que esto se cumpla, primero el contratista </a:t>
            </a:r>
            <a:r>
              <a:rPr lang="es-MX" sz="2000" dirty="0">
                <a:solidFill>
                  <a:srgbClr val="7030A0"/>
                </a:solidFill>
                <a:latin typeface="Arial" panose="020B0604020202020204" pitchFamily="34" charset="0"/>
                <a:cs typeface="Arial" panose="020B0604020202020204" pitchFamily="34" charset="0"/>
              </a:rPr>
              <a:t>comunica </a:t>
            </a:r>
            <a:r>
              <a:rPr lang="es-MX" sz="2000" dirty="0">
                <a:solidFill>
                  <a:schemeClr val="bg1"/>
                </a:solidFill>
                <a:latin typeface="Arial" panose="020B0604020202020204" pitchFamily="34" charset="0"/>
                <a:cs typeface="Arial" panose="020B0604020202020204" pitchFamily="34" charset="0"/>
              </a:rPr>
              <a:t>al ente público la </a:t>
            </a:r>
            <a:r>
              <a:rPr lang="es-MX" sz="2000" dirty="0">
                <a:solidFill>
                  <a:srgbClr val="7030A0"/>
                </a:solidFill>
                <a:latin typeface="Arial" panose="020B0604020202020204" pitchFamily="34" charset="0"/>
                <a:cs typeface="Arial" panose="020B0604020202020204" pitchFamily="34" charset="0"/>
              </a:rPr>
              <a:t>conclusión de los trabajos</a:t>
            </a:r>
            <a:r>
              <a:rPr lang="es-MX" sz="2000" dirty="0">
                <a:solidFill>
                  <a:schemeClr val="bg1"/>
                </a:solidFill>
                <a:latin typeface="Arial" panose="020B0604020202020204" pitchFamily="34" charset="0"/>
                <a:cs typeface="Arial" panose="020B0604020202020204" pitchFamily="34" charset="0"/>
              </a:rPr>
              <a:t>, a través de la bitácora o excepcionalmente por escrito, para que ésta, dentro del plazo no mayor a 15 días naturales, contados a partir del día siguiente de recibida la notificación, proceder a su </a:t>
            </a:r>
            <a:r>
              <a:rPr lang="es-MX" sz="2000" dirty="0">
                <a:solidFill>
                  <a:srgbClr val="9A7A4D"/>
                </a:solidFill>
                <a:latin typeface="Arial" panose="020B0604020202020204" pitchFamily="34" charset="0"/>
                <a:cs typeface="Arial" panose="020B0604020202020204" pitchFamily="34" charset="0"/>
              </a:rPr>
              <a:t>recepción física</a:t>
            </a:r>
            <a:r>
              <a:rPr lang="es-MX" sz="2000" dirty="0">
                <a:solidFill>
                  <a:schemeClr val="bg1"/>
                </a:solidFill>
                <a:latin typeface="Arial" panose="020B0604020202020204" pitchFamily="34" charset="0"/>
                <a:cs typeface="Arial" panose="020B0604020202020204" pitchFamily="34" charset="0"/>
              </a:rPr>
              <a:t>, levantando la correspondiente acta administrativa </a:t>
            </a:r>
            <a:r>
              <a:rPr lang="es-MX" sz="1600" dirty="0">
                <a:solidFill>
                  <a:schemeClr val="bg1"/>
                </a:solidFill>
                <a:latin typeface="Arial" panose="020B0604020202020204" pitchFamily="34" charset="0"/>
                <a:cs typeface="Arial" panose="020B0604020202020204" pitchFamily="34" charset="0"/>
              </a:rPr>
              <a:t>(art. 166 RLOPSRM)</a:t>
            </a:r>
            <a:r>
              <a:rPr lang="es-MX" sz="2000" dirty="0">
                <a:solidFill>
                  <a:schemeClr val="bg1"/>
                </a:solidFill>
                <a:latin typeface="Arial" panose="020B0604020202020204" pitchFamily="34" charset="0"/>
                <a:cs typeface="Arial" panose="020B0604020202020204" pitchFamily="34" charset="0"/>
              </a:rPr>
              <a:t>, quedando los trabajos bajo su responsabilidad </a:t>
            </a:r>
            <a:r>
              <a:rPr lang="es-MX" sz="1600" dirty="0">
                <a:solidFill>
                  <a:schemeClr val="bg1"/>
                </a:solidFill>
                <a:latin typeface="Arial" panose="020B0604020202020204" pitchFamily="34" charset="0"/>
                <a:cs typeface="Arial" panose="020B0604020202020204" pitchFamily="34" charset="0"/>
              </a:rPr>
              <a:t>(arts. 64 1er. pfo. LOPSRM y 164 RLOPSRM)</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		                Si durante la verificación </a:t>
            </a:r>
            <a:r>
              <a:rPr lang="es-MX" sz="2000" dirty="0">
                <a:solidFill>
                  <a:schemeClr val="bg2">
                    <a:lumMod val="75000"/>
                  </a:schemeClr>
                </a:solidFill>
                <a:latin typeface="Arial" panose="020B0604020202020204" pitchFamily="34" charset="0"/>
                <a:cs typeface="Arial" panose="020B0604020202020204" pitchFamily="34" charset="0"/>
              </a:rPr>
              <a:t>se detecten deficiencias</a:t>
            </a:r>
            <a:r>
              <a:rPr lang="es-MX" sz="2000" dirty="0">
                <a:solidFill>
                  <a:schemeClr val="bg1"/>
                </a:solidFill>
                <a:latin typeface="Arial" panose="020B0604020202020204" pitchFamily="34" charset="0"/>
                <a:cs typeface="Arial" panose="020B0604020202020204" pitchFamily="34" charset="0"/>
              </a:rPr>
              <a:t> en la 			   terminación de los trabajos, deberá solicitarse al contra-		                tista la reparación que corresponda conforme a lo estable-		                cido en el contrato. El plazo de verificación de los trabajos 			   pactado en el contrato se podrá prorrogar por el periodo 			   que acuerden las partes para hacer las reparaciones o 			   arreglos </a:t>
            </a:r>
            <a:r>
              <a:rPr lang="es-MX" sz="1600" dirty="0">
                <a:solidFill>
                  <a:schemeClr val="bg1"/>
                </a:solidFill>
                <a:latin typeface="Arial" panose="020B0604020202020204" pitchFamily="34" charset="0"/>
                <a:cs typeface="Arial" panose="020B0604020202020204" pitchFamily="34" charset="0"/>
              </a:rPr>
              <a:t>(art. 165 1er. y 2º pfos. RLOPSRM)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p:txBody>
      </p:sp>
      <p:pic>
        <p:nvPicPr>
          <p:cNvPr id="3" name="Picture 2" descr="Supervisan avance de la obra pública 2021">
            <a:extLst>
              <a:ext uri="{FF2B5EF4-FFF2-40B4-BE49-F238E27FC236}">
                <a16:creationId xmlns:a16="http://schemas.microsoft.com/office/drawing/2014/main" id="{F0BB2E70-E038-2015-0677-908DD7311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42" y="4559051"/>
            <a:ext cx="3012558" cy="201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84839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184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66181"/>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durante este tiempo, </a:t>
            </a:r>
            <a:r>
              <a:rPr lang="es-MX" sz="2000" dirty="0">
                <a:solidFill>
                  <a:schemeClr val="accent3">
                    <a:lumMod val="60000"/>
                    <a:lumOff val="40000"/>
                  </a:schemeClr>
                </a:solidFill>
                <a:latin typeface="Arial" panose="020B0604020202020204" pitchFamily="34" charset="0"/>
                <a:cs typeface="Arial" panose="020B0604020202020204" pitchFamily="34" charset="0"/>
              </a:rPr>
              <a:t>no procede aplicarán penas convencionales</a:t>
            </a:r>
            <a:r>
              <a:rPr lang="es-MX" sz="2000" dirty="0">
                <a:solidFill>
                  <a:schemeClr val="bg1"/>
                </a:solidFill>
                <a:latin typeface="Arial" panose="020B0604020202020204" pitchFamily="34" charset="0"/>
                <a:cs typeface="Arial" panose="020B0604020202020204" pitchFamily="34" charset="0"/>
              </a:rPr>
              <a:t>. Pero si no se hacen estas reparaciones, el ente público puede optar por </a:t>
            </a:r>
            <a:r>
              <a:rPr lang="es-MX" sz="2000" dirty="0">
                <a:solidFill>
                  <a:schemeClr val="accent6">
                    <a:lumMod val="50000"/>
                  </a:schemeClr>
                </a:solidFill>
                <a:latin typeface="Arial" panose="020B0604020202020204" pitchFamily="34" charset="0"/>
                <a:cs typeface="Arial" panose="020B0604020202020204" pitchFamily="34" charset="0"/>
              </a:rPr>
              <a:t>rescindir</a:t>
            </a:r>
            <a:r>
              <a:rPr lang="es-MX" sz="2000" dirty="0">
                <a:solidFill>
                  <a:schemeClr val="bg1"/>
                </a:solidFill>
                <a:latin typeface="Arial" panose="020B0604020202020204" pitchFamily="34" charset="0"/>
                <a:cs typeface="Arial" panose="020B0604020202020204" pitchFamily="34" charset="0"/>
              </a:rPr>
              <a:t> el contrato.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165 2º pfo. RLOPSRM)</a:t>
            </a:r>
          </a:p>
          <a:p>
            <a:pPr marL="0" indent="0" algn="just">
              <a:lnSpc>
                <a:spcPct val="100000"/>
              </a:lnSpc>
              <a:spcBef>
                <a:spcPts val="0"/>
              </a:spcBef>
              <a:buNone/>
            </a:pPr>
            <a:endParaRPr lang="es-MX" sz="1000" dirty="0">
              <a:solidFill>
                <a:srgbClr val="000000"/>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2000" dirty="0">
                <a:solidFill>
                  <a:schemeClr val="bg2">
                    <a:lumMod val="60000"/>
                    <a:lumOff val="40000"/>
                  </a:schemeClr>
                </a:solidFill>
                <a:latin typeface="Arial" panose="020B0604020202020204" pitchFamily="34" charset="0"/>
                <a:cs typeface="Arial" panose="020B0604020202020204" pitchFamily="34" charset="0"/>
              </a:rPr>
              <a:t>Las reparaciones </a:t>
            </a:r>
            <a:r>
              <a:rPr lang="es-MX" sz="2000" dirty="0">
                <a:solidFill>
                  <a:srgbClr val="000000"/>
                </a:solidFill>
                <a:latin typeface="Arial" panose="020B0604020202020204" pitchFamily="34" charset="0"/>
                <a:cs typeface="Arial" panose="020B0604020202020204" pitchFamily="34" charset="0"/>
              </a:rPr>
              <a:t>de las deficiencias </a:t>
            </a:r>
            <a:r>
              <a:rPr lang="es-MX" sz="2000" dirty="0">
                <a:solidFill>
                  <a:schemeClr val="bg2">
                    <a:lumMod val="60000"/>
                    <a:lumOff val="40000"/>
                  </a:schemeClr>
                </a:solidFill>
                <a:latin typeface="Arial" panose="020B0604020202020204" pitchFamily="34" charset="0"/>
                <a:cs typeface="Arial" panose="020B0604020202020204" pitchFamily="34" charset="0"/>
              </a:rPr>
              <a:t>no podrán consistir </a:t>
            </a:r>
            <a:r>
              <a:rPr lang="es-MX" sz="2000" dirty="0">
                <a:solidFill>
                  <a:srgbClr val="000000"/>
                </a:solidFill>
                <a:latin typeface="Arial" panose="020B0604020202020204" pitchFamily="34" charset="0"/>
                <a:cs typeface="Arial" panose="020B0604020202020204" pitchFamily="34" charset="0"/>
              </a:rPr>
              <a:t>en la ejecución total de conceptos de trabajo pendiente de realizar. En este caso, no se procederá a la recepción y se considerará que los trabajos no fueron concluidos en el plazo convenido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165 3er. pfo. RLOPSRM)</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rgbClr val="000000"/>
                </a:solidFill>
                <a:latin typeface="Arial" panose="020B0604020202020204" pitchFamily="34" charset="0"/>
                <a:cs typeface="Arial" panose="020B0604020202020204" pitchFamily="34" charset="0"/>
              </a:rPr>
              <a:t>Se pueden hacer </a:t>
            </a:r>
            <a:r>
              <a:rPr lang="es-MX" sz="2000" dirty="0">
                <a:solidFill>
                  <a:schemeClr val="accent3">
                    <a:lumMod val="75000"/>
                  </a:schemeClr>
                </a:solidFill>
                <a:latin typeface="Arial" panose="020B0604020202020204" pitchFamily="34" charset="0"/>
                <a:cs typeface="Arial" panose="020B0604020202020204" pitchFamily="34" charset="0"/>
              </a:rPr>
              <a:t>recepciones parciales </a:t>
            </a:r>
            <a:r>
              <a:rPr lang="es-MX" sz="2000" dirty="0">
                <a:solidFill>
                  <a:srgbClr val="000000"/>
                </a:solidFill>
                <a:latin typeface="Arial" panose="020B0604020202020204" pitchFamily="34" charset="0"/>
                <a:cs typeface="Arial" panose="020B0604020202020204" pitchFamily="34" charset="0"/>
              </a:rPr>
              <a:t>sin estar éstos totalmente concluidos, si son susceptibles de utilizarse y conservarse </a:t>
            </a:r>
            <a:r>
              <a:rPr lang="es-MX" sz="1600" dirty="0">
                <a:solidFill>
                  <a:srgbClr val="000000"/>
                </a:solidFill>
                <a:latin typeface="Arial" panose="020B0604020202020204" pitchFamily="34" charset="0"/>
                <a:cs typeface="Arial" panose="020B0604020202020204" pitchFamily="34" charset="0"/>
              </a:rPr>
              <a:t>(art. 166 RLOPSRM)</a:t>
            </a:r>
            <a:r>
              <a:rPr lang="es-MX" sz="2000" dirty="0">
                <a:solidFill>
                  <a:srgbClr val="000000"/>
                </a:solidFill>
                <a:latin typeface="Arial" panose="020B0604020202020204" pitchFamily="34" charset="0"/>
                <a:cs typeface="Arial" panose="020B0604020202020204" pitchFamily="34" charset="0"/>
              </a:rPr>
              <a:t>. </a:t>
            </a:r>
          </a:p>
          <a:p>
            <a:pPr marL="0" indent="0" algn="just">
              <a:lnSpc>
                <a:spcPct val="100000"/>
              </a:lnSpc>
              <a:spcBef>
                <a:spcPts val="0"/>
              </a:spcBef>
              <a:buNone/>
              <a:defRPr/>
            </a:pPr>
            <a:endParaRPr lang="es-MX" sz="1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Recibidos físicamente los trabajos, las partes, dentro del término estipulado en el contrato, el cual no podrá exceder de 60 días naturales a partir de la recepción de los trabajos, deberán elaborar el </a:t>
            </a:r>
            <a:r>
              <a:rPr lang="es-MX" sz="2000" dirty="0">
                <a:solidFill>
                  <a:schemeClr val="accent1"/>
                </a:solidFill>
                <a:latin typeface="Arial" panose="020B0604020202020204" pitchFamily="34" charset="0"/>
                <a:cs typeface="Arial" panose="020B0604020202020204" pitchFamily="34" charset="0"/>
              </a:rPr>
              <a:t>finiquito</a:t>
            </a:r>
            <a:r>
              <a:rPr lang="es-MX" sz="2000" dirty="0">
                <a:solidFill>
                  <a:schemeClr val="bg1"/>
                </a:solidFill>
                <a:latin typeface="Arial" panose="020B0604020202020204" pitchFamily="34" charset="0"/>
                <a:cs typeface="Arial" panose="020B0604020202020204" pitchFamily="34" charset="0"/>
              </a:rPr>
              <a:t> de los mismos, en el que se hará constar los créditos a favor y en contra que resulten para cada uno de ellos, describiendo el concepto general que les dio origen y el saldo resultante </a:t>
            </a:r>
            <a:r>
              <a:rPr lang="es-MX" sz="1600" dirty="0">
                <a:solidFill>
                  <a:schemeClr val="bg1"/>
                </a:solidFill>
                <a:latin typeface="Arial" panose="020B0604020202020204" pitchFamily="34" charset="0"/>
                <a:cs typeface="Arial" panose="020B0604020202020204" pitchFamily="34" charset="0"/>
              </a:rPr>
              <a:t>(art. 64 2º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rgbClr val="000000"/>
                </a:solidFill>
                <a:latin typeface="Arial" panose="020B0604020202020204" pitchFamily="34" charset="0"/>
                <a:cs typeface="Arial" panose="020B0604020202020204" pitchFamily="34" charset="0"/>
              </a:rPr>
              <a:t>El ente público deberá notificar al contratista, a través de su representante legal o del superintendente, la fecha, lugar y hora en que se llevará a cabo el </a:t>
            </a:r>
            <a:r>
              <a:rPr lang="es-MX" sz="2000" dirty="0">
                <a:solidFill>
                  <a:schemeClr val="accent1"/>
                </a:solidFill>
                <a:latin typeface="Arial" panose="020B0604020202020204" pitchFamily="34" charset="0"/>
                <a:cs typeface="Arial" panose="020B0604020202020204" pitchFamily="34" charset="0"/>
              </a:rPr>
              <a:t>finiquito</a:t>
            </a:r>
            <a:r>
              <a:rPr lang="es-MX" sz="2000" dirty="0">
                <a:solidFill>
                  <a:srgbClr val="000000"/>
                </a:solidFill>
                <a:latin typeface="Arial" panose="020B0604020202020204" pitchFamily="34" charset="0"/>
                <a:cs typeface="Arial" panose="020B0604020202020204" pitchFamily="34" charset="0"/>
              </a:rPr>
              <a:t>. </a:t>
            </a:r>
            <a:r>
              <a:rPr lang="es-MX" sz="1600" dirty="0">
                <a:solidFill>
                  <a:srgbClr val="000000"/>
                </a:solidFill>
                <a:latin typeface="Arial" panose="020B0604020202020204" pitchFamily="34" charset="0"/>
                <a:cs typeface="Arial" panose="020B0604020202020204" pitchFamily="34" charset="0"/>
              </a:rPr>
              <a:t>(art. 169 RLOPSRM)</a:t>
            </a:r>
            <a:endParaRPr lang="es-MX" sz="2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546621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185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03948"/>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Las partes, en principio deben elaborar el </a:t>
            </a:r>
            <a:r>
              <a:rPr lang="es-MX" sz="2000" dirty="0">
                <a:solidFill>
                  <a:schemeClr val="accent1"/>
                </a:solidFill>
                <a:latin typeface="Arial" panose="020B0604020202020204" pitchFamily="34" charset="0"/>
                <a:cs typeface="Arial" panose="020B0604020202020204" pitchFamily="34" charset="0"/>
              </a:rPr>
              <a:t>finiquito</a:t>
            </a:r>
            <a:r>
              <a:rPr lang="es-MX" sz="2000" dirty="0">
                <a:solidFill>
                  <a:schemeClr val="bg1"/>
                </a:solidFill>
                <a:latin typeface="Arial" panose="020B0604020202020204" pitchFamily="34" charset="0"/>
                <a:cs typeface="Arial" panose="020B0604020202020204" pitchFamily="34" charset="0"/>
              </a:rPr>
              <a:t> de los trabajos </a:t>
            </a:r>
            <a:r>
              <a:rPr lang="es-MX" sz="1600" dirty="0">
                <a:solidFill>
                  <a:schemeClr val="bg1"/>
                </a:solidFill>
                <a:latin typeface="Arial" panose="020B0604020202020204" pitchFamily="34" charset="0"/>
                <a:cs typeface="Arial" panose="020B0604020202020204" pitchFamily="34" charset="0"/>
              </a:rPr>
              <a:t>(arts. 168 1er. pfo. y 170 RLOPSRM)</a:t>
            </a:r>
            <a:r>
              <a:rPr lang="es-MX" sz="2000" dirty="0">
                <a:solidFill>
                  <a:schemeClr val="bg1"/>
                </a:solidFill>
                <a:latin typeface="Arial" panose="020B0604020202020204" pitchFamily="34" charset="0"/>
                <a:cs typeface="Arial" panose="020B0604020202020204" pitchFamily="34" charset="0"/>
              </a:rPr>
              <a:t>, y una vez elaborado, únicamente quedarán subsistentes las acciones que deriven del mismo, así como la garantía de vicios ocultos, por lo que no procederá reclamación alguna de pago formulada por el contratista con posterioridad a la formalización del mismo o, en su caso, vencido el plazo legal si no comparecio a realizar este cierre económico de los trabajos </a:t>
            </a:r>
            <a:r>
              <a:rPr lang="es-MX" sz="1600" dirty="0">
                <a:solidFill>
                  <a:schemeClr val="bg1"/>
                </a:solidFill>
                <a:latin typeface="Arial" panose="020B0604020202020204" pitchFamily="34" charset="0"/>
                <a:cs typeface="Arial" panose="020B0604020202020204" pitchFamily="34" charset="0"/>
              </a:rPr>
              <a:t>(168 2º pfo. RLOPSRM)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Si se liquida la obra o servicio dentro de los 15 días naturales siguientes a la firma 			del </a:t>
            </a:r>
            <a:r>
              <a:rPr lang="es-MX" sz="2000" dirty="0">
                <a:solidFill>
                  <a:schemeClr val="accent1"/>
                </a:solidFill>
                <a:latin typeface="Arial" panose="020B0604020202020204" pitchFamily="34" charset="0"/>
                <a:cs typeface="Arial" panose="020B0604020202020204" pitchFamily="34" charset="0"/>
              </a:rPr>
              <a:t>finiquito</a:t>
            </a:r>
            <a:r>
              <a:rPr lang="es-MX" sz="2000" dirty="0">
                <a:solidFill>
                  <a:schemeClr val="bg1"/>
                </a:solidFill>
                <a:latin typeface="Arial" panose="020B0604020202020204" pitchFamily="34" charset="0"/>
                <a:cs typeface="Arial" panose="020B0604020202020204" pitchFamily="34" charset="0"/>
              </a:rPr>
              <a:t>, este documento podrá utilizarse como el acta 			administrativa que extingue los derechos y obligaciones de 			las partes, debiendo agregar únicamente una manifestación 			de ambas de que no existen otros adeudos, por lo que se 			dan por terminados los derechos y obligaciones que genera 			el contrato, y ya no existe derecho alguno para una ulterior 			reclamación.  De lo contrario, se deberá hacer en su mo-			mento  el  acta  administrativa  de  extinción  de  derechos   	  		y obligaciones </a:t>
            </a:r>
            <a:r>
              <a:rPr lang="es-MX" sz="1600" dirty="0">
                <a:solidFill>
                  <a:schemeClr val="bg1"/>
                </a:solidFill>
                <a:latin typeface="Arial" panose="020B0604020202020204" pitchFamily="34" charset="0"/>
                <a:cs typeface="Arial" panose="020B0604020202020204" pitchFamily="34" charset="0"/>
              </a:rPr>
              <a:t>(art. 170 últ. pfo. RLOPSRM)</a:t>
            </a:r>
            <a:r>
              <a:rPr lang="es-MX" sz="2000" dirty="0">
                <a:solidFill>
                  <a:schemeClr val="bg1"/>
                </a:solidFill>
                <a:latin typeface="Arial" panose="020B0604020202020204" pitchFamily="34" charset="0"/>
                <a:cs typeface="Arial" panose="020B0604020202020204" pitchFamily="34" charset="0"/>
              </a:rPr>
              <a:t>.</a:t>
            </a:r>
            <a:endParaRPr lang="es-MX" sz="16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		             Si del finiquito resulta </a:t>
            </a:r>
            <a:r>
              <a:rPr lang="es-MX" sz="2000" dirty="0">
                <a:solidFill>
                  <a:schemeClr val="accent3">
                    <a:lumMod val="75000"/>
                  </a:schemeClr>
                </a:solidFill>
                <a:latin typeface="Arial" panose="020B0604020202020204" pitchFamily="34" charset="0"/>
                <a:cs typeface="Arial" panose="020B0604020202020204" pitchFamily="34" charset="0"/>
              </a:rPr>
              <a:t>saldo a favor del contratista</a:t>
            </a:r>
            <a:r>
              <a:rPr lang="es-MX" sz="2000" dirty="0">
                <a:solidFill>
                  <a:schemeClr val="bg1"/>
                </a:solidFill>
                <a:latin typeface="Arial" panose="020B0604020202020204" pitchFamily="34" charset="0"/>
                <a:cs typeface="Arial" panose="020B0604020202020204" pitchFamily="34" charset="0"/>
              </a:rPr>
              <a:t>, el ente 		</a:t>
            </a:r>
          </a:p>
          <a:p>
            <a:pPr marL="0" indent="0" algn="just">
              <a:lnSpc>
                <a:spcPct val="10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p:txBody>
      </p:sp>
      <p:pic>
        <p:nvPicPr>
          <p:cNvPr id="4098" name="Picture 2" descr="Untitled">
            <a:extLst>
              <a:ext uri="{FF2B5EF4-FFF2-40B4-BE49-F238E27FC236}">
                <a16:creationId xmlns:a16="http://schemas.microsoft.com/office/drawing/2014/main" id="{AB8F665F-1A08-8D47-5996-3AD98FB3E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557" y="3072382"/>
            <a:ext cx="2698508" cy="349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82635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186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68160"/>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público deberá liquidarlos en plazo no mayor a 20 días naturales; </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si el </a:t>
            </a:r>
            <a:r>
              <a:rPr kumimoji="0" lang="es-MX" sz="2000" b="0" i="0" u="none" strike="noStrike" kern="1200" cap="none" spc="0" normalizeH="0" baseline="0" noProof="0" dirty="0">
                <a:ln>
                  <a:noFill/>
                </a:ln>
                <a:solidFill>
                  <a:schemeClr val="bg2">
                    <a:lumMod val="75000"/>
                  </a:schemeClr>
                </a:solidFill>
                <a:effectLst/>
                <a:uLnTx/>
                <a:uFillTx/>
                <a:latin typeface="Arial" panose="020B0604020202020204" pitchFamily="34" charset="0"/>
                <a:ea typeface="+mn-ea"/>
                <a:cs typeface="Arial" panose="020B0604020202020204" pitchFamily="34" charset="0"/>
              </a:rPr>
              <a:t>saldo es a favor del ente público</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el monto se deducirá de las cantidades pendientes por pagar y si ello no fuera suficiente, se deberá exigir su reintegro </a:t>
            </a:r>
            <a:r>
              <a:rPr lang="es-MX" sz="2000" dirty="0">
                <a:solidFill>
                  <a:srgbClr val="000000"/>
                </a:solidFill>
                <a:latin typeface="Arial" panose="020B0604020202020204" pitchFamily="34" charset="0"/>
                <a:cs typeface="Arial" panose="020B0604020202020204" pitchFamily="34" charset="0"/>
              </a:rPr>
              <a:t>a</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demás de los gastos financieros de acuerdo a lo dispuesto en LIF, los cuales se empezarán a generarse por días naturales desde que se determine la cantidad a reintegrar y hasta que se efectue el pago al ente público.</a:t>
            </a:r>
            <a:r>
              <a:rPr lang="es-MX" sz="1600" dirty="0">
                <a:solidFill>
                  <a:srgbClr val="000000"/>
                </a:solidFill>
                <a:latin typeface="Arial" panose="020B0604020202020204" pitchFamily="34" charset="0"/>
                <a:cs typeface="Arial" panose="020B0604020202020204" pitchFamily="34" charset="0"/>
              </a:rPr>
              <a:t> </a:t>
            </a:r>
            <a:r>
              <a:rPr lang="es-MX" sz="2000" dirty="0">
                <a:solidFill>
                  <a:srgbClr val="000000"/>
                </a:solidFill>
                <a:latin typeface="Arial" panose="020B0604020202020204" pitchFamily="34" charset="0"/>
                <a:cs typeface="Arial" panose="020B0604020202020204" pitchFamily="34" charset="0"/>
              </a:rPr>
              <a:t>Si no se obtiene el reintegro, se harán efectivas las garantías que se encuentren vigentes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171 RLOPSRM)</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indent="0" algn="just">
              <a:lnSpc>
                <a:spcPct val="100000"/>
              </a:lnSpc>
              <a:spcBef>
                <a:spcPts val="0"/>
              </a:spcBef>
              <a:buNone/>
            </a:pPr>
            <a:endParaRPr lang="es-MX" sz="1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accent3">
                    <a:lumMod val="75000"/>
                  </a:schemeClr>
                </a:solidFill>
                <a:latin typeface="Arial" panose="020B0604020202020204" pitchFamily="34" charset="0"/>
                <a:cs typeface="Arial" panose="020B0604020202020204" pitchFamily="34" charset="0"/>
              </a:rPr>
              <a:t>Concluidos los trabajos</a:t>
            </a:r>
            <a:r>
              <a:rPr lang="es-MX" sz="2000" dirty="0">
                <a:solidFill>
                  <a:schemeClr val="bg1"/>
                </a:solidFill>
                <a:latin typeface="Arial" panose="020B0604020202020204" pitchFamily="34" charset="0"/>
                <a:cs typeface="Arial" panose="020B0604020202020204" pitchFamily="34" charset="0"/>
              </a:rPr>
              <a:t>, el contratista quedará obligado, durante un plazo de 12 meses, a garantizar y por ende a responder de los defectos que resultaren en los mismos, de los vicios ocultos y de cualquier otra responsabilidad en que hubiere incurrido, en los términos señalados en el contrato y en la legislación aplicable. </a:t>
            </a:r>
            <a:r>
              <a:rPr lang="es-MX" sz="1600" dirty="0">
                <a:solidFill>
                  <a:schemeClr val="bg1"/>
                </a:solidFill>
                <a:latin typeface="Arial" panose="020B0604020202020204" pitchFamily="34" charset="0"/>
                <a:cs typeface="Arial" panose="020B0604020202020204" pitchFamily="34" charset="0"/>
              </a:rPr>
              <a:t>(art. 66 1er. y 2º pfos. 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5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Para garantizar los trabajos ejecutados, el contratista, a su elección, deberán constituir </a:t>
            </a:r>
            <a:r>
              <a:rPr lang="es-MX" sz="2000" dirty="0">
                <a:solidFill>
                  <a:schemeClr val="bg2">
                    <a:lumMod val="75000"/>
                  </a:schemeClr>
                </a:solidFill>
                <a:latin typeface="Arial" panose="020B0604020202020204" pitchFamily="34" charset="0"/>
                <a:cs typeface="Arial" panose="020B0604020202020204" pitchFamily="34" charset="0"/>
              </a:rPr>
              <a:t>fianza</a:t>
            </a:r>
            <a:r>
              <a:rPr lang="es-MX" sz="2000" dirty="0">
                <a:solidFill>
                  <a:schemeClr val="bg1"/>
                </a:solidFill>
                <a:latin typeface="Arial" panose="020B0604020202020204" pitchFamily="34" charset="0"/>
                <a:cs typeface="Arial" panose="020B0604020202020204" pitchFamily="34" charset="0"/>
              </a:rPr>
              <a:t> por el equivalente al 10% del monto total ejercido de los trabajos; presentar una </a:t>
            </a:r>
            <a:r>
              <a:rPr lang="es-MX" sz="2000" dirty="0">
                <a:solidFill>
                  <a:schemeClr val="accent3">
                    <a:lumMod val="50000"/>
                  </a:schemeClr>
                </a:solidFill>
                <a:latin typeface="Arial" panose="020B0604020202020204" pitchFamily="34" charset="0"/>
                <a:cs typeface="Arial" panose="020B0604020202020204" pitchFamily="34" charset="0"/>
              </a:rPr>
              <a:t>carta de crédito irrevocable </a:t>
            </a:r>
            <a:r>
              <a:rPr lang="es-MX" sz="2000" dirty="0">
                <a:solidFill>
                  <a:schemeClr val="bg1"/>
                </a:solidFill>
                <a:latin typeface="Arial" panose="020B0604020202020204" pitchFamily="34" charset="0"/>
                <a:cs typeface="Arial" panose="020B0604020202020204" pitchFamily="34" charset="0"/>
              </a:rPr>
              <a:t>por el equivalente al 5% del monto total ejercido de los trabajos, o bien, aportar </a:t>
            </a:r>
            <a:r>
              <a:rPr lang="es-MX" sz="2000" dirty="0">
                <a:solidFill>
                  <a:schemeClr val="accent4">
                    <a:lumMod val="75000"/>
                  </a:schemeClr>
                </a:solidFill>
                <a:latin typeface="Arial" panose="020B0604020202020204" pitchFamily="34" charset="0"/>
                <a:cs typeface="Arial" panose="020B0604020202020204" pitchFamily="34" charset="0"/>
              </a:rPr>
              <a:t>recursos líquidos </a:t>
            </a:r>
            <a:r>
              <a:rPr lang="es-MX" sz="2000" dirty="0">
                <a:solidFill>
                  <a:schemeClr val="bg1"/>
                </a:solidFill>
                <a:latin typeface="Arial" panose="020B0604020202020204" pitchFamily="34" charset="0"/>
                <a:cs typeface="Arial" panose="020B0604020202020204" pitchFamily="34" charset="0"/>
              </a:rPr>
              <a:t>por una cantidad equivalente al 5% del mismo monto en un fideicomiso constituido especialmente para ello.</a:t>
            </a:r>
          </a:p>
        </p:txBody>
      </p:sp>
    </p:spTree>
    <p:extLst>
      <p:ext uri="{BB962C8B-B14F-4D97-AF65-F5344CB8AC3E}">
        <p14:creationId xmlns:p14="http://schemas.microsoft.com/office/powerpoint/2010/main" val="181620195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187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122903"/>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Los recursos aportados en fideicomiso deberán invertirse en instrumentos de renta fija </a:t>
            </a:r>
            <a:r>
              <a:rPr lang="es-MX" sz="1600" dirty="0">
                <a:solidFill>
                  <a:schemeClr val="bg1"/>
                </a:solidFill>
                <a:latin typeface="Arial" panose="020B0604020202020204" pitchFamily="34" charset="0"/>
                <a:cs typeface="Arial" panose="020B0604020202020204" pitchFamily="34" charset="0"/>
              </a:rPr>
              <a:t>(art. 66 4º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2">
                    <a:lumMod val="60000"/>
                    <a:lumOff val="40000"/>
                  </a:schemeClr>
                </a:solidFill>
                <a:latin typeface="Arial" panose="020B0604020202020204" pitchFamily="34" charset="0"/>
                <a:cs typeface="Arial" panose="020B0604020202020204" pitchFamily="34" charset="0"/>
              </a:rPr>
              <a:t>Transcurridos los doce meses</a:t>
            </a:r>
            <a:r>
              <a:rPr lang="es-MX" sz="2000" dirty="0">
                <a:solidFill>
                  <a:schemeClr val="bg1"/>
                </a:solidFill>
                <a:latin typeface="Arial" panose="020B0604020202020204" pitchFamily="34" charset="0"/>
                <a:cs typeface="Arial" panose="020B0604020202020204" pitchFamily="34" charset="0"/>
              </a:rPr>
              <a:t>, quedará automáticamente cancelada la fianza o carta de crédito irrevocable, o bien el contratista podrán retirar los recursos del fideicomiso con sus respectivos rendimientos </a:t>
            </a:r>
            <a:r>
              <a:rPr lang="es-MX" sz="1600" dirty="0">
                <a:solidFill>
                  <a:schemeClr val="bg1"/>
                </a:solidFill>
                <a:latin typeface="Arial" panose="020B0604020202020204" pitchFamily="34" charset="0"/>
                <a:cs typeface="Arial" panose="020B0604020202020204" pitchFamily="34" charset="0"/>
              </a:rPr>
              <a:t>(art. 66 5º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accent1">
                    <a:lumMod val="50000"/>
                  </a:schemeClr>
                </a:solidFill>
                <a:latin typeface="Arial" panose="020B0604020202020204" pitchFamily="34" charset="0"/>
                <a:cs typeface="Arial" panose="020B0604020202020204" pitchFamily="34" charset="0"/>
              </a:rPr>
              <a:t>Si se hiciera efectiva la garantía </a:t>
            </a:r>
            <a:r>
              <a:rPr lang="es-MX" sz="2000" dirty="0">
                <a:solidFill>
                  <a:schemeClr val="bg1"/>
                </a:solidFill>
                <a:latin typeface="Arial" panose="020B0604020202020204" pitchFamily="34" charset="0"/>
                <a:cs typeface="Arial" panose="020B0604020202020204" pitchFamily="34" charset="0"/>
              </a:rPr>
              <a:t>de vicios ocultos y quedarán cantidades por exigir, el ente público tiene a salvo sus derechos para reclamar el pago no cubierto. </a:t>
            </a:r>
            <a:r>
              <a:rPr lang="es-MX" sz="1600" dirty="0">
                <a:solidFill>
                  <a:schemeClr val="bg1"/>
                </a:solidFill>
                <a:latin typeface="Arial" panose="020B0604020202020204" pitchFamily="34" charset="0"/>
                <a:cs typeface="Arial" panose="020B0604020202020204" pitchFamily="34" charset="0"/>
              </a:rPr>
              <a:t>(art. 66 últ. pfo. LOPSRM)</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De </a:t>
            </a:r>
            <a:r>
              <a:rPr lang="es-MX" sz="2000" dirty="0">
                <a:solidFill>
                  <a:srgbClr val="7030A0"/>
                </a:solidFill>
                <a:latin typeface="Arial" panose="020B0604020202020204" pitchFamily="34" charset="0"/>
                <a:cs typeface="Arial" panose="020B0604020202020204" pitchFamily="34" charset="0"/>
              </a:rPr>
              <a:t>existir desacuerdo </a:t>
            </a:r>
            <a:r>
              <a:rPr lang="es-MX" sz="2000" dirty="0">
                <a:solidFill>
                  <a:schemeClr val="bg1"/>
                </a:solidFill>
                <a:latin typeface="Arial" panose="020B0604020202020204" pitchFamily="34" charset="0"/>
                <a:cs typeface="Arial" panose="020B0604020202020204" pitchFamily="34" charset="0"/>
              </a:rPr>
              <a:t>entre las partes </a:t>
            </a:r>
            <a:r>
              <a:rPr lang="es-MX" sz="2000" dirty="0">
                <a:solidFill>
                  <a:srgbClr val="7030A0"/>
                </a:solidFill>
                <a:latin typeface="Arial" panose="020B0604020202020204" pitchFamily="34" charset="0"/>
                <a:cs typeface="Arial" panose="020B0604020202020204" pitchFamily="34" charset="0"/>
              </a:rPr>
              <a:t>respecto al</a:t>
            </a: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accent1"/>
                </a:solidFill>
                <a:latin typeface="Arial" panose="020B0604020202020204" pitchFamily="34" charset="0"/>
                <a:cs typeface="Arial" panose="020B0604020202020204" pitchFamily="34" charset="0"/>
              </a:rPr>
              <a:t>finiquito</a:t>
            </a:r>
            <a:r>
              <a:rPr lang="es-MX" sz="2000" dirty="0">
                <a:solidFill>
                  <a:schemeClr val="bg1"/>
                </a:solidFill>
                <a:latin typeface="Arial" panose="020B0604020202020204" pitchFamily="34" charset="0"/>
                <a:cs typeface="Arial" panose="020B0604020202020204" pitchFamily="34" charset="0"/>
              </a:rPr>
              <a:t>, o bien, el contratista no acude para su elaboración, dentro del plazo señalado en el contrato, el ente público procederá a elaborarlo, debiendo comunicar su resultado al contratista dentro de un plazo de 10 días naturales, contado a partir de su emisión; una vez notificado el resultado de dicho </a:t>
            </a:r>
            <a:r>
              <a:rPr lang="es-MX" sz="2000" dirty="0">
                <a:solidFill>
                  <a:schemeClr val="accent1"/>
                </a:solidFill>
                <a:latin typeface="Arial" panose="020B0604020202020204" pitchFamily="34" charset="0"/>
                <a:cs typeface="Arial" panose="020B0604020202020204" pitchFamily="34" charset="0"/>
              </a:rPr>
              <a:t>finiquito</a:t>
            </a:r>
            <a:r>
              <a:rPr lang="es-MX" sz="2000" dirty="0">
                <a:solidFill>
                  <a:schemeClr val="bg1"/>
                </a:solidFill>
                <a:latin typeface="Arial" panose="020B0604020202020204" pitchFamily="34" charset="0"/>
                <a:cs typeface="Arial" panose="020B0604020202020204" pitchFamily="34" charset="0"/>
              </a:rPr>
              <a:t> al contratista, éste tendrá un plazo de 15 días naturales para alegar lo que a su derecho corresponda, si transcurrido este plazo no realiza alguna gestión, se dará por aceptado </a:t>
            </a:r>
            <a:r>
              <a:rPr lang="es-MX" sz="1600" dirty="0">
                <a:solidFill>
                  <a:schemeClr val="bg1"/>
                </a:solidFill>
                <a:latin typeface="Arial" panose="020B0604020202020204" pitchFamily="34" charset="0"/>
                <a:cs typeface="Arial" panose="020B0604020202020204" pitchFamily="34" charset="0"/>
              </a:rPr>
              <a:t>(art. 64 3er. pfo.)</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rgbClr val="008000"/>
                </a:solidFill>
                <a:latin typeface="Arial" panose="020B0604020202020204" pitchFamily="34" charset="0"/>
                <a:cs typeface="Arial" panose="020B0604020202020204" pitchFamily="34" charset="0"/>
              </a:rPr>
              <a:t>Determinado el saldo total</a:t>
            </a:r>
            <a:r>
              <a:rPr lang="es-MX" sz="2000" dirty="0">
                <a:solidFill>
                  <a:schemeClr val="bg1"/>
                </a:solidFill>
                <a:latin typeface="Arial" panose="020B0604020202020204" pitchFamily="34" charset="0"/>
                <a:cs typeface="Arial" panose="020B0604020202020204" pitchFamily="34" charset="0"/>
              </a:rPr>
              <a:t>, el ente público pondrá a disposición del contratista el pago correspondiente,  mediante  su  ofrecimiento  o  la  consignación  respectiva, o</a:t>
            </a: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145123044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188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74451"/>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bien, solicitará el reintegro de los importes resultantes; debiendo, en forma simultánea, levantar el acta administrativa que dé por extinguidos los derechos y obligaciones asumidos por ambas partes en el contrato </a:t>
            </a:r>
            <a:r>
              <a:rPr lang="es-MX" sz="1600" dirty="0">
                <a:solidFill>
                  <a:schemeClr val="bg1"/>
                </a:solidFill>
                <a:latin typeface="Arial" panose="020B0604020202020204" pitchFamily="34" charset="0"/>
                <a:cs typeface="Arial" panose="020B0604020202020204" pitchFamily="34" charset="0"/>
              </a:rPr>
              <a:t>(art. 64 4º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kumimoji="0" lang="es-MX" sz="1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indent="0" algn="just">
              <a:lnSpc>
                <a:spcPct val="100000"/>
              </a:lnSpc>
              <a:spcBef>
                <a:spcPts val="0"/>
              </a:spcBef>
              <a:buNone/>
            </a:pP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 </a:t>
            </a:r>
            <a:r>
              <a:rPr kumimoji="0" lang="es-MX"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acta administrativa para la extinción de los derechos y obligaciones </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formará parte del contrato y deberá contener como mínimo lo establecido en el artículo 172 del RLOPSRM.</a:t>
            </a:r>
          </a:p>
          <a:p>
            <a:pPr marL="0" indent="0" algn="just">
              <a:lnSpc>
                <a:spcPct val="100000"/>
              </a:lnSpc>
              <a:spcBef>
                <a:spcPts val="0"/>
              </a:spcBef>
              <a:buNone/>
            </a:pPr>
            <a:endParaRPr lang="es-MX" sz="1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Ahora bien, hay ocasiones en que </a:t>
            </a:r>
            <a:r>
              <a:rPr lang="es-MX" sz="2000" b="1" dirty="0">
                <a:solidFill>
                  <a:srgbClr val="C59B61"/>
                </a:solidFill>
                <a:latin typeface="Arial" panose="020B0604020202020204" pitchFamily="34" charset="0"/>
                <a:ea typeface="Times New Roman" panose="02020603050405020304" pitchFamily="18" charset="0"/>
              </a:rPr>
              <a:t>el proveedor o el contratista</a:t>
            </a:r>
            <a:r>
              <a:rPr lang="es-MX" sz="2000" b="1" dirty="0">
                <a:solidFill>
                  <a:schemeClr val="bg1"/>
                </a:solidFill>
                <a:latin typeface="Arial" panose="020B0604020202020204" pitchFamily="34" charset="0"/>
                <a:ea typeface="Times New Roman" panose="02020603050405020304" pitchFamily="18" charset="0"/>
              </a:rPr>
              <a:t>,</a:t>
            </a:r>
            <a:r>
              <a:rPr lang="es-MX" sz="2000" b="1" dirty="0">
                <a:solidFill>
                  <a:schemeClr val="accent6">
                    <a:lumMod val="50000"/>
                  </a:schemeClr>
                </a:solidFill>
                <a:latin typeface="Arial" panose="020B0604020202020204" pitchFamily="34" charset="0"/>
                <a:ea typeface="Times New Roman" panose="02020603050405020304" pitchFamily="18" charset="0"/>
              </a:rPr>
              <a:t> </a:t>
            </a:r>
            <a:r>
              <a:rPr lang="es-MX" sz="2000" b="1" dirty="0">
                <a:solidFill>
                  <a:srgbClr val="C59B61"/>
                </a:solidFill>
                <a:latin typeface="Arial" panose="020B0604020202020204" pitchFamily="34" charset="0"/>
                <a:ea typeface="Times New Roman" panose="02020603050405020304" pitchFamily="18" charset="0"/>
              </a:rPr>
              <a:t>no cumplen </a:t>
            </a:r>
            <a:r>
              <a:rPr lang="es-MX" sz="2000" dirty="0">
                <a:solidFill>
                  <a:schemeClr val="bg1"/>
                </a:solidFill>
                <a:latin typeface="Arial" panose="020B0604020202020204" pitchFamily="34" charset="0"/>
                <a:ea typeface="Times New Roman" panose="02020603050405020304" pitchFamily="18" charset="0"/>
              </a:rPr>
              <a:t>con dichas obligaciones en la forma o tiempo requeridos, o bien incurren en algún acto u omisión que, estando previsto en el contrato, ocasiona que se tenga que concluir el contrato antes de lo previsto, mediante el </a:t>
            </a:r>
            <a:r>
              <a:rPr lang="es-MX" sz="2000" dirty="0">
                <a:solidFill>
                  <a:schemeClr val="accent6">
                    <a:lumMod val="50000"/>
                  </a:schemeClr>
                </a:solidFill>
                <a:latin typeface="Arial" panose="020B0604020202020204" pitchFamily="34" charset="0"/>
                <a:ea typeface="Times New Roman" panose="02020603050405020304" pitchFamily="18" charset="0"/>
              </a:rPr>
              <a:t>procedimiento de rescisión</a:t>
            </a:r>
            <a:r>
              <a:rPr lang="es-MX" sz="2000" dirty="0">
                <a:solidFill>
                  <a:schemeClr val="bg1"/>
                </a:solidFill>
                <a:latin typeface="Arial" panose="020B0604020202020204" pitchFamily="34" charset="0"/>
                <a:ea typeface="Times New Roman" panose="02020603050405020304" pitchFamily="18" charset="0"/>
              </a:rPr>
              <a:t>.</a:t>
            </a:r>
          </a:p>
          <a:p>
            <a:pPr marL="0" indent="0" algn="just">
              <a:lnSpc>
                <a:spcPct val="100000"/>
              </a:lnSpc>
              <a:spcBef>
                <a:spcPts val="0"/>
              </a:spcBef>
              <a:buNone/>
            </a:pPr>
            <a:endParaRPr lang="es-MX"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En otras ocasiones se pueden presentar </a:t>
            </a:r>
            <a:r>
              <a:rPr lang="es-MX" sz="2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situaciones no previstas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originalmente por las partes que </a:t>
            </a:r>
            <a:r>
              <a:rPr lang="es-MX" sz="2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hacen imposible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que se puedan </a:t>
            </a:r>
            <a:r>
              <a:rPr lang="es-MX" sz="2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seguir cumpliendo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las obligaciones contractuales. En ese caso, no existe responsabilidad para ninguno de los involucrados, y se tiene que dar por </a:t>
            </a:r>
            <a:r>
              <a:rPr lang="es-MX" sz="2000" dirty="0">
                <a:solidFill>
                  <a:srgbClr val="0070C0"/>
                </a:solidFill>
                <a:latin typeface="Arial" panose="020B0604020202020204" pitchFamily="34" charset="0"/>
                <a:ea typeface="Times New Roman" panose="02020603050405020304" pitchFamily="18" charset="0"/>
                <a:cs typeface="Arial" panose="020B0604020202020204" pitchFamily="34" charset="0"/>
              </a:rPr>
              <a:t>terminado anticipadamente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el contrato.</a:t>
            </a:r>
          </a:p>
          <a:p>
            <a:pPr marL="0" indent="0" algn="just">
              <a:lnSpc>
                <a:spcPct val="100000"/>
              </a:lnSpc>
              <a:spcBef>
                <a:spcPts val="0"/>
              </a:spcBef>
              <a:buNone/>
            </a:pPr>
            <a:endParaRPr lang="es-MX" sz="1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El procedimiento de </a:t>
            </a:r>
            <a:r>
              <a:rPr lang="es-MX" sz="20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r</a:t>
            </a:r>
            <a:r>
              <a:rPr lang="es-MX" sz="2000" b="1" dirty="0">
                <a:solidFill>
                  <a:schemeClr val="accent6">
                    <a:lumMod val="50000"/>
                  </a:schemeClr>
                </a:solidFill>
                <a:latin typeface="Arial" panose="020B0604020202020204" pitchFamily="34" charset="0"/>
                <a:ea typeface="Times New Roman" panose="02020603050405020304" pitchFamily="18" charset="0"/>
              </a:rPr>
              <a:t>escisión</a:t>
            </a:r>
            <a:r>
              <a:rPr lang="es-MX" sz="2000" dirty="0">
                <a:solidFill>
                  <a:schemeClr val="bg1"/>
                </a:solidFill>
                <a:latin typeface="Arial" panose="020B0604020202020204" pitchFamily="34" charset="0"/>
                <a:ea typeface="Times New Roman" panose="02020603050405020304" pitchFamily="18" charset="0"/>
              </a:rPr>
              <a:t>, se debe iniciar cuando </a:t>
            </a:r>
            <a:r>
              <a:rPr lang="es-MX" sz="2000" dirty="0">
                <a:solidFill>
                  <a:schemeClr val="bg1"/>
                </a:solidFill>
                <a:latin typeface="Arial" panose="020B0604020202020204" pitchFamily="34" charset="0"/>
                <a:cs typeface="Arial" panose="020B0604020202020204" pitchFamily="34" charset="0"/>
              </a:rPr>
              <a:t>el proveedor o contratista, incumplen alguna de las obligaciones contractuales a su cargo que están previstas</a:t>
            </a:r>
            <a:endParaRPr lang="es-MX" sz="2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2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1488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del Servicio de la Tesorería de la Federación (ahora Ley de Tesorería de la Federación).</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Fed. de Responsabilidades Administrativas de los Servidores Públicos (ahora Ley General de Responsabilidades Administrativas).</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Federal de Transparencia y Acceso a la Información Pública Gubernamental (ahora Ley Federal de Transparencia y Acceso a la Información Pública).</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Federal sobre Metrología y Normalización (ahora Ley de Infraestructura de la Calidad).</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Políticas, Bases y Lineamientos.</a:t>
            </a:r>
          </a:p>
          <a:p>
            <a:pPr marL="0" indent="0" algn="just">
              <a:lnSpc>
                <a:spcPct val="100000"/>
              </a:lnSpc>
              <a:spcBef>
                <a:spcPts val="40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Aunadas a las anteriores normas tenemos las </a:t>
            </a:r>
            <a:r>
              <a:rPr lang="es-ES_tradnl" altLang="es-MX" sz="2000" b="1" dirty="0">
                <a:solidFill>
                  <a:schemeClr val="bg1"/>
                </a:solidFill>
                <a:latin typeface="Arial" panose="020B0604020202020204" pitchFamily="34" charset="0"/>
                <a:cs typeface="Arial" panose="020B0604020202020204" pitchFamily="34" charset="0"/>
              </a:rPr>
              <a:t>supletorias </a:t>
            </a:r>
            <a:r>
              <a:rPr lang="es-ES_tradnl" altLang="es-MX" sz="2000" dirty="0">
                <a:solidFill>
                  <a:schemeClr val="bg1"/>
                </a:solidFill>
                <a:latin typeface="Arial" panose="020B0604020202020204" pitchFamily="34" charset="0"/>
                <a:cs typeface="Arial" panose="020B0604020202020204" pitchFamily="34" charset="0"/>
              </a:rPr>
              <a:t>que son aquellas que  suple o complementa a otra norma jurídica cuando esta no prevé algún aspecto normativo. Estas deben estar prevista en la norma a suplir, y cuando se señalan varias disposiciones de estas, se deben aplicar en dicho orden.</a:t>
            </a:r>
          </a:p>
          <a:p>
            <a:pPr marL="0" indent="0" algn="just">
              <a:lnSpc>
                <a:spcPct val="100000"/>
              </a:lnSpc>
              <a:spcBef>
                <a:spcPts val="40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lvl="7"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Las </a:t>
            </a:r>
            <a:r>
              <a:rPr lang="es-ES_tradnl" altLang="es-MX" sz="2000" b="1" dirty="0">
                <a:solidFill>
                  <a:schemeClr val="bg1"/>
                </a:solidFill>
                <a:latin typeface="Arial" panose="020B0604020202020204" pitchFamily="34" charset="0"/>
                <a:cs typeface="Arial" panose="020B0604020202020204" pitchFamily="34" charset="0"/>
              </a:rPr>
              <a:t>normas supletorias </a:t>
            </a:r>
            <a:r>
              <a:rPr lang="es-ES_tradnl" altLang="es-MX" sz="2000" dirty="0">
                <a:solidFill>
                  <a:schemeClr val="bg1"/>
                </a:solidFill>
                <a:latin typeface="Arial" panose="020B0604020202020204" pitchFamily="34" charset="0"/>
                <a:cs typeface="Arial" panose="020B0604020202020204" pitchFamily="34" charset="0"/>
              </a:rPr>
              <a:t>tanto para la LAASSP como para la LOPSRM son:</a:t>
            </a: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104974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600" decel="100000"/>
                                        <p:tgtEl>
                                          <p:spTgt spid="11">
                                            <p:txEl>
                                              <p:pRg st="0" end="0"/>
                                            </p:txEl>
                                          </p:spTgt>
                                        </p:tgtEl>
                                      </p:cBhvr>
                                    </p:animEffect>
                                    <p:anim calcmode="lin" valueType="num">
                                      <p:cBhvr>
                                        <p:cTn id="8" dur="6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9" dur="6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0" dur="6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1" dur="150" accel="100000" fill="hold">
                                          <p:stCondLst>
                                            <p:cond delay="6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2" dur="150" accel="100000" fill="hold">
                                          <p:stCondLst>
                                            <p:cond delay="6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800" decel="100000"/>
                                        <p:tgtEl>
                                          <p:spTgt spid="11">
                                            <p:txEl>
                                              <p:pRg st="1" end="1"/>
                                            </p:txEl>
                                          </p:spTgt>
                                        </p:tgtEl>
                                      </p:cBhvr>
                                    </p:animEffect>
                                    <p:anim calcmode="lin" valueType="num">
                                      <p:cBhvr>
                                        <p:cTn id="18" dur="800" decel="100000" fill="hold"/>
                                        <p:tgtEl>
                                          <p:spTgt spid="11">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1">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1">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1">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1">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800" decel="100000"/>
                                        <p:tgtEl>
                                          <p:spTgt spid="11">
                                            <p:txEl>
                                              <p:pRg st="2" end="2"/>
                                            </p:txEl>
                                          </p:spTgt>
                                        </p:tgtEl>
                                      </p:cBhvr>
                                    </p:animEffect>
                                    <p:anim calcmode="lin" valueType="num">
                                      <p:cBhvr>
                                        <p:cTn id="28"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fade">
                                      <p:cBhvr>
                                        <p:cTn id="37" dur="800" decel="100000"/>
                                        <p:tgtEl>
                                          <p:spTgt spid="11">
                                            <p:txEl>
                                              <p:pRg st="3" end="3"/>
                                            </p:txEl>
                                          </p:spTgt>
                                        </p:tgtEl>
                                      </p:cBhvr>
                                    </p:animEffect>
                                    <p:anim calcmode="lin" valueType="num">
                                      <p:cBhvr>
                                        <p:cTn id="38" dur="800" decel="100000" fill="hold"/>
                                        <p:tgtEl>
                                          <p:spTgt spid="11">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1">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1">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1">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1">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animEffect transition="in" filter="fade">
                                      <p:cBhvr>
                                        <p:cTn id="47" dur="800" decel="100000"/>
                                        <p:tgtEl>
                                          <p:spTgt spid="11">
                                            <p:txEl>
                                              <p:pRg st="4" end="4"/>
                                            </p:txEl>
                                          </p:spTgt>
                                        </p:tgtEl>
                                      </p:cBhvr>
                                    </p:animEffect>
                                    <p:anim calcmode="lin" valueType="num">
                                      <p:cBhvr>
                                        <p:cTn id="48"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1">
                                            <p:txEl>
                                              <p:pRg st="6" end="6"/>
                                            </p:txEl>
                                          </p:spTgt>
                                        </p:tgtEl>
                                        <p:attrNameLst>
                                          <p:attrName>style.visibility</p:attrName>
                                        </p:attrNameLst>
                                      </p:cBhvr>
                                      <p:to>
                                        <p:strVal val="visible"/>
                                      </p:to>
                                    </p:set>
                                    <p:animEffect transition="in" filter="circle(in)">
                                      <p:cBhvr>
                                        <p:cTn id="57" dur="1500"/>
                                        <p:tgtEl>
                                          <p:spTgt spid="11">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6" presetClass="entr" presetSubtype="0" fill="hold" nodeType="clickEffect">
                                  <p:stCondLst>
                                    <p:cond delay="0"/>
                                  </p:stCondLst>
                                  <p:iterate type="lt">
                                    <p:tmPct val="10000"/>
                                  </p:iterate>
                                  <p:childTnLst>
                                    <p:set>
                                      <p:cBhvr>
                                        <p:cTn id="61" dur="1" fill="hold">
                                          <p:stCondLst>
                                            <p:cond delay="0"/>
                                          </p:stCondLst>
                                        </p:cTn>
                                        <p:tgtEl>
                                          <p:spTgt spid="11">
                                            <p:txEl>
                                              <p:pRg st="8" end="8"/>
                                            </p:txEl>
                                          </p:spTgt>
                                        </p:tgtEl>
                                        <p:attrNameLst>
                                          <p:attrName>style.visibility</p:attrName>
                                        </p:attrNameLst>
                                      </p:cBhvr>
                                      <p:to>
                                        <p:strVal val="visible"/>
                                      </p:to>
                                    </p:set>
                                    <p:anim by="(-#ppt_w*2)" calcmode="lin" valueType="num">
                                      <p:cBhvr rctx="PPT">
                                        <p:cTn id="62" dur="125" autoRev="1" fill="hold">
                                          <p:stCondLst>
                                            <p:cond delay="0"/>
                                          </p:stCondLst>
                                        </p:cTn>
                                        <p:tgtEl>
                                          <p:spTgt spid="11">
                                            <p:txEl>
                                              <p:pRg st="8" end="8"/>
                                            </p:txEl>
                                          </p:spTgt>
                                        </p:tgtEl>
                                        <p:attrNameLst>
                                          <p:attrName>ppt_w</p:attrName>
                                        </p:attrNameLst>
                                      </p:cBhvr>
                                    </p:anim>
                                    <p:anim by="(#ppt_w*0.50)" calcmode="lin" valueType="num">
                                      <p:cBhvr>
                                        <p:cTn id="63" dur="125" decel="50000" autoRev="1" fill="hold">
                                          <p:stCondLst>
                                            <p:cond delay="0"/>
                                          </p:stCondLst>
                                        </p:cTn>
                                        <p:tgtEl>
                                          <p:spTgt spid="11">
                                            <p:txEl>
                                              <p:pRg st="8" end="8"/>
                                            </p:txEl>
                                          </p:spTgt>
                                        </p:tgtEl>
                                        <p:attrNameLst>
                                          <p:attrName>ppt_x</p:attrName>
                                        </p:attrNameLst>
                                      </p:cBhvr>
                                    </p:anim>
                                    <p:anim from="(-#ppt_h/2)" to="(#ppt_y)" calcmode="lin" valueType="num">
                                      <p:cBhvr>
                                        <p:cTn id="64" dur="250" fill="hold">
                                          <p:stCondLst>
                                            <p:cond delay="0"/>
                                          </p:stCondLst>
                                        </p:cTn>
                                        <p:tgtEl>
                                          <p:spTgt spid="11">
                                            <p:txEl>
                                              <p:pRg st="8" end="8"/>
                                            </p:txEl>
                                          </p:spTgt>
                                        </p:tgtEl>
                                        <p:attrNameLst>
                                          <p:attrName>ppt_y</p:attrName>
                                        </p:attrNameLst>
                                      </p:cBhvr>
                                    </p:anim>
                                    <p:animRot by="21600000">
                                      <p:cBhvr>
                                        <p:cTn id="65" dur="250" fill="hold">
                                          <p:stCondLst>
                                            <p:cond delay="0"/>
                                          </p:stCondLst>
                                        </p:cTn>
                                        <p:tgtEl>
                                          <p:spTgt spid="11">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189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9"/>
            <a:ext cx="9690132" cy="5859702"/>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como causales para terminar de esa forma el contrato  </a:t>
            </a:r>
            <a:r>
              <a:rPr lang="es-MX" sz="1600" dirty="0">
                <a:solidFill>
                  <a:schemeClr val="bg1"/>
                </a:solidFill>
                <a:latin typeface="Arial" panose="020B0604020202020204" pitchFamily="34" charset="0"/>
                <a:cs typeface="Arial" panose="020B0604020202020204" pitchFamily="34" charset="0"/>
              </a:rPr>
              <a:t>(arts. 54 1er. pfo. LAASSP y, 61 1er. pfo. LOPSRM)</a:t>
            </a:r>
            <a:endPar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_tradnl" sz="2000" dirty="0">
                <a:solidFill>
                  <a:schemeClr val="bg1"/>
                </a:solidFill>
                <a:latin typeface="Arial" panose="020B0604020202020204" pitchFamily="34" charset="0"/>
                <a:cs typeface="Arial" panose="020B0604020202020204" pitchFamily="34" charset="0"/>
              </a:rPr>
              <a:t>La rescisión administrativa, en </a:t>
            </a:r>
            <a:r>
              <a:rPr lang="es-ES_tradnl" sz="2000" b="1" dirty="0">
                <a:solidFill>
                  <a:schemeClr val="bg1"/>
                </a:solidFill>
                <a:latin typeface="Arial" panose="020B0604020202020204" pitchFamily="34" charset="0"/>
                <a:cs typeface="Arial" panose="020B0604020202020204" pitchFamily="34" charset="0"/>
              </a:rPr>
              <a:t>materia de obras públicas</a:t>
            </a:r>
            <a:r>
              <a:rPr lang="es-ES_tradnl" sz="2000" dirty="0">
                <a:solidFill>
                  <a:schemeClr val="bg1"/>
                </a:solidFill>
                <a:latin typeface="Arial" panose="020B0604020202020204" pitchFamily="34" charset="0"/>
                <a:cs typeface="Arial" panose="020B0604020202020204" pitchFamily="34" charset="0"/>
              </a:rPr>
              <a:t>, </a:t>
            </a:r>
            <a:r>
              <a:rPr lang="es-ES_tradnl" sz="2000" dirty="0">
                <a:solidFill>
                  <a:srgbClr val="C00000"/>
                </a:solidFill>
                <a:latin typeface="Arial" panose="020B0604020202020204" pitchFamily="34" charset="0"/>
                <a:cs typeface="Arial" panose="020B0604020202020204" pitchFamily="34" charset="0"/>
              </a:rPr>
              <a:t>debe ser el último medio que se utilicen</a:t>
            </a:r>
            <a:r>
              <a:rPr lang="es-ES_tradnl" sz="2000" dirty="0">
                <a:solidFill>
                  <a:schemeClr val="bg1"/>
                </a:solidFill>
                <a:latin typeface="Arial" panose="020B0604020202020204" pitchFamily="34" charset="0"/>
                <a:cs typeface="Arial" panose="020B0604020202020204" pitchFamily="34" charset="0"/>
              </a:rPr>
              <a:t>, ya que de manera previa, deberán promoverse la ejecución total de los trabajos y el menor retraso posible </a:t>
            </a:r>
            <a:r>
              <a:rPr lang="es-ES_tradnl" sz="1600" dirty="0">
                <a:solidFill>
                  <a:schemeClr val="bg1"/>
                </a:solidFill>
                <a:latin typeface="Arial" panose="020B0604020202020204" pitchFamily="34" charset="0"/>
                <a:cs typeface="Arial" panose="020B0604020202020204" pitchFamily="34" charset="0"/>
              </a:rPr>
              <a:t>(art. 154 1er. pfo. RLOPSRM)</a:t>
            </a:r>
            <a:r>
              <a:rPr lang="es-ES_tradnl" sz="2000" dirty="0">
                <a:solidFill>
                  <a:schemeClr val="bg1"/>
                </a:solidFill>
                <a:latin typeface="Arial" panose="020B0604020202020204" pitchFamily="34" charset="0"/>
                <a:cs typeface="Arial" panose="020B0604020202020204" pitchFamily="34" charset="0"/>
              </a:rPr>
              <a:t>.</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_tradnl" sz="2000" dirty="0">
                <a:solidFill>
                  <a:schemeClr val="bg1"/>
                </a:solidFill>
                <a:latin typeface="Arial" panose="020B0604020202020204" pitchFamily="34" charset="0"/>
                <a:cs typeface="Arial" panose="020B0604020202020204" pitchFamily="34" charset="0"/>
              </a:rPr>
              <a:t>Por lo tanto, el ente público debe </a:t>
            </a:r>
            <a:r>
              <a:rPr lang="es-ES_tradnl" sz="2000" dirty="0">
                <a:solidFill>
                  <a:schemeClr val="bg2">
                    <a:lumMod val="75000"/>
                  </a:schemeClr>
                </a:solidFill>
                <a:latin typeface="Arial" panose="020B0604020202020204" pitchFamily="34" charset="0"/>
                <a:cs typeface="Arial" panose="020B0604020202020204" pitchFamily="34" charset="0"/>
              </a:rPr>
              <a:t>optar por aplicar retenciones o penas convencionales</a:t>
            </a:r>
            <a:r>
              <a:rPr lang="es-ES_tradnl" sz="2000" dirty="0">
                <a:solidFill>
                  <a:schemeClr val="bg1"/>
                </a:solidFill>
                <a:latin typeface="Arial" panose="020B0604020202020204" pitchFamily="34" charset="0"/>
                <a:cs typeface="Arial" panose="020B0604020202020204" pitchFamily="34" charset="0"/>
              </a:rPr>
              <a:t> antes de iniciar el procedimiento de rescisión, cuando el incumplimiento del contrato sea por el atraso en la ejecución de los trabajos</a:t>
            </a:r>
            <a:r>
              <a:rPr kumimoji="0" lang="es-ES_tradn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(art. 154 2º pfo. RLOPSRM)</a:t>
            </a:r>
            <a:r>
              <a:rPr kumimoji="0" lang="es-MX"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o </a:t>
            </a:r>
            <a:r>
              <a:rPr lang="es-ES" sz="2000" dirty="0">
                <a:solidFill>
                  <a:schemeClr val="bg1"/>
                </a:solidFill>
                <a:latin typeface="Arial" panose="020B0604020202020204" pitchFamily="34" charset="0"/>
                <a:cs typeface="Arial" panose="020B0604020202020204" pitchFamily="34" charset="0"/>
              </a:rPr>
              <a:t>podrá efectuar modificaciones al contrato a fin de reprogramar la ejecución de los trabajos, siempre y cuando no impliquen variaciones	 sustanciales al proyecto original, ni se celebren para eludir el </a:t>
            </a:r>
            <a:r>
              <a:rPr lang="es-ES" sz="2000" dirty="0" err="1">
                <a:solidFill>
                  <a:schemeClr val="bg1"/>
                </a:solidFill>
                <a:latin typeface="Arial" panose="020B0604020202020204" pitchFamily="34" charset="0"/>
                <a:cs typeface="Arial" panose="020B0604020202020204" pitchFamily="34" charset="0"/>
              </a:rPr>
              <a:t>cumpli</a:t>
            </a:r>
            <a:r>
              <a:rPr lang="es-ES" sz="2000" dirty="0">
                <a:solidFill>
                  <a:schemeClr val="bg1"/>
                </a:solidFill>
                <a:latin typeface="Arial" panose="020B0604020202020204" pitchFamily="34" charset="0"/>
                <a:cs typeface="Arial" panose="020B0604020202020204" pitchFamily="34" charset="0"/>
              </a:rPr>
              <a:t>-		          miento de  algún  norma jurídica, o resultar más conveniente para  el 	       Estado  que se  concluya la obra o servicio contratado, lo cual se de-	              berá  acreditar  mediante  las constancias correspondientes, mismas	             que  se  integrarán  al expediente de contratación. Esto, sin  perjuicio 		    de  la  aplicación de  las penas convencionales por atraso que, en su 	          caso, resulten procedentes </a:t>
            </a:r>
            <a:r>
              <a:rPr kumimoji="0" lang="es-ES_tradn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154 3er. pfo. RLOPSRM)</a:t>
            </a:r>
            <a:r>
              <a:rPr lang="es-ES" sz="2000" dirty="0">
                <a:solidFill>
                  <a:schemeClr val="bg1"/>
                </a:solidFill>
                <a:latin typeface="Arial" panose="020B0604020202020204" pitchFamily="34" charset="0"/>
                <a:cs typeface="Arial" panose="020B0604020202020204" pitchFamily="34" charset="0"/>
              </a:rPr>
              <a:t>.</a:t>
            </a: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5122" name="Picture 2" descr="Detectan anomalías de EPN por 600 millones en construcción del Tren Toluca -México">
            <a:extLst>
              <a:ext uri="{FF2B5EF4-FFF2-40B4-BE49-F238E27FC236}">
                <a16:creationId xmlns:a16="http://schemas.microsoft.com/office/drawing/2014/main" id="{855175BB-2BAE-9EAA-8B85-1EC01043D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6099" y="3805080"/>
            <a:ext cx="3253653" cy="2169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07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190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110425"/>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Es el procedimiento de rescisión es aquel </a:t>
            </a:r>
            <a:r>
              <a:rPr lang="es-ES" sz="2000" dirty="0">
                <a:solidFill>
                  <a:schemeClr val="bg1"/>
                </a:solidFill>
                <a:latin typeface="Arial" panose="020B0604020202020204" pitchFamily="34" charset="0"/>
                <a:cs typeface="Arial" panose="020B0604020202020204" pitchFamily="34" charset="0"/>
              </a:rPr>
              <a:t>mediante el cuál la contratante da por terminado unilateralmente el contrato, cuando el proveedor o el contratista incurre en alguna de las causales previstas en el contrato; procedimiento de que debe cumplir lo dispuesto en los </a:t>
            </a:r>
            <a:r>
              <a:rPr lang="es-ES_tradnl" sz="2000" dirty="0">
                <a:solidFill>
                  <a:schemeClr val="bg1"/>
                </a:solidFill>
                <a:latin typeface="Arial" panose="020B0604020202020204" pitchFamily="34" charset="0"/>
                <a:cs typeface="Arial" panose="020B0604020202020204" pitchFamily="34" charset="0"/>
              </a:rPr>
              <a:t>artículos 54 de la LAASSP, o 61 de la LOPSRM</a:t>
            </a:r>
            <a:r>
              <a:rPr lang="es-ES"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ES"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dirty="0">
                <a:solidFill>
                  <a:schemeClr val="bg1"/>
                </a:solidFill>
                <a:latin typeface="Arial" panose="020B0604020202020204" pitchFamily="34" charset="0"/>
                <a:cs typeface="Arial" panose="020B0604020202020204" pitchFamily="34" charset="0"/>
              </a:rPr>
              <a:t>El procedimiento de </a:t>
            </a:r>
            <a:r>
              <a:rPr lang="es-ES" sz="2000" dirty="0">
                <a:solidFill>
                  <a:schemeClr val="accent6">
                    <a:lumMod val="50000"/>
                  </a:schemeClr>
                </a:solidFill>
                <a:latin typeface="Arial" panose="020B0604020202020204" pitchFamily="34" charset="0"/>
                <a:cs typeface="Arial" panose="020B0604020202020204" pitchFamily="34" charset="0"/>
              </a:rPr>
              <a:t>rescisión</a:t>
            </a:r>
            <a:r>
              <a:rPr lang="es-ES" sz="2000" dirty="0">
                <a:solidFill>
                  <a:schemeClr val="bg1"/>
                </a:solidFill>
                <a:latin typeface="Arial" panose="020B0604020202020204" pitchFamily="34" charset="0"/>
                <a:cs typeface="Arial" panose="020B0604020202020204" pitchFamily="34" charset="0"/>
              </a:rPr>
              <a:t> se debe llevar de la siguiente manera:</a:t>
            </a:r>
          </a:p>
          <a:p>
            <a:pPr marL="0" indent="0" algn="just">
              <a:lnSpc>
                <a:spcPct val="100000"/>
              </a:lnSpc>
              <a:spcBef>
                <a:spcPts val="0"/>
              </a:spcBef>
              <a:buNone/>
            </a:pPr>
            <a:endParaRPr lang="es-ES"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b="1" dirty="0">
                <a:solidFill>
                  <a:schemeClr val="bg1"/>
                </a:solidFill>
                <a:latin typeface="Arial" panose="020B0604020202020204" pitchFamily="34" charset="0"/>
                <a:cs typeface="Arial" panose="020B0604020202020204" pitchFamily="34" charset="0"/>
              </a:rPr>
              <a:t>I. </a:t>
            </a:r>
            <a:r>
              <a:rPr lang="es-ES" sz="2000" dirty="0">
                <a:solidFill>
                  <a:schemeClr val="bg1"/>
                </a:solidFill>
                <a:latin typeface="Arial" panose="020B0604020202020204" pitchFamily="34" charset="0"/>
                <a:cs typeface="Arial" panose="020B0604020202020204" pitchFamily="34" charset="0"/>
              </a:rPr>
              <a:t>Se iniciará a partir de que al proveedor o contratista le sea comunicado por escrito, el incumplimiento en que haya incurrido, para que en un término de 5 o de 15 días hábiles, sea para la materia de adquisiciones o de obras públicas, respectivamente, lo que a su derecho convenga y aporte, en su caso, las pruebas que estime pertinentes </a:t>
            </a:r>
            <a:r>
              <a:rPr lang="es-ES" sz="1600" dirty="0">
                <a:solidFill>
                  <a:schemeClr val="bg1"/>
                </a:solidFill>
                <a:latin typeface="Arial" panose="020B0604020202020204" pitchFamily="34" charset="0"/>
                <a:cs typeface="Arial" panose="020B0604020202020204" pitchFamily="34" charset="0"/>
              </a:rPr>
              <a:t>(art. 158 RLOPSRM)</a:t>
            </a:r>
            <a:r>
              <a:rPr lang="es-ES"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ES"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b="1" dirty="0">
                <a:solidFill>
                  <a:schemeClr val="bg1"/>
                </a:solidFill>
                <a:latin typeface="Arial" panose="020B0604020202020204" pitchFamily="34" charset="0"/>
                <a:cs typeface="Arial" panose="020B0604020202020204" pitchFamily="34" charset="0"/>
              </a:rPr>
              <a:t>II. </a:t>
            </a:r>
            <a:r>
              <a:rPr lang="es-ES" sz="2000" dirty="0">
                <a:solidFill>
                  <a:schemeClr val="bg1"/>
                </a:solidFill>
                <a:latin typeface="Arial" panose="020B0604020202020204" pitchFamily="34" charset="0"/>
                <a:cs typeface="Arial" panose="020B0604020202020204" pitchFamily="34" charset="0"/>
              </a:rPr>
              <a:t>Transcurrido el término antes mencionado, el ente público contará con un plazo de quince días para resolver, considerando los argumentos y pruebas que hubiere hecho valer el proveedor o el contratista, según sea el caso. La determinación de dar o no por rescindido el contrato deberá ser debidamente fundada, motivada y comunicada al proveedor o contratista dentro de dicho plazo, y</a:t>
            </a:r>
          </a:p>
          <a:p>
            <a:pPr marL="0" indent="0" algn="just">
              <a:lnSpc>
                <a:spcPct val="100000"/>
              </a:lnSpc>
              <a:spcBef>
                <a:spcPts val="0"/>
              </a:spcBef>
              <a:buNone/>
            </a:pPr>
            <a:endParaRPr lang="es-ES" sz="500" dirty="0">
              <a:solidFill>
                <a:schemeClr val="bg1"/>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000" b="1" dirty="0">
                <a:solidFill>
                  <a:schemeClr val="bg1"/>
                </a:solidFill>
                <a:latin typeface="Arial" panose="020B0604020202020204" pitchFamily="34" charset="0"/>
                <a:cs typeface="Arial" panose="020B0604020202020204" pitchFamily="34" charset="0"/>
              </a:rPr>
              <a:t>III. </a:t>
            </a:r>
            <a:r>
              <a:rPr lang="es-ES" sz="2000" dirty="0">
                <a:solidFill>
                  <a:schemeClr val="bg1"/>
                </a:solidFill>
                <a:latin typeface="Arial" panose="020B0604020202020204" pitchFamily="34" charset="0"/>
                <a:cs typeface="Arial" panose="020B0604020202020204" pitchFamily="34" charset="0"/>
              </a:rPr>
              <a:t>Cuando se rescinda el contrato se formulará el finiquito correspondiente, a la fe</a:t>
            </a:r>
            <a:r>
              <a:rPr lang="es-ES" sz="2000" dirty="0">
                <a:solidFill>
                  <a:srgbClr val="000000"/>
                </a:solidFill>
                <a:latin typeface="Arial" panose="020B0604020202020204" pitchFamily="34" charset="0"/>
                <a:cs typeface="Arial" panose="020B0604020202020204" pitchFamily="34" charset="0"/>
              </a:rPr>
              <a:t>cha</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de la rescisión </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(arts. 99 RLAASSP y, 62 2º pfo. LOPSRM</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lang="es-ES"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ES"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7809093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191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6051433"/>
          </a:xfrm>
        </p:spPr>
        <p:txBody>
          <a:bodyPr>
            <a:normAutofit/>
          </a:bodyPr>
          <a:lstStyle/>
          <a:p>
            <a:pPr marL="0" indent="0" algn="just">
              <a:lnSpc>
                <a:spcPct val="100000"/>
              </a:lnSpc>
              <a:spcBef>
                <a:spcPts val="0"/>
              </a:spcBef>
              <a:buNone/>
            </a:pPr>
            <a:r>
              <a:rPr lang="es-ES" sz="2000" dirty="0">
                <a:solidFill>
                  <a:schemeClr val="bg1"/>
                </a:solidFill>
                <a:latin typeface="Arial" panose="020B0604020202020204" pitchFamily="34" charset="0"/>
                <a:cs typeface="Arial" panose="020B0604020202020204" pitchFamily="34" charset="0"/>
              </a:rPr>
              <a:t>En el caso </a:t>
            </a:r>
            <a:r>
              <a:rPr lang="es-ES" sz="2000" b="1" dirty="0">
                <a:solidFill>
                  <a:schemeClr val="bg1"/>
                </a:solidFill>
                <a:latin typeface="Arial" panose="020B0604020202020204" pitchFamily="34" charset="0"/>
                <a:cs typeface="Arial" panose="020B0604020202020204" pitchFamily="34" charset="0"/>
              </a:rPr>
              <a:t>de la obra pública</a:t>
            </a:r>
            <a:r>
              <a:rPr lang="es-ES" sz="2000" dirty="0">
                <a:solidFill>
                  <a:schemeClr val="bg1"/>
                </a:solidFill>
                <a:latin typeface="Arial" panose="020B0604020202020204" pitchFamily="34" charset="0"/>
                <a:cs typeface="Arial" panose="020B0604020202020204" pitchFamily="34" charset="0"/>
              </a:rPr>
              <a:t>, en el </a:t>
            </a:r>
            <a:r>
              <a:rPr lang="es-ES" sz="2000" dirty="0">
                <a:solidFill>
                  <a:schemeClr val="accent1"/>
                </a:solidFill>
                <a:latin typeface="Arial" panose="020B0604020202020204" pitchFamily="34" charset="0"/>
                <a:cs typeface="Arial" panose="020B0604020202020204" pitchFamily="34" charset="0"/>
              </a:rPr>
              <a:t>finiquito</a:t>
            </a:r>
            <a:r>
              <a:rPr lang="es-ES" sz="2000" dirty="0">
                <a:solidFill>
                  <a:schemeClr val="bg1"/>
                </a:solidFill>
                <a:latin typeface="Arial" panose="020B0604020202020204" pitchFamily="34" charset="0"/>
                <a:cs typeface="Arial" panose="020B0604020202020204" pitchFamily="34" charset="0"/>
              </a:rPr>
              <a:t> se debe considerar en el mismo</a:t>
            </a:r>
            <a:r>
              <a:rPr lang="es-MX" sz="2000" dirty="0">
                <a:solidFill>
                  <a:schemeClr val="bg1"/>
                </a:solidFill>
                <a:latin typeface="Arial" panose="020B0604020202020204" pitchFamily="34" charset="0"/>
                <a:cs typeface="Arial" panose="020B0604020202020204" pitchFamily="34" charset="0"/>
              </a:rPr>
              <a:t> el sobre costo de los trabajos aún no ejecutados que se encuentren atrasados conforme al programa vigente, así como lo relativo a la recuperación de los materiales y equipos que, en su caso, le fueron entregados al contratista, o bien, la aplicación de las penas convencionales, fundando y motivando la aplicación de una u otra de esta dos opciones </a:t>
            </a:r>
            <a:r>
              <a:rPr lang="es-MX" sz="1600" dirty="0">
                <a:solidFill>
                  <a:schemeClr val="bg1"/>
                </a:solidFill>
                <a:latin typeface="Arial" panose="020B0604020202020204" pitchFamily="34" charset="0"/>
                <a:cs typeface="Arial" panose="020B0604020202020204" pitchFamily="34" charset="0"/>
              </a:rPr>
              <a:t>(arts. 62 fracc. II LOPSRM y 161 RLOPSRM)</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rgbClr val="B36A99"/>
                </a:solidFill>
                <a:latin typeface="Arial" panose="020B0604020202020204" pitchFamily="34" charset="0"/>
                <a:cs typeface="Arial" panose="020B0604020202020204" pitchFamily="34" charset="0"/>
              </a:rPr>
              <a:t>El sobre costo es </a:t>
            </a:r>
            <a:r>
              <a:rPr lang="es-MX" sz="2000" dirty="0">
                <a:solidFill>
                  <a:schemeClr val="bg1"/>
                </a:solidFill>
                <a:latin typeface="Arial" panose="020B0604020202020204" pitchFamily="34" charset="0"/>
                <a:cs typeface="Arial" panose="020B0604020202020204" pitchFamily="34" charset="0"/>
              </a:rPr>
              <a:t>la diferencia entre el importe que le representaría a la dependencia o entidad concluir con otro contratista los trabajos pendientes y el costo de los trabajos no ejecutados al momento de rescindir el contrato</a:t>
            </a:r>
            <a:r>
              <a:rPr lang="es-MX" sz="1600" dirty="0">
                <a:solidFill>
                  <a:schemeClr val="bg1"/>
                </a:solidFill>
                <a:latin typeface="Arial" panose="020B0604020202020204" pitchFamily="34" charset="0"/>
                <a:cs typeface="Arial" panose="020B0604020202020204" pitchFamily="34" charset="0"/>
              </a:rPr>
              <a:t> (art. 162 RLOPSRM)</a:t>
            </a:r>
            <a:r>
              <a:rPr lang="es-MX" sz="2000" dirty="0">
                <a:solidFill>
                  <a:schemeClr val="bg1"/>
                </a:solidFill>
                <a:latin typeface="Arial" panose="020B0604020202020204" pitchFamily="34" charset="0"/>
                <a:cs typeface="Arial" panose="020B0604020202020204" pitchFamily="34" charset="0"/>
              </a:rPr>
              <a:t>, y se debe calcular de conformidad con el artículo 163 del RLOPSRM.</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Además, precautoriamente, y desde el inicio del procedimiento de </a:t>
            </a:r>
            <a:r>
              <a:rPr lang="es-MX" sz="2000" dirty="0">
                <a:solidFill>
                  <a:schemeClr val="accent6">
                    <a:lumMod val="50000"/>
                  </a:schemeClr>
                </a:solidFill>
                <a:latin typeface="Arial" panose="020B0604020202020204" pitchFamily="34" charset="0"/>
                <a:cs typeface="Arial" panose="020B0604020202020204" pitchFamily="34" charset="0"/>
              </a:rPr>
              <a:t>rescisión</a:t>
            </a:r>
            <a:r>
              <a:rPr lang="es-MX" sz="2000" dirty="0">
                <a:solidFill>
                  <a:schemeClr val="bg1"/>
                </a:solidFill>
                <a:latin typeface="Arial" panose="020B0604020202020204" pitchFamily="34" charset="0"/>
                <a:cs typeface="Arial" panose="020B0604020202020204" pitchFamily="34" charset="0"/>
              </a:rPr>
              <a:t>, el ente público, </a:t>
            </a:r>
            <a:r>
              <a:rPr lang="es-MX" sz="2000" dirty="0">
                <a:solidFill>
                  <a:schemeClr val="accent6">
                    <a:lumMod val="75000"/>
                  </a:schemeClr>
                </a:solidFill>
                <a:latin typeface="Arial" panose="020B0604020202020204" pitchFamily="34" charset="0"/>
                <a:cs typeface="Arial" panose="020B0604020202020204" pitchFamily="34" charset="0"/>
              </a:rPr>
              <a:t>se abstendrá de </a:t>
            </a:r>
            <a:r>
              <a:rPr lang="es-MX" sz="2000" dirty="0">
                <a:solidFill>
                  <a:schemeClr val="bg1"/>
                </a:solidFill>
                <a:latin typeface="Arial" panose="020B0604020202020204" pitchFamily="34" charset="0"/>
                <a:cs typeface="Arial" panose="020B0604020202020204" pitchFamily="34" charset="0"/>
              </a:rPr>
              <a:t>cubrir los importes resultantes de trabajos ejecutados aún no liquidados, hasta que se otorgue el </a:t>
            </a:r>
            <a:r>
              <a:rPr lang="es-MX" sz="2000" dirty="0">
                <a:solidFill>
                  <a:schemeClr val="accent1"/>
                </a:solidFill>
                <a:latin typeface="Arial" panose="020B0604020202020204" pitchFamily="34" charset="0"/>
                <a:cs typeface="Arial" panose="020B0604020202020204" pitchFamily="34" charset="0"/>
              </a:rPr>
              <a:t>finiquito</a:t>
            </a:r>
            <a:r>
              <a:rPr lang="es-MX" sz="2000" dirty="0">
                <a:solidFill>
                  <a:schemeClr val="bg1"/>
                </a:solidFill>
                <a:latin typeface="Arial" panose="020B0604020202020204" pitchFamily="34" charset="0"/>
                <a:cs typeface="Arial" panose="020B0604020202020204" pitchFamily="34" charset="0"/>
              </a:rPr>
              <a:t> que proceda, lo que deberá efectuarse dentro de los 30 días naturales siguientes a la fecha de comunicar dicha rescisión, a fin de proceder a hacer efectivas las garantías </a:t>
            </a:r>
            <a:r>
              <a:rPr lang="es-MX" sz="1600" dirty="0">
                <a:solidFill>
                  <a:schemeClr val="bg1"/>
                </a:solidFill>
                <a:latin typeface="Arial" panose="020B0604020202020204" pitchFamily="34" charset="0"/>
                <a:cs typeface="Arial" panose="020B0604020202020204" pitchFamily="34" charset="0"/>
              </a:rPr>
              <a:t>(art. 62 fracc. II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También se debe proceder a </a:t>
            </a:r>
            <a:r>
              <a:rPr lang="es-MX" sz="2000" dirty="0">
                <a:solidFill>
                  <a:schemeClr val="accent5">
                    <a:lumMod val="75000"/>
                  </a:schemeClr>
                </a:solidFill>
                <a:latin typeface="Arial" panose="020B0604020202020204" pitchFamily="34" charset="0"/>
                <a:cs typeface="Arial" panose="020B0604020202020204" pitchFamily="34" charset="0"/>
              </a:rPr>
              <a:t>tomar inmediata posesión </a:t>
            </a:r>
            <a:r>
              <a:rPr lang="es-MX" sz="2000" dirty="0">
                <a:solidFill>
                  <a:schemeClr val="bg1"/>
                </a:solidFill>
                <a:latin typeface="Arial" panose="020B0604020202020204" pitchFamily="34" charset="0"/>
                <a:cs typeface="Arial" panose="020B0604020202020204" pitchFamily="34" charset="0"/>
              </a:rPr>
              <a:t>de los trabajos ejecutados para  hacerse cargo del  inmueble y  de las instalaciones respectivas, y en  su caso,</a:t>
            </a:r>
          </a:p>
        </p:txBody>
      </p:sp>
    </p:spTree>
    <p:extLst>
      <p:ext uri="{BB962C8B-B14F-4D97-AF65-F5344CB8AC3E}">
        <p14:creationId xmlns:p14="http://schemas.microsoft.com/office/powerpoint/2010/main" val="178387116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192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6095679"/>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proceder a suspender los trabajos, levantando, con o sin la comparecencia del contratista, acta circunstanciada del estado en que se encuentre la obra. En el caso</a:t>
            </a: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de entidades, el acta circunstanciada se levantará ante la presencia de fedatario público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62 2º pfo. LOPSRM y 159 RLOPSRM)</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El contratista estará obligado a </a:t>
            </a:r>
            <a:r>
              <a:rPr lang="es-MX" sz="2000" dirty="0">
                <a:solidFill>
                  <a:srgbClr val="674446"/>
                </a:solidFill>
                <a:latin typeface="Arial" panose="020B0604020202020204" pitchFamily="34" charset="0"/>
                <a:cs typeface="Arial" panose="020B0604020202020204" pitchFamily="34" charset="0"/>
              </a:rPr>
              <a:t>devolver al ente público</a:t>
            </a:r>
            <a:r>
              <a:rPr lang="es-MX" sz="2000" dirty="0">
                <a:solidFill>
                  <a:schemeClr val="bg1"/>
                </a:solidFill>
                <a:latin typeface="Arial" panose="020B0604020202020204" pitchFamily="34" charset="0"/>
                <a:cs typeface="Arial" panose="020B0604020202020204" pitchFamily="34" charset="0"/>
              </a:rPr>
              <a:t>, en un plazo de 10 días naturales, contados a partir del inicio del procedimiento de </a:t>
            </a:r>
            <a:r>
              <a:rPr lang="es-MX" sz="2000" dirty="0">
                <a:solidFill>
                  <a:schemeClr val="accent6">
                    <a:lumMod val="50000"/>
                  </a:schemeClr>
                </a:solidFill>
                <a:latin typeface="Arial" panose="020B0604020202020204" pitchFamily="34" charset="0"/>
                <a:cs typeface="Arial" panose="020B0604020202020204" pitchFamily="34" charset="0"/>
              </a:rPr>
              <a:t>rescisión</a:t>
            </a:r>
            <a:r>
              <a:rPr lang="es-MX" sz="2000" dirty="0">
                <a:solidFill>
                  <a:schemeClr val="bg1"/>
                </a:solidFill>
                <a:latin typeface="Arial" panose="020B0604020202020204" pitchFamily="34" charset="0"/>
                <a:cs typeface="Arial" panose="020B0604020202020204" pitchFamily="34" charset="0"/>
              </a:rPr>
              <a:t>, toda la documentación que se le hubiere entregado para ejecutar los trabajos.</a:t>
            </a:r>
            <a:r>
              <a:rPr kumimoji="0" lang="es-MX"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(art. 62 últ. pfo. 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También en </a:t>
            </a:r>
            <a:r>
              <a:rPr lang="es-MX" sz="2000" b="1" dirty="0">
                <a:solidFill>
                  <a:schemeClr val="bg1"/>
                </a:solidFill>
                <a:latin typeface="Arial" panose="020B0604020202020204" pitchFamily="34" charset="0"/>
                <a:cs typeface="Arial" panose="020B0604020202020204" pitchFamily="34" charset="0"/>
              </a:rPr>
              <a:t>materia de obras públicas </a:t>
            </a:r>
            <a:r>
              <a:rPr lang="es-MX" sz="2000" dirty="0">
                <a:solidFill>
                  <a:schemeClr val="bg1"/>
                </a:solidFill>
                <a:latin typeface="Arial" panose="020B0604020202020204" pitchFamily="34" charset="0"/>
                <a:cs typeface="Arial" panose="020B0604020202020204" pitchFamily="34" charset="0"/>
              </a:rPr>
              <a:t>existe la obligación para el ente público de hacer del conocimiento de su OIC, a más tardar el último día hábil de cada	 mes, mediante un informe, las rescisiones efectuadas en el mes inmediato	    anterior </a:t>
            </a:r>
            <a:r>
              <a:rPr lang="es-MX" sz="1600" dirty="0">
                <a:solidFill>
                  <a:schemeClr val="bg1"/>
                </a:solidFill>
                <a:latin typeface="Arial" panose="020B0604020202020204" pitchFamily="34" charset="0"/>
                <a:cs typeface="Arial" panose="020B0604020202020204" pitchFamily="34" charset="0"/>
              </a:rPr>
              <a:t>(art. 63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La  </a:t>
            </a:r>
            <a:r>
              <a:rPr lang="es-MX" sz="2000" dirty="0">
                <a:solidFill>
                  <a:schemeClr val="accent6">
                    <a:lumMod val="50000"/>
                  </a:schemeClr>
                </a:solidFill>
                <a:latin typeface="Arial" panose="020B0604020202020204" pitchFamily="34" charset="0"/>
                <a:cs typeface="Arial" panose="020B0604020202020204" pitchFamily="34" charset="0"/>
              </a:rPr>
              <a:t>rescisión</a:t>
            </a:r>
            <a:r>
              <a:rPr lang="es-MX" sz="2000" dirty="0">
                <a:solidFill>
                  <a:schemeClr val="bg1"/>
                </a:solidFill>
                <a:latin typeface="Arial" panose="020B0604020202020204" pitchFamily="34" charset="0"/>
                <a:cs typeface="Arial" panose="020B0604020202020204" pitchFamily="34" charset="0"/>
              </a:rPr>
              <a:t>  se  puede  iniciarse en cualquier momento, a partir de que el  	 proveedor  haya  incurrido  en  alguna de  las  causas  consideradas  en el	      contrato </a:t>
            </a:r>
            <a:r>
              <a:rPr lang="es-MX" sz="1600" dirty="0">
                <a:solidFill>
                  <a:schemeClr val="bg1"/>
                </a:solidFill>
                <a:latin typeface="Arial" panose="020B0604020202020204" pitchFamily="34" charset="0"/>
                <a:cs typeface="Arial" panose="020B0604020202020204" pitchFamily="34" charset="0"/>
              </a:rPr>
              <a:t>(arts. 54 1er. pfo. LAASSP, y 98 1er. y 2º pfos. RLAASSP, y 155 RLOPSRM)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También está contemplada la posibilidad </a:t>
            </a:r>
            <a:r>
              <a:rPr lang="es-MX" sz="1600" dirty="0">
                <a:solidFill>
                  <a:schemeClr val="bg1"/>
                </a:solidFill>
                <a:latin typeface="Arial" panose="020B0604020202020204" pitchFamily="34" charset="0"/>
                <a:cs typeface="Arial" panose="020B0604020202020204" pitchFamily="34" charset="0"/>
              </a:rPr>
              <a:t>(art. 54 2º, 3º y 4º pfos. LAASSP,</a:t>
            </a:r>
            <a:r>
              <a:rPr lang="es-ES" sz="1600" dirty="0">
                <a:solidFill>
                  <a:srgbClr val="000000"/>
                </a:solidFill>
                <a:effectLst/>
                <a:latin typeface="Arial" panose="020B0604020202020204" pitchFamily="34" charset="0"/>
                <a:ea typeface="Times New Roman" panose="02020603050405020304" pitchFamily="18" charset="0"/>
              </a:rPr>
              <a:t> y 61 </a:t>
            </a:r>
            <a:r>
              <a:rPr lang="es-ES" sz="1600" dirty="0" err="1">
                <a:solidFill>
                  <a:srgbClr val="000000"/>
                </a:solidFill>
                <a:latin typeface="Arial" panose="020B0604020202020204" pitchFamily="34" charset="0"/>
                <a:ea typeface="Times New Roman" panose="02020603050405020304" pitchFamily="18" charset="0"/>
              </a:rPr>
              <a:t>ú</a:t>
            </a:r>
            <a:r>
              <a:rPr lang="es-ES" sz="1600" dirty="0" err="1">
                <a:solidFill>
                  <a:srgbClr val="000000"/>
                </a:solidFill>
                <a:effectLst/>
                <a:latin typeface="Arial" panose="020B0604020202020204" pitchFamily="34" charset="0"/>
                <a:ea typeface="Times New Roman" panose="02020603050405020304" pitchFamily="18" charset="0"/>
              </a:rPr>
              <a:t>lt</a:t>
            </a:r>
            <a:r>
              <a:rPr lang="es-ES" sz="1600" dirty="0">
                <a:solidFill>
                  <a:srgbClr val="000000"/>
                </a:solidFill>
                <a:effectLst/>
                <a:latin typeface="Arial" panose="020B0604020202020204" pitchFamily="34" charset="0"/>
                <a:ea typeface="Times New Roman" panose="02020603050405020304" pitchFamily="18" charset="0"/>
              </a:rPr>
              <a:t>. pfo. LOPSRM y </a:t>
            </a:r>
            <a:r>
              <a:rPr lang="es-MX" sz="1600" dirty="0">
                <a:solidFill>
                  <a:schemeClr val="bg1"/>
                </a:solidFill>
                <a:latin typeface="Arial" panose="020B0604020202020204" pitchFamily="34" charset="0"/>
                <a:cs typeface="Arial" panose="020B0604020202020204" pitchFamily="34" charset="0"/>
              </a:rPr>
              <a:t>159 últ. pfo. </a:t>
            </a:r>
            <a:r>
              <a:rPr lang="es-MX" sz="1600" dirty="0">
                <a:solidFill>
                  <a:schemeClr val="accent1">
                    <a:lumMod val="75000"/>
                  </a:schemeClr>
                </a:solidFill>
                <a:latin typeface="Arial" panose="020B0604020202020204" pitchFamily="34" charset="0"/>
                <a:cs typeface="Arial" panose="020B0604020202020204" pitchFamily="34" charset="0"/>
              </a:rPr>
              <a:t>RLOPSRM</a:t>
            </a:r>
            <a:r>
              <a:rPr lang="es-MX" sz="1600" dirty="0">
                <a:solidFill>
                  <a:schemeClr val="bg1"/>
                </a:solidFill>
                <a:latin typeface="Arial" panose="020B0604020202020204" pitchFamily="34" charset="0"/>
                <a:cs typeface="Arial" panose="020B0604020202020204" pitchFamily="34" charset="0"/>
              </a:rPr>
              <a:t>)</a:t>
            </a:r>
            <a:r>
              <a:rPr lang="es-MX" sz="2000" dirty="0">
                <a:solidFill>
                  <a:schemeClr val="bg1"/>
                </a:solidFill>
                <a:latin typeface="Arial" panose="020B0604020202020204" pitchFamily="34" charset="0"/>
                <a:cs typeface="Arial" panose="020B0604020202020204" pitchFamily="34" charset="0"/>
              </a:rPr>
              <a:t> de suspenderla, o sea, </a:t>
            </a:r>
            <a:r>
              <a:rPr lang="es-MX" sz="2000" dirty="0">
                <a:solidFill>
                  <a:schemeClr val="accent6">
                    <a:lumMod val="75000"/>
                  </a:schemeClr>
                </a:solidFill>
                <a:latin typeface="Arial" panose="020B0604020202020204" pitchFamily="34" charset="0"/>
                <a:cs typeface="Arial" panose="020B0604020202020204" pitchFamily="34" charset="0"/>
              </a:rPr>
              <a:t>no rescindir el contrato </a:t>
            </a:r>
            <a:r>
              <a:rPr lang="es-MX" sz="2000" dirty="0">
                <a:solidFill>
                  <a:schemeClr val="bg1"/>
                </a:solidFill>
                <a:latin typeface="Arial" panose="020B0604020202020204" pitchFamily="34" charset="0"/>
                <a:cs typeface="Arial" panose="020B0604020202020204" pitchFamily="34" charset="0"/>
              </a:rPr>
              <a:t>aunque</a:t>
            </a:r>
          </a:p>
        </p:txBody>
      </p:sp>
      <p:pic>
        <p:nvPicPr>
          <p:cNvPr id="6146" name="Picture 2" descr="Cualquier momento | Desmotivaciones">
            <a:extLst>
              <a:ext uri="{FF2B5EF4-FFF2-40B4-BE49-F238E27FC236}">
                <a16:creationId xmlns:a16="http://schemas.microsoft.com/office/drawing/2014/main" id="{261BB397-495E-7396-89FB-303834B06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0499" y="3694600"/>
            <a:ext cx="1830442" cy="2009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69222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193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5933446"/>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se haya iniciado el correspondiente procedimiento.</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En </a:t>
            </a:r>
            <a:r>
              <a:rPr lang="es-MX" sz="2000" b="1" dirty="0">
                <a:solidFill>
                  <a:schemeClr val="bg1"/>
                </a:solidFill>
                <a:latin typeface="Arial" panose="020B0604020202020204" pitchFamily="34" charset="0"/>
                <a:cs typeface="Arial" panose="020B0604020202020204" pitchFamily="34" charset="0"/>
              </a:rPr>
              <a:t>materia de adquisiciones</a:t>
            </a:r>
            <a:r>
              <a:rPr lang="es-MX" sz="2000" dirty="0">
                <a:solidFill>
                  <a:schemeClr val="bg1"/>
                </a:solidFill>
                <a:latin typeface="Arial" panose="020B0604020202020204" pitchFamily="34" charset="0"/>
                <a:cs typeface="Arial" panose="020B0604020202020204" pitchFamily="34" charset="0"/>
              </a:rPr>
              <a:t> el área requirente </a:t>
            </a:r>
            <a:r>
              <a:rPr lang="es-MX" sz="1600" dirty="0">
                <a:solidFill>
                  <a:schemeClr val="bg1"/>
                </a:solidFill>
                <a:latin typeface="Arial" panose="020B0604020202020204" pitchFamily="34" charset="0"/>
                <a:cs typeface="Arial" panose="020B0604020202020204" pitchFamily="34" charset="0"/>
              </a:rPr>
              <a:t>(art. 98 últ. pfo. RLAASSP) </a:t>
            </a:r>
            <a:r>
              <a:rPr lang="es-MX" sz="2000" dirty="0">
                <a:solidFill>
                  <a:schemeClr val="bg1"/>
                </a:solidFill>
                <a:latin typeface="Arial" panose="020B0604020202020204" pitchFamily="34" charset="0"/>
                <a:cs typeface="Arial" panose="020B0604020202020204" pitchFamily="34" charset="0"/>
              </a:rPr>
              <a:t>puede decidir, de continuar vigente la necesidad, si desea recibir los bienes o se preste el servicio; o bien no rescindir el contrato pues pudiera ocasionarse algún daño o afectación al ente público, o a sus actividades; en este supuesto, deber elaborarse un dictamen en el cual se justifique el impacto económico o a la operación, que se daría. Ahora bien, de todos modos se deben aplicar las correspondientes penas convencionales.</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Si no se rescinde, </a:t>
            </a:r>
            <a:r>
              <a:rPr lang="es-MX" sz="2000" dirty="0">
                <a:solidFill>
                  <a:srgbClr val="008000"/>
                </a:solidFill>
                <a:latin typeface="Arial" panose="020B0604020202020204" pitchFamily="34" charset="0"/>
                <a:cs typeface="Arial" panose="020B0604020202020204" pitchFamily="34" charset="0"/>
              </a:rPr>
              <a:t>es procedente realizar el correspondiente convenio </a:t>
            </a:r>
            <a:r>
              <a:rPr lang="es-MX" sz="2000" dirty="0">
                <a:solidFill>
                  <a:schemeClr val="bg1"/>
                </a:solidFill>
                <a:latin typeface="Arial" panose="020B0604020202020204" pitchFamily="34" charset="0"/>
                <a:cs typeface="Arial" panose="020B0604020202020204" pitchFamily="34" charset="0"/>
              </a:rPr>
              <a:t>modificatorio </a:t>
            </a:r>
            <a:r>
              <a:rPr lang="es-MX" sz="2000" dirty="0">
                <a:solidFill>
                  <a:srgbClr val="000000"/>
                </a:solidFill>
                <a:effectLst/>
                <a:latin typeface="Helv" pitchFamily="2" charset="0"/>
                <a:ea typeface="Times New Roman" panose="02020603050405020304" pitchFamily="18" charset="0"/>
                <a:cs typeface="Times New Roman" panose="02020603050405020304" pitchFamily="18" charset="0"/>
              </a:rPr>
              <a:t>que permita al proveedor subsanar el incumplimiento que hubiere motivado el inicio del procedimiento</a:t>
            </a:r>
            <a:r>
              <a:rPr lang="es-MX" sz="2000" dirty="0">
                <a:solidFill>
                  <a:schemeClr val="bg1"/>
                </a:solidFill>
                <a:latin typeface="Arial" panose="020B0604020202020204" pitchFamily="34" charset="0"/>
                <a:cs typeface="Arial" panose="020B0604020202020204" pitchFamily="34" charset="0"/>
              </a:rPr>
              <a:t>. </a:t>
            </a:r>
            <a:r>
              <a:rPr lang="es-MX" sz="1600" dirty="0">
                <a:solidFill>
                  <a:schemeClr val="bg1"/>
                </a:solidFill>
                <a:latin typeface="Arial" panose="020B0604020202020204" pitchFamily="34" charset="0"/>
                <a:cs typeface="Arial" panose="020B0604020202020204" pitchFamily="34" charset="0"/>
              </a:rPr>
              <a:t>(art. 54 5º pfo. LAASSP)</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En </a:t>
            </a:r>
            <a:r>
              <a:rPr lang="es-MX" sz="2000" b="1" dirty="0">
                <a:solidFill>
                  <a:schemeClr val="bg1"/>
                </a:solidFill>
                <a:latin typeface="Arial" panose="020B0604020202020204" pitchFamily="34" charset="0"/>
                <a:cs typeface="Arial" panose="020B0604020202020204" pitchFamily="34" charset="0"/>
              </a:rPr>
              <a:t>materia de obras públicas</a:t>
            </a:r>
            <a:r>
              <a:rPr lang="es-MX" sz="2000" dirty="0">
                <a:solidFill>
                  <a:schemeClr val="bg1"/>
                </a:solidFill>
                <a:latin typeface="Arial" panose="020B0604020202020204" pitchFamily="34" charset="0"/>
                <a:cs typeface="Arial" panose="020B0604020202020204" pitchFamily="34" charset="0"/>
              </a:rPr>
              <a:t>, si se decide no rescindir, se </a:t>
            </a:r>
            <a:r>
              <a:rPr lang="es-MX" sz="2000" dirty="0">
                <a:solidFill>
                  <a:schemeClr val="accent1">
                    <a:lumMod val="75000"/>
                  </a:schemeClr>
                </a:solidFill>
                <a:latin typeface="Arial" panose="020B0604020202020204" pitchFamily="34" charset="0"/>
                <a:cs typeface="Arial" panose="020B0604020202020204" pitchFamily="34" charset="0"/>
              </a:rPr>
              <a:t>reprogramarán los trabajos </a:t>
            </a:r>
            <a:r>
              <a:rPr lang="es-MX" sz="2000" dirty="0">
                <a:solidFill>
                  <a:schemeClr val="bg1"/>
                </a:solidFill>
                <a:latin typeface="Arial" panose="020B0604020202020204" pitchFamily="34" charset="0"/>
                <a:cs typeface="Arial" panose="020B0604020202020204" pitchFamily="34" charset="0"/>
              </a:rPr>
              <a:t>una vez notificada la resolución correspondiente </a:t>
            </a:r>
            <a:r>
              <a:rPr lang="es-MX" sz="1600" dirty="0">
                <a:solidFill>
                  <a:schemeClr val="bg1"/>
                </a:solidFill>
                <a:latin typeface="Arial" panose="020B0604020202020204" pitchFamily="34" charset="0"/>
                <a:cs typeface="Arial" panose="020B0604020202020204" pitchFamily="34" charset="0"/>
              </a:rPr>
              <a:t>(art. 159 últ. pfo. RLOPSRM)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000" dirty="0">
                <a:solidFill>
                  <a:schemeClr val="bg1"/>
                </a:solidFill>
                <a:latin typeface="Arial" panose="020B0604020202020204" pitchFamily="34" charset="0"/>
                <a:cs typeface="Arial" panose="020B0604020202020204" pitchFamily="34" charset="0"/>
              </a:rPr>
              <a:t>Aunque en obras públicas, en efecto la rescisión es el último medio o recurso ante el atraso de la obra, </a:t>
            </a:r>
            <a:r>
              <a:rPr lang="es-MX" sz="2000" dirty="0">
                <a:solidFill>
                  <a:schemeClr val="bg1"/>
                </a:solidFill>
                <a:latin typeface="Arial" panose="020B0604020202020204" pitchFamily="34" charset="0"/>
                <a:cs typeface="Arial" panose="020B0604020202020204" pitchFamily="34" charset="0"/>
              </a:rPr>
              <a:t>los entes públicos pueden rescindir el </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contrato cuando: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157 RLOPSRM)</a:t>
            </a:r>
            <a:endPar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indent="0" algn="just">
              <a:lnSpc>
                <a:spcPct val="10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53912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194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5999814"/>
          </a:xfrm>
        </p:spPr>
        <p:txBody>
          <a:bodyPr>
            <a:normAutofit/>
          </a:bodyPr>
          <a:lstStyle/>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I. </a:t>
            </a:r>
            <a:r>
              <a:rPr lang="es-MX" sz="2000" dirty="0">
                <a:solidFill>
                  <a:schemeClr val="bg1"/>
                </a:solidFill>
                <a:latin typeface="Arial" panose="020B0604020202020204" pitchFamily="34" charset="0"/>
                <a:cs typeface="Arial" panose="020B0604020202020204" pitchFamily="34" charset="0"/>
              </a:rPr>
              <a:t>El contratista, por causa imputable a él, no inicie los trabajos objeto del contrato dentro de los 15 días siguientes a la fecha convenida;</a:t>
            </a:r>
          </a:p>
          <a:p>
            <a:pPr marL="0" indent="0" algn="just">
              <a:lnSpc>
                <a:spcPct val="10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II. </a:t>
            </a:r>
            <a:r>
              <a:rPr lang="es-MX" sz="2000" dirty="0">
                <a:solidFill>
                  <a:schemeClr val="bg1"/>
                </a:solidFill>
                <a:latin typeface="Arial" panose="020B0604020202020204" pitchFamily="34" charset="0"/>
                <a:cs typeface="Arial" panose="020B0604020202020204" pitchFamily="34" charset="0"/>
              </a:rPr>
              <a:t>Interrumpa injustificadamente la ejecución de los trabajos o se niegue a reparar o reponer alguna parte de ellos que se haya detectado como defectuosa;</a:t>
            </a:r>
          </a:p>
          <a:p>
            <a:pPr marL="0" indent="0" algn="just">
              <a:lnSpc>
                <a:spcPct val="10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III. </a:t>
            </a:r>
            <a:r>
              <a:rPr lang="es-MX" sz="2000" dirty="0">
                <a:solidFill>
                  <a:schemeClr val="bg1"/>
                </a:solidFill>
                <a:latin typeface="Arial" panose="020B0604020202020204" pitchFamily="34" charset="0"/>
                <a:cs typeface="Arial" panose="020B0604020202020204" pitchFamily="34" charset="0"/>
              </a:rPr>
              <a:t>No ejecute los trabajos de conformidad con lo estipulado en el contrato o sin motivo justificado no acate las órdenes dadas por el residente;</a:t>
            </a:r>
          </a:p>
          <a:p>
            <a:pPr marL="0" indent="0" algn="just">
              <a:lnSpc>
                <a:spcPct val="10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IV. </a:t>
            </a:r>
            <a:r>
              <a:rPr lang="es-MX" sz="2000" dirty="0">
                <a:solidFill>
                  <a:schemeClr val="bg1"/>
                </a:solidFill>
                <a:latin typeface="Arial" panose="020B0604020202020204" pitchFamily="34" charset="0"/>
                <a:cs typeface="Arial" panose="020B0604020202020204" pitchFamily="34" charset="0"/>
              </a:rPr>
              <a:t>No dé cumplimiento a los programas de ejecución convenidos por falta de materiales, trabajadores o equipo de construcción y, a juicio del ente público el atraso  pueda  dificultar  la  terminación  satisfactoria  de  los  trabajos  en  el  plazo 			    estipulado.</a:t>
            </a:r>
          </a:p>
          <a:p>
            <a:pPr marL="0" indent="0" algn="just">
              <a:lnSpc>
                <a:spcPct val="10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accent1"/>
                </a:solidFill>
                <a:latin typeface="Arial" panose="020B0604020202020204" pitchFamily="34" charset="0"/>
                <a:cs typeface="Arial" panose="020B0604020202020204" pitchFamily="34" charset="0"/>
              </a:rPr>
              <a:t>No  se  considera  como  retraso  </a:t>
            </a:r>
            <a:r>
              <a:rPr lang="es-MX" sz="2000" dirty="0">
                <a:solidFill>
                  <a:schemeClr val="bg1"/>
                </a:solidFill>
                <a:latin typeface="Arial" panose="020B0604020202020204" pitchFamily="34" charset="0"/>
                <a:cs typeface="Arial" panose="020B0604020202020204" pitchFamily="34" charset="0"/>
              </a:rPr>
              <a:t>y  por  tanto,  no  será 			    un incumplimiento al contrato y causa de rescisión, cuan- 		 	    do el mismo sea por la falta de pago de estimaciones o 			    de la información referente a planos, especificaciones o 			    normas de calidad, la entrega física de las áreas de tra-			     bajo, o no se entrege oportunamente el material o equipo de instalación permanente, de licencias o permisos que deba proporcionar o		</a:t>
            </a:r>
          </a:p>
        </p:txBody>
      </p:sp>
      <p:pic>
        <p:nvPicPr>
          <p:cNvPr id="7170" name="Picture 2" descr="INPROUS archivos -">
            <a:extLst>
              <a:ext uri="{FF2B5EF4-FFF2-40B4-BE49-F238E27FC236}">
                <a16:creationId xmlns:a16="http://schemas.microsoft.com/office/drawing/2014/main" id="{4242078E-35C4-0339-6178-AD3580ADD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14" y="3752930"/>
            <a:ext cx="2745044" cy="1937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1118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195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6036685"/>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suministrar el ente público, o cuando este ordeno la suspensión de los trabajos;</a:t>
            </a:r>
          </a:p>
          <a:p>
            <a:pPr marL="0" indent="0" algn="just">
              <a:lnSpc>
                <a:spcPct val="100000"/>
              </a:lnSpc>
              <a:spcBef>
                <a:spcPts val="0"/>
              </a:spcBef>
              <a:buNone/>
            </a:pPr>
            <a:r>
              <a:rPr lang="es-MX" sz="5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V. </a:t>
            </a:r>
            <a:r>
              <a:rPr lang="es-MX" sz="2000" dirty="0">
                <a:solidFill>
                  <a:schemeClr val="bg1"/>
                </a:solidFill>
                <a:latin typeface="Arial" panose="020B0604020202020204" pitchFamily="34" charset="0"/>
                <a:cs typeface="Arial" panose="020B0604020202020204" pitchFamily="34" charset="0"/>
              </a:rPr>
              <a:t>Sea declarado en concurso mercantil o alguna figura análoga;</a:t>
            </a:r>
          </a:p>
          <a:p>
            <a:pPr marL="0" indent="0" algn="just">
              <a:lnSpc>
                <a:spcPct val="100000"/>
              </a:lnSpc>
              <a:spcBef>
                <a:spcPts val="0"/>
              </a:spcBef>
              <a:buNone/>
            </a:pPr>
            <a:r>
              <a:rPr lang="es-MX" sz="5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VI. </a:t>
            </a:r>
            <a:r>
              <a:rPr lang="es-MX" sz="2000" dirty="0">
                <a:solidFill>
                  <a:schemeClr val="bg1"/>
                </a:solidFill>
                <a:latin typeface="Arial" panose="020B0604020202020204" pitchFamily="34" charset="0"/>
                <a:cs typeface="Arial" panose="020B0604020202020204" pitchFamily="34" charset="0"/>
              </a:rPr>
              <a:t>Subcontrate partes de los trabajos sin contar por escrito del ente público;</a:t>
            </a:r>
          </a:p>
          <a:p>
            <a:pPr marL="0" indent="0" algn="just">
              <a:lnSpc>
                <a:spcPct val="10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spcBef>
                <a:spcPts val="0"/>
              </a:spcBef>
              <a:buNone/>
            </a:pPr>
            <a:r>
              <a:rPr lang="es-ES" altLang="es-MX" sz="2000" dirty="0">
                <a:solidFill>
                  <a:schemeClr val="bg1"/>
                </a:solidFill>
                <a:latin typeface="Arial" panose="020B0604020202020204" pitchFamily="34" charset="0"/>
              </a:rPr>
              <a:t>Si la subcontratación de un trabajo no está autorizado previamente, y este resulta necesario, el contratista debe solicitar la autorización al residente. Esta en ningún  caso  significará una ampliación al monto o al plazo del contrato de que se trate </a:t>
            </a:r>
            <a:r>
              <a:rPr lang="es-ES" altLang="es-MX" sz="1600" dirty="0">
                <a:solidFill>
                  <a:schemeClr val="bg1"/>
                </a:solidFill>
                <a:latin typeface="Arial" panose="020B0604020202020204" pitchFamily="34" charset="0"/>
              </a:rPr>
              <a:t>(art. 83 1er. pfo. RLOPSRM)</a:t>
            </a:r>
          </a:p>
          <a:p>
            <a:pPr marL="0" indent="0" algn="just">
              <a:lnSpc>
                <a:spcPct val="100000"/>
              </a:lnSpc>
              <a:spcBef>
                <a:spcPts val="0"/>
              </a:spcBef>
              <a:buNone/>
            </a:pPr>
            <a:r>
              <a:rPr lang="es-MX" sz="5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VII. </a:t>
            </a:r>
            <a:r>
              <a:rPr lang="es-MX" sz="2000" dirty="0">
                <a:solidFill>
                  <a:schemeClr val="bg1"/>
                </a:solidFill>
                <a:latin typeface="Arial" panose="020B0604020202020204" pitchFamily="34" charset="0"/>
                <a:cs typeface="Arial" panose="020B0604020202020204" pitchFamily="34" charset="0"/>
              </a:rPr>
              <a:t>Transfiera los derechos de cobro derivados del contrato sin contar con la autorización por escrito del ente público;</a:t>
            </a:r>
          </a:p>
          <a:p>
            <a:pPr marL="0" indent="0" algn="just">
              <a:lnSpc>
                <a:spcPct val="100000"/>
              </a:lnSpc>
              <a:spcBef>
                <a:spcPts val="0"/>
              </a:spcBef>
              <a:buNone/>
            </a:pPr>
            <a:r>
              <a:rPr lang="es-MX" sz="5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VIII. </a:t>
            </a:r>
            <a:r>
              <a:rPr lang="es-MX" sz="2000" dirty="0">
                <a:solidFill>
                  <a:schemeClr val="bg1"/>
                </a:solidFill>
                <a:latin typeface="Arial" panose="020B0604020202020204" pitchFamily="34" charset="0"/>
                <a:cs typeface="Arial" panose="020B0604020202020204" pitchFamily="34" charset="0"/>
              </a:rPr>
              <a:t>Cuando no se dén a las autoridades que tengan facultad de intervenir, las facilidades y datos necesarios para  la inspección, vigilancia y supervisión	            de los materiales y trabajos;</a:t>
            </a:r>
          </a:p>
          <a:p>
            <a:pPr marL="0" indent="0" algn="just">
              <a:lnSpc>
                <a:spcPct val="10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IX. </a:t>
            </a:r>
            <a:r>
              <a:rPr lang="es-MX" sz="2000" dirty="0">
                <a:solidFill>
                  <a:schemeClr val="bg1"/>
                </a:solidFill>
                <a:latin typeface="Arial" panose="020B0604020202020204" pitchFamily="34" charset="0"/>
                <a:cs typeface="Arial" panose="020B0604020202020204" pitchFamily="34" charset="0"/>
              </a:rPr>
              <a:t>Si cambia su nacionalidad, si esto fue un requisito para ser contratado;</a:t>
            </a:r>
          </a:p>
          <a:p>
            <a:pPr marL="0" indent="0" algn="just">
              <a:lnSpc>
                <a:spcPct val="10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X.  </a:t>
            </a:r>
            <a:r>
              <a:rPr lang="es-MX" sz="2000" dirty="0">
                <a:solidFill>
                  <a:schemeClr val="bg1"/>
                </a:solidFill>
                <a:latin typeface="Arial" panose="020B0604020202020204" pitchFamily="34" charset="0"/>
                <a:cs typeface="Arial" panose="020B0604020202020204" pitchFamily="34" charset="0"/>
              </a:rPr>
              <a:t>Si siendo extranjero, invoca la protección de su gobierno  con  relación           	   al contrato;</a:t>
            </a:r>
          </a:p>
          <a:p>
            <a:pPr marL="0" indent="0" algn="just">
              <a:lnSpc>
                <a:spcPct val="10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XI. </a:t>
            </a:r>
            <a:r>
              <a:rPr lang="es-MX" sz="2000" dirty="0">
                <a:solidFill>
                  <a:schemeClr val="bg1"/>
                </a:solidFill>
                <a:latin typeface="Arial" panose="020B0604020202020204" pitchFamily="34" charset="0"/>
                <a:cs typeface="Arial" panose="020B0604020202020204" pitchFamily="34" charset="0"/>
              </a:rPr>
              <a:t>Incumpla con la obligación contractual, relativa a la reserva y confidencialidad de la información o documentación proporcionada para ejecutar los trabajos, y</a:t>
            </a:r>
          </a:p>
        </p:txBody>
      </p:sp>
      <p:pic>
        <p:nvPicPr>
          <p:cNvPr id="8194" name="Picture 2" descr="Cuántas nacionalidades se pueden tener? -canalJUBILACIÓN">
            <a:extLst>
              <a:ext uri="{FF2B5EF4-FFF2-40B4-BE49-F238E27FC236}">
                <a16:creationId xmlns:a16="http://schemas.microsoft.com/office/drawing/2014/main" id="{4364843C-CCB5-FCAF-6307-A558598D9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2660" y="3939551"/>
            <a:ext cx="2354826" cy="1622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30127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196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03948"/>
          </a:xfrm>
        </p:spPr>
        <p:txBody>
          <a:bodyPr>
            <a:normAutofit/>
          </a:bodyPr>
          <a:lstStyle/>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XII. </a:t>
            </a:r>
            <a:r>
              <a:rPr lang="es-MX" sz="2000" dirty="0">
                <a:solidFill>
                  <a:schemeClr val="bg1"/>
                </a:solidFill>
                <a:latin typeface="Arial" panose="020B0604020202020204" pitchFamily="34" charset="0"/>
                <a:cs typeface="Arial" panose="020B0604020202020204" pitchFamily="34" charset="0"/>
              </a:rPr>
              <a:t>En general, incumpla cualquiera de las obligaciones derivadas del contrato.</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Los entes públicos, atendiendo a las características, magnitud y complejidad de los trabajos, podrán establecer en los contratos otras causas de </a:t>
            </a:r>
            <a:r>
              <a:rPr lang="es-MX" sz="2000" dirty="0">
                <a:solidFill>
                  <a:schemeClr val="accent6">
                    <a:lumMod val="50000"/>
                  </a:schemeClr>
                </a:solidFill>
                <a:latin typeface="Arial" panose="020B0604020202020204" pitchFamily="34" charset="0"/>
                <a:cs typeface="Arial" panose="020B0604020202020204" pitchFamily="34" charset="0"/>
              </a:rPr>
              <a:t>rescisión</a:t>
            </a:r>
            <a:r>
              <a:rPr lang="es-MX" sz="2000" dirty="0">
                <a:solidFill>
                  <a:schemeClr val="bg1"/>
                </a:solidFill>
                <a:latin typeface="Arial" panose="020B0604020202020204" pitchFamily="34" charset="0"/>
                <a:cs typeface="Arial" panose="020B0604020202020204" pitchFamily="34" charset="0"/>
              </a:rPr>
              <a:t> además de las antes enumeradas </a:t>
            </a:r>
            <a:r>
              <a:rPr lang="es-MX" sz="1600" dirty="0">
                <a:solidFill>
                  <a:schemeClr val="bg1"/>
                </a:solidFill>
                <a:latin typeface="Arial" panose="020B0604020202020204" pitchFamily="34" charset="0"/>
                <a:cs typeface="Arial" panose="020B0604020202020204" pitchFamily="34" charset="0"/>
              </a:rPr>
              <a:t>(art. 157 últ. pfo. RLOPSRM)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En </a:t>
            </a:r>
            <a:r>
              <a:rPr lang="es-MX" sz="2000" b="1" dirty="0">
                <a:solidFill>
                  <a:schemeClr val="bg1"/>
                </a:solidFill>
                <a:latin typeface="Arial" panose="020B0604020202020204" pitchFamily="34" charset="0"/>
                <a:cs typeface="Arial" panose="020B0604020202020204" pitchFamily="34" charset="0"/>
              </a:rPr>
              <a:t>materia de adquisiciones</a:t>
            </a:r>
            <a:r>
              <a:rPr lang="es-MX" sz="2000" dirty="0">
                <a:solidFill>
                  <a:schemeClr val="bg1"/>
                </a:solidFill>
                <a:latin typeface="Arial" panose="020B0604020202020204" pitchFamily="34" charset="0"/>
                <a:cs typeface="Arial" panose="020B0604020202020204" pitchFamily="34" charset="0"/>
              </a:rPr>
              <a:t>, el administrador del contrato es el responsable de </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aplicar y cálcular las penas convencionales y deductivas y, en su caso, solicitar al área competente, la rescisión del contrato, aportando los elementos conducentes.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(art. 2 fracc. III BIS RLAASSP)</a:t>
            </a:r>
          </a:p>
          <a:p>
            <a:pPr marL="0" indent="0" algn="just">
              <a:lnSpc>
                <a:spcPct val="100000"/>
              </a:lnSpc>
              <a:spcBef>
                <a:spcPts val="0"/>
              </a:spcBef>
              <a:buNone/>
            </a:pPr>
            <a:endParaRPr kumimoji="0" lang="es-MX"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En el supuesto de que </a:t>
            </a:r>
            <a:r>
              <a:rPr kumimoji="0" lang="es-MX" sz="2000" b="0" i="0" u="none"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Arial" panose="020B0604020202020204" pitchFamily="34" charset="0"/>
              </a:rPr>
              <a:t>el proveedor o el contratista quisieran rescindir </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el contrato, está complicado, por no decir casi imposible, pues será necesario que acudiera ante la autoridad judicial federal para obtener la declaración correspondiente.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(art. 98 2º pfo. RLAASSP, y 155 RLOPSRM)</a:t>
            </a:r>
          </a:p>
          <a:p>
            <a:pPr marL="0" indent="0" algn="just">
              <a:lnSpc>
                <a:spcPct val="100000"/>
              </a:lnSpc>
              <a:spcBef>
                <a:spcPts val="0"/>
              </a:spcBef>
              <a:buNone/>
            </a:pPr>
            <a:endParaRPr lang="es-MX"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No será materia de arbitraje la rescisión administrativa de los contratos </a:t>
            </a:r>
            <a:r>
              <a:rPr lang="es-ES" altLang="es-MX" sz="1600" dirty="0">
                <a:solidFill>
                  <a:schemeClr val="bg1"/>
                </a:solidFill>
                <a:latin typeface="Arial" panose="020B0604020202020204" pitchFamily="34" charset="0"/>
              </a:rPr>
              <a:t>(arts.80 2º. pfo. LAASSP, y 98 2º pfo. LOPSRM)</a:t>
            </a:r>
          </a:p>
          <a:p>
            <a:pPr marL="0" indent="0" algn="just">
              <a:lnSpc>
                <a:spcPct val="100000"/>
              </a:lnSpc>
              <a:spcBef>
                <a:spcPts val="0"/>
              </a:spcBef>
              <a:buNone/>
            </a:pPr>
            <a:endPar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endParaRPr lang="es-ES" sz="1000" dirty="0">
              <a:solidFill>
                <a:srgbClr val="0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46225399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197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51431"/>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En materia de contrataciones públicas los contratos también pueden terminar de manera o causa previa al cumplimiento de su objeto, sin que exista incumplimiento por parte del proveedor o contratista o del ente público, o sea, porque procede la </a:t>
            </a:r>
            <a:r>
              <a:rPr lang="es-MX" sz="2000" dirty="0">
                <a:solidFill>
                  <a:schemeClr val="accent4">
                    <a:lumMod val="75000"/>
                  </a:schemeClr>
                </a:solidFill>
                <a:latin typeface="Arial" panose="020B0604020202020204" pitchFamily="34" charset="0"/>
                <a:ea typeface="Times New Roman" panose="02020603050405020304" pitchFamily="18" charset="0"/>
              </a:rPr>
              <a:t>terminación anticipada</a:t>
            </a:r>
            <a:r>
              <a:rPr lang="es-MX" sz="2000" dirty="0">
                <a:solidFill>
                  <a:schemeClr val="bg1"/>
                </a:solidFill>
                <a:latin typeface="Arial" panose="020B0604020202020204" pitchFamily="34" charset="0"/>
                <a:ea typeface="Times New Roman" panose="02020603050405020304" pitchFamily="18" charset="0"/>
              </a:rPr>
              <a:t>, cuando se presente alguna de las causas siguientes: </a:t>
            </a:r>
          </a:p>
          <a:p>
            <a:pPr marL="0" indent="0" algn="just">
              <a:lnSpc>
                <a:spcPct val="100000"/>
              </a:lnSpc>
              <a:spcBef>
                <a:spcPts val="0"/>
              </a:spcBef>
              <a:buNone/>
            </a:pPr>
            <a:endParaRPr lang="es-MX" sz="2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A.</a:t>
            </a:r>
          </a:p>
          <a:p>
            <a:pPr marL="0" indent="0" algn="just">
              <a:lnSpc>
                <a:spcPct val="100000"/>
              </a:lnSpc>
              <a:spcBef>
                <a:spcPts val="0"/>
              </a:spcBef>
              <a:buNone/>
            </a:pPr>
            <a:endParaRPr lang="es-MX" sz="2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MX" sz="2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MX"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        B.</a:t>
            </a:r>
          </a:p>
          <a:p>
            <a:pPr marL="0" indent="0" algn="just">
              <a:lnSpc>
                <a:spcPct val="100000"/>
              </a:lnSpc>
              <a:spcBef>
                <a:spcPts val="0"/>
              </a:spcBef>
              <a:buNone/>
            </a:pPr>
            <a:endParaRPr lang="es-MX" sz="2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MX" sz="2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MX" sz="28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	    C.</a:t>
            </a:r>
          </a:p>
          <a:p>
            <a:pPr marL="0" indent="0" algn="just">
              <a:lnSpc>
                <a:spcPct val="100000"/>
              </a:lnSpc>
              <a:spcBef>
                <a:spcPts val="0"/>
              </a:spcBef>
              <a:buNone/>
            </a:pPr>
            <a:endParaRPr lang="es-MX" sz="2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MX" sz="2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MX" sz="2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	              D.                                             </a:t>
            </a:r>
          </a:p>
        </p:txBody>
      </p:sp>
      <p:sp>
        <p:nvSpPr>
          <p:cNvPr id="5" name="CuadroTexto 4">
            <a:extLst>
              <a:ext uri="{FF2B5EF4-FFF2-40B4-BE49-F238E27FC236}">
                <a16:creationId xmlns:a16="http://schemas.microsoft.com/office/drawing/2014/main" id="{7265EAD0-3383-8186-6627-4FD7DD45739B}"/>
              </a:ext>
            </a:extLst>
          </p:cNvPr>
          <p:cNvSpPr txBox="1"/>
          <p:nvPr/>
        </p:nvSpPr>
        <p:spPr>
          <a:xfrm>
            <a:off x="1197107" y="2100375"/>
            <a:ext cx="7017743" cy="615553"/>
          </a:xfrm>
          <a:prstGeom prst="rect">
            <a:avLst/>
          </a:prstGeom>
          <a:solidFill>
            <a:srgbClr val="00D86D"/>
          </a:solidFill>
        </p:spPr>
        <p:txBody>
          <a:bodyPr wrap="square" rtlCol="0">
            <a:spAutoFit/>
          </a:bodyPr>
          <a:lstStyle/>
          <a:p>
            <a:pPr lvl="0" rtl="0"/>
            <a:r>
              <a:rPr lang="es-ES" sz="2000" dirty="0">
                <a:solidFill>
                  <a:srgbClr val="292934"/>
                </a:solidFill>
                <a:latin typeface="Arial" panose="020B0604020202020204" pitchFamily="34" charset="0"/>
                <a:cs typeface="Arial" panose="020B0604020202020204" pitchFamily="34" charset="0"/>
              </a:rPr>
              <a:t>Razones de interés general; </a:t>
            </a:r>
            <a:r>
              <a:rPr lang="es-ES" sz="1400" dirty="0">
                <a:solidFill>
                  <a:srgbClr val="292934"/>
                </a:solidFill>
                <a:latin typeface="Arial" panose="020B0604020202020204" pitchFamily="34" charset="0"/>
                <a:cs typeface="Arial" panose="020B0604020202020204" pitchFamily="34" charset="0"/>
              </a:rPr>
              <a:t>(Ejem: arts. 54 o 55 Bis LAASSP, y 60 2º pfo. o 62 fracc. IV  LOPSRM.)</a:t>
            </a:r>
            <a:endParaRPr lang="es-MX" sz="1400" dirty="0">
              <a:solidFill>
                <a:srgbClr val="292934"/>
              </a:solidFill>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id="{CD77884B-3030-E11C-DE30-70679B10D383}"/>
              </a:ext>
            </a:extLst>
          </p:cNvPr>
          <p:cNvSpPr txBox="1"/>
          <p:nvPr/>
        </p:nvSpPr>
        <p:spPr>
          <a:xfrm>
            <a:off x="1740304" y="2911084"/>
            <a:ext cx="7300452" cy="1231106"/>
          </a:xfrm>
          <a:prstGeom prst="rect">
            <a:avLst/>
          </a:prstGeom>
          <a:solidFill>
            <a:schemeClr val="accent4">
              <a:lumMod val="40000"/>
              <a:lumOff val="60000"/>
            </a:schemeClr>
          </a:solidFill>
        </p:spPr>
        <p:txBody>
          <a:bodyPr wrap="square" rtlCol="0">
            <a:spAutoFit/>
          </a:bodyPr>
          <a:lstStyle/>
          <a:p>
            <a:pPr algn="just"/>
            <a:r>
              <a:rPr lang="es-ES" sz="2000" dirty="0">
                <a:solidFill>
                  <a:srgbClr val="292934"/>
                </a:solidFill>
                <a:latin typeface="Arial" panose="020B0604020202020204" pitchFamily="34" charset="0"/>
                <a:cs typeface="Arial" panose="020B0604020202020204" pitchFamily="34" charset="0"/>
              </a:rPr>
              <a:t>Causas justificadas que extinga la necesidad o no se pueda continuar cumpliendo el contrato, y de continuar se ocasionaría un daño o perjuicio al Estado; </a:t>
            </a:r>
            <a:r>
              <a:rPr lang="es-ES" sz="1400" dirty="0">
                <a:solidFill>
                  <a:srgbClr val="292934"/>
                </a:solidFill>
                <a:latin typeface="Arial" panose="020B0604020202020204" pitchFamily="34" charset="0"/>
                <a:cs typeface="Arial" panose="020B0604020202020204" pitchFamily="34" charset="0"/>
              </a:rPr>
              <a:t>(Ejem: arts. 54 Bis LAASSP, y 60 2º pfo. LOPSRM)</a:t>
            </a:r>
            <a:endParaRPr lang="es-MX" sz="2000" dirty="0">
              <a:solidFill>
                <a:srgbClr val="292934"/>
              </a:solidFill>
              <a:latin typeface="Arial" panose="020B0604020202020204" pitchFamily="34" charset="0"/>
              <a:cs typeface="Arial" panose="020B0604020202020204" pitchFamily="34" charset="0"/>
            </a:endParaRPr>
          </a:p>
        </p:txBody>
      </p:sp>
      <p:sp>
        <p:nvSpPr>
          <p:cNvPr id="29" name="CuadroTexto 28">
            <a:extLst>
              <a:ext uri="{FF2B5EF4-FFF2-40B4-BE49-F238E27FC236}">
                <a16:creationId xmlns:a16="http://schemas.microsoft.com/office/drawing/2014/main" id="{7B8652D1-0913-4126-19B2-038C3B60B9A5}"/>
              </a:ext>
            </a:extLst>
          </p:cNvPr>
          <p:cNvSpPr txBox="1"/>
          <p:nvPr/>
        </p:nvSpPr>
        <p:spPr>
          <a:xfrm>
            <a:off x="2444658" y="4302544"/>
            <a:ext cx="7300452" cy="1015663"/>
          </a:xfrm>
          <a:prstGeom prst="rect">
            <a:avLst/>
          </a:prstGeom>
          <a:solidFill>
            <a:srgbClr val="D5D5D5"/>
          </a:solidFill>
        </p:spPr>
        <p:txBody>
          <a:bodyPr wrap="square" rtlCol="0">
            <a:spAutoFit/>
          </a:bodyPr>
          <a:lstStyle/>
          <a:p>
            <a:pPr lvl="0" algn="just" rtl="0"/>
            <a:r>
              <a:rPr lang="es-ES" sz="2000" dirty="0">
                <a:solidFill>
                  <a:srgbClr val="292934"/>
                </a:solidFill>
                <a:latin typeface="Arial" panose="020B0604020202020204" pitchFamily="34" charset="0"/>
                <a:cs typeface="Arial" panose="020B0604020202020204" pitchFamily="34" charset="0"/>
              </a:rPr>
              <a:t>Se determine la nulidad total o parcial con motivo de una resolución o intervención de oficio de alguna autoridad competente </a:t>
            </a:r>
            <a:r>
              <a:rPr lang="es-ES" sz="1400" dirty="0">
                <a:solidFill>
                  <a:srgbClr val="292934"/>
                </a:solidFill>
                <a:latin typeface="Arial" panose="020B0604020202020204" pitchFamily="34" charset="0"/>
                <a:cs typeface="Arial" panose="020B0604020202020204" pitchFamily="34" charset="0"/>
              </a:rPr>
              <a:t>(Ejem: 74 fracc. IV LAASSP, y 92 fracc. IV LOPSRM)</a:t>
            </a:r>
            <a:r>
              <a:rPr lang="es-ES" sz="2000" dirty="0">
                <a:solidFill>
                  <a:srgbClr val="292934"/>
                </a:solidFill>
                <a:latin typeface="Arial" panose="020B0604020202020204" pitchFamily="34" charset="0"/>
                <a:cs typeface="Arial" panose="020B0604020202020204" pitchFamily="34" charset="0"/>
              </a:rPr>
              <a:t>, o</a:t>
            </a:r>
            <a:endParaRPr lang="es-MX" sz="1400" dirty="0">
              <a:solidFill>
                <a:srgbClr val="292934"/>
              </a:solidFill>
              <a:latin typeface="Arial" panose="020B0604020202020204" pitchFamily="34" charset="0"/>
              <a:cs typeface="Arial" panose="020B0604020202020204" pitchFamily="34" charset="0"/>
            </a:endParaRPr>
          </a:p>
        </p:txBody>
      </p:sp>
      <p:sp>
        <p:nvSpPr>
          <p:cNvPr id="57" name="CuadroTexto 56">
            <a:extLst>
              <a:ext uri="{FF2B5EF4-FFF2-40B4-BE49-F238E27FC236}">
                <a16:creationId xmlns:a16="http://schemas.microsoft.com/office/drawing/2014/main" id="{BA8CAE71-AD54-AC7B-AA2E-983BE8019414}"/>
              </a:ext>
            </a:extLst>
          </p:cNvPr>
          <p:cNvSpPr txBox="1"/>
          <p:nvPr/>
        </p:nvSpPr>
        <p:spPr>
          <a:xfrm>
            <a:off x="3156170" y="5515900"/>
            <a:ext cx="7035423" cy="1015663"/>
          </a:xfrm>
          <a:prstGeom prst="rect">
            <a:avLst/>
          </a:prstGeom>
          <a:solidFill>
            <a:schemeClr val="accent1">
              <a:lumMod val="40000"/>
              <a:lumOff val="60000"/>
            </a:schemeClr>
          </a:solidFill>
        </p:spPr>
        <p:txBody>
          <a:bodyPr wrap="square" rtlCol="0">
            <a:spAutoFit/>
          </a:bodyPr>
          <a:lstStyle/>
          <a:p>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No sea posible determinar la temporalidad de la suspensión de los trabajos o del cumplimiento del contrato </a:t>
            </a:r>
            <a:r>
              <a:rPr lang="es-MX" sz="1400" dirty="0">
                <a:solidFill>
                  <a:schemeClr val="bg1"/>
                </a:solidFill>
                <a:latin typeface="Arial" panose="020B0604020202020204" pitchFamily="34" charset="0"/>
                <a:ea typeface="Times New Roman" panose="02020603050405020304" pitchFamily="18" charset="0"/>
                <a:cs typeface="Arial" panose="020B0604020202020204" pitchFamily="34" charset="0"/>
              </a:rPr>
              <a:t>(arts. 60 2º pfo. LOPSRM, y 55 Bis LAASSP)</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s-MX" sz="2000" dirty="0"/>
          </a:p>
        </p:txBody>
      </p:sp>
    </p:spTree>
    <p:extLst>
      <p:ext uri="{BB962C8B-B14F-4D97-AF65-F5344CB8AC3E}">
        <p14:creationId xmlns:p14="http://schemas.microsoft.com/office/powerpoint/2010/main" val="93809659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198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La </a:t>
            </a:r>
            <a:r>
              <a:rPr lang="es-MX" sz="2000" b="1" dirty="0">
                <a:solidFill>
                  <a:schemeClr val="bg1"/>
                </a:solidFill>
                <a:latin typeface="Arial" panose="020B0604020202020204" pitchFamily="34" charset="0"/>
                <a:ea typeface="Times New Roman" panose="02020603050405020304" pitchFamily="18" charset="0"/>
              </a:rPr>
              <a:t>primera causa</a:t>
            </a:r>
            <a:r>
              <a:rPr lang="es-MX" sz="2000" dirty="0">
                <a:solidFill>
                  <a:schemeClr val="bg1"/>
                </a:solidFill>
                <a:latin typeface="Arial" panose="020B0604020202020204" pitchFamily="34" charset="0"/>
                <a:ea typeface="Times New Roman" panose="02020603050405020304" pitchFamily="18" charset="0"/>
              </a:rPr>
              <a:t> consiste en que, durante la vigencia del contrato, </a:t>
            </a:r>
            <a:r>
              <a:rPr lang="es-MX" sz="2000" dirty="0">
                <a:solidFill>
                  <a:schemeClr val="accent1"/>
                </a:solidFill>
                <a:latin typeface="Arial" panose="020B0604020202020204" pitchFamily="34" charset="0"/>
                <a:ea typeface="Times New Roman" panose="02020603050405020304" pitchFamily="18" charset="0"/>
              </a:rPr>
              <a:t>se presenta de manera imprevista, un hecho o acontecimiento</a:t>
            </a:r>
            <a:r>
              <a:rPr lang="es-MX" sz="2000" dirty="0">
                <a:solidFill>
                  <a:schemeClr val="bg1"/>
                </a:solidFill>
                <a:latin typeface="Arial" panose="020B0604020202020204" pitchFamily="34" charset="0"/>
                <a:ea typeface="Times New Roman" panose="02020603050405020304" pitchFamily="18" charset="0"/>
              </a:rPr>
              <a:t> que sea de </a:t>
            </a:r>
            <a:r>
              <a:rPr lang="es-MX" sz="2000" i="1" dirty="0">
                <a:solidFill>
                  <a:schemeClr val="bg1"/>
                </a:solidFill>
                <a:latin typeface="Arial" panose="020B0604020202020204" pitchFamily="34" charset="0"/>
                <a:ea typeface="Times New Roman" panose="02020603050405020304" pitchFamily="18" charset="0"/>
              </a:rPr>
              <a:t>interés</a:t>
            </a:r>
            <a:r>
              <a:rPr lang="es-MX" sz="2000" dirty="0">
                <a:solidFill>
                  <a:schemeClr val="bg1"/>
                </a:solidFill>
                <a:latin typeface="Arial" panose="020B0604020202020204" pitchFamily="34" charset="0"/>
                <a:ea typeface="Times New Roman" panose="02020603050405020304" pitchFamily="18" charset="0"/>
              </a:rPr>
              <a:t> </a:t>
            </a:r>
            <a:r>
              <a:rPr lang="es-MX" sz="2000" i="1" dirty="0">
                <a:solidFill>
                  <a:schemeClr val="bg1"/>
                </a:solidFill>
                <a:latin typeface="Arial" panose="020B0604020202020204" pitchFamily="34" charset="0"/>
                <a:ea typeface="Times New Roman" panose="02020603050405020304" pitchFamily="18" charset="0"/>
              </a:rPr>
              <a:t>general</a:t>
            </a:r>
            <a:r>
              <a:rPr lang="es-MX" sz="2000" dirty="0">
                <a:solidFill>
                  <a:schemeClr val="bg1"/>
                </a:solidFill>
                <a:latin typeface="Arial" panose="020B0604020202020204" pitchFamily="34" charset="0"/>
                <a:ea typeface="Times New Roman" panose="02020603050405020304" pitchFamily="18" charset="0"/>
              </a:rPr>
              <a:t>, es decir, no se trata de lo que sólo interesa al ente público, sino de un acontecimiento que afecta, en términos generales, a una población, región o todo el país, desde el punto de vista de la salubridad, la economía, la seguridad, el medio ambiente, o alguna otra circunstancia.</a:t>
            </a:r>
            <a:endParaRPr lang="es-MX" sz="2000" i="1"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MX"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Para el caso de la </a:t>
            </a:r>
            <a:r>
              <a:rPr lang="es-MX" sz="2000" b="1" dirty="0">
                <a:solidFill>
                  <a:schemeClr val="bg1"/>
                </a:solidFill>
                <a:latin typeface="Arial" panose="020B0604020202020204" pitchFamily="34" charset="0"/>
                <a:ea typeface="Times New Roman" panose="02020603050405020304" pitchFamily="18" charset="0"/>
              </a:rPr>
              <a:t>segunda causa</a:t>
            </a:r>
            <a:r>
              <a:rPr lang="es-MX" sz="2000" dirty="0">
                <a:solidFill>
                  <a:schemeClr val="bg1"/>
                </a:solidFill>
                <a:latin typeface="Arial" panose="020B0604020202020204" pitchFamily="34" charset="0"/>
                <a:ea typeface="Times New Roman" panose="02020603050405020304" pitchFamily="18" charset="0"/>
              </a:rPr>
              <a:t>, se debe presentar, también, sin posibilidad de haberse previsto previamente por las partes, un hecho, ya sea del hombre o la naturaleza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que le impidan la continuación de los trabajos, o que de continuar con las obligaciones pactadas </a:t>
            </a:r>
            <a:r>
              <a:rPr lang="es-MX" sz="20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se pudiera causar un daño o perjuicio grave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al ente público y por ende al Estado, máxime si lo contratado ya no se requiere o necesita.</a:t>
            </a:r>
            <a:endParaRPr lang="es-MX" sz="1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En la </a:t>
            </a:r>
            <a:r>
              <a:rPr lang="es-MX"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tercera causa</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se trata de que exista una determinación o sentencia de autoridad competente, que </a:t>
            </a:r>
            <a:r>
              <a:rPr lang="es-MX" sz="2000" dirty="0">
                <a:solidFill>
                  <a:schemeClr val="bg2">
                    <a:lumMod val="75000"/>
                  </a:schemeClr>
                </a:solidFill>
                <a:latin typeface="Arial" panose="020B0604020202020204" pitchFamily="34" charset="0"/>
                <a:ea typeface="Times New Roman" panose="02020603050405020304" pitchFamily="18" charset="0"/>
                <a:cs typeface="Arial" panose="020B0604020202020204" pitchFamily="34" charset="0"/>
              </a:rPr>
              <a:t>anule los actos que dieron origen al contrato</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esto puede ser con motivo de la resolución de una inconformidad, una intervención de oficio emitida por la SFP, o por resolución de autoridad judicial.</a:t>
            </a:r>
          </a:p>
          <a:p>
            <a:pPr marL="0" indent="0" algn="just">
              <a:lnSpc>
                <a:spcPct val="100000"/>
              </a:lnSpc>
              <a:spcBef>
                <a:spcPts val="0"/>
              </a:spcBef>
              <a:buNone/>
            </a:pPr>
            <a:endParaRPr lang="es-MX" sz="5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La </a:t>
            </a:r>
            <a:r>
              <a:rPr lang="es-MX"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cuarta causa</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consiste en que </a:t>
            </a:r>
            <a:r>
              <a:rPr lang="es-MX" sz="2000" dirty="0">
                <a:solidFill>
                  <a:srgbClr val="0070C0"/>
                </a:solidFill>
                <a:latin typeface="Arial" panose="020B0604020202020204" pitchFamily="34" charset="0"/>
                <a:ea typeface="Times New Roman" panose="02020603050405020304" pitchFamily="18" charset="0"/>
                <a:cs typeface="Arial" panose="020B0604020202020204" pitchFamily="34" charset="0"/>
              </a:rPr>
              <a:t>no se puedan reanudar las obligaciones contractuales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producto de que se hizo permanente la cuasa de la suspensión.</a:t>
            </a:r>
            <a:endParaRPr lang="es-ES" altLang="es-MX"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67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algn="ctr"/>
            <a:r>
              <a:rPr lang="es-MX" sz="2800" b="1" dirty="0">
                <a:effectLst/>
                <a:latin typeface="Arial" panose="020B0604020202020204" pitchFamily="34" charset="0"/>
              </a:rPr>
              <a:t>OBJETIVO GENERAL </a:t>
            </a:r>
            <a:endParaRPr lang="es-MX" sz="1800" dirty="0">
              <a:effectLst/>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680321" y="2417555"/>
            <a:ext cx="10695891" cy="3767900"/>
          </a:xfrm>
        </p:spPr>
        <p:txBody>
          <a:bodyPr>
            <a:normAutofit/>
          </a:bodyPr>
          <a:lstStyle/>
          <a:p>
            <a:pPr marL="0" indent="0" algn="just">
              <a:lnSpc>
                <a:spcPct val="100000"/>
              </a:lnSpc>
              <a:spcBef>
                <a:spcPts val="0"/>
              </a:spcBef>
              <a:spcAft>
                <a:spcPts val="600"/>
              </a:spcAft>
              <a:buNone/>
            </a:pPr>
            <a:r>
              <a:rPr lang="es-MX" dirty="0">
                <a:solidFill>
                  <a:schemeClr val="bg1"/>
                </a:solidFill>
                <a:effectLst/>
                <a:latin typeface="ArialMT"/>
              </a:rPr>
              <a:t>Al finalizar el curso el alumno será capaz de </a:t>
            </a:r>
            <a:r>
              <a:rPr lang="es-MX" dirty="0">
                <a:solidFill>
                  <a:schemeClr val="bg1"/>
                </a:solidFill>
                <a:latin typeface="ArialMT"/>
              </a:rPr>
              <a:t>i</a:t>
            </a:r>
            <a:r>
              <a:rPr lang="es-MX" dirty="0">
                <a:solidFill>
                  <a:schemeClr val="bg1"/>
                </a:solidFill>
                <a:effectLst/>
                <a:latin typeface="ArialMT"/>
              </a:rPr>
              <a:t>dentificar los diferentes procesos de adquisiciones y las etapas que integran cada uno de éstos, con la finalidad de que cuente con los elementos suficientes para determinar en la práctica de auditoría, omisiones en los procesos de acuerdo con la legislación aplicable, así como también la normatividad técnica, jurídica, contable-administrativa, financiera, de sistemas y procedimientos aplicables a la Auditoría de adquisiciones y obras públicas en las organizaciones públicas, para que estas sean llevadas a cabo de acuerdo a los objetivos, planes, programas y metas planeados en tiempo y forma. </a:t>
            </a:r>
            <a:endParaRPr lang="es-MX" dirty="0">
              <a:solidFill>
                <a:schemeClr val="bg1"/>
              </a:solidFill>
              <a:effectLst/>
            </a:endParaRPr>
          </a:p>
        </p:txBody>
      </p:sp>
      <p:sp>
        <p:nvSpPr>
          <p:cNvPr id="12" name="Marcador de número de diapositiva 11">
            <a:extLst>
              <a:ext uri="{FF2B5EF4-FFF2-40B4-BE49-F238E27FC236}">
                <a16:creationId xmlns:a16="http://schemas.microsoft.com/office/drawing/2014/main" id="{2FB36422-294A-8729-D7F7-B6BF81E27566}"/>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83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500"/>
                                        <p:tgtEl>
                                          <p:spTgt spid="10"/>
                                        </p:tgtEl>
                                      </p:cBhvr>
                                    </p:animEffect>
                                  </p:childTnLst>
                                </p:cTn>
                              </p:par>
                            </p:childTnLst>
                          </p:cTn>
                        </p:par>
                        <p:par>
                          <p:cTn id="8" fill="hold">
                            <p:stCondLst>
                              <p:cond delay="1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p:cTn id="11"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1"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550076"/>
            <a:ext cx="9690132" cy="1931611"/>
          </a:xfrm>
        </p:spPr>
        <p:txBody>
          <a:bodyPr>
            <a:normAutofit/>
          </a:bodyPr>
          <a:lstStyle/>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El Código Civil Federal; la Ley Federal de Procedimiento Administrativo, y el Código Federal de Procedimientos Civiles.</a:t>
            </a:r>
          </a:p>
          <a:p>
            <a:pPr marL="0" indent="0" algn="just">
              <a:lnSpc>
                <a:spcPct val="100000"/>
              </a:lnSpc>
              <a:spcBef>
                <a:spcPts val="40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También la </a:t>
            </a:r>
            <a:r>
              <a:rPr lang="es-ES_tradnl" altLang="es-MX" sz="2000" b="1" dirty="0">
                <a:solidFill>
                  <a:schemeClr val="bg1"/>
                </a:solidFill>
                <a:latin typeface="Arial" panose="020B0604020202020204" pitchFamily="34" charset="0"/>
                <a:cs typeface="Arial" panose="020B0604020202020204" pitchFamily="34" charset="0"/>
              </a:rPr>
              <a:t>LAASSP</a:t>
            </a:r>
            <a:r>
              <a:rPr lang="es-ES_tradnl" altLang="es-MX" sz="2000" dirty="0">
                <a:solidFill>
                  <a:schemeClr val="bg1"/>
                </a:solidFill>
                <a:latin typeface="Arial" panose="020B0604020202020204" pitchFamily="34" charset="0"/>
                <a:cs typeface="Arial" panose="020B0604020202020204" pitchFamily="34" charset="0"/>
              </a:rPr>
              <a:t> y la </a:t>
            </a:r>
            <a:r>
              <a:rPr lang="es-ES_tradnl" altLang="es-MX" sz="2000" b="1" dirty="0">
                <a:solidFill>
                  <a:schemeClr val="bg1"/>
                </a:solidFill>
                <a:latin typeface="Arial" panose="020B0604020202020204" pitchFamily="34" charset="0"/>
                <a:cs typeface="Arial" panose="020B0604020202020204" pitchFamily="34" charset="0"/>
              </a:rPr>
              <a:t>LOPSRM</a:t>
            </a:r>
            <a:r>
              <a:rPr lang="es-ES_tradnl" altLang="es-MX" sz="2000" dirty="0">
                <a:solidFill>
                  <a:schemeClr val="bg1"/>
                </a:solidFill>
                <a:latin typeface="Arial" panose="020B0604020202020204" pitchFamily="34" charset="0"/>
                <a:cs typeface="Arial" panose="020B0604020202020204" pitchFamily="34" charset="0"/>
              </a:rPr>
              <a:t> se relaciona con </a:t>
            </a:r>
            <a:r>
              <a:rPr lang="es-ES_tradnl" altLang="es-MX" sz="2000" dirty="0">
                <a:solidFill>
                  <a:schemeClr val="bg2">
                    <a:lumMod val="60000"/>
                    <a:lumOff val="40000"/>
                  </a:schemeClr>
                </a:solidFill>
                <a:latin typeface="Arial" panose="020B0604020202020204" pitchFamily="34" charset="0"/>
                <a:cs typeface="Arial" panose="020B0604020202020204" pitchFamily="34" charset="0"/>
              </a:rPr>
              <a:t>otras disposiciones normativas </a:t>
            </a:r>
            <a:r>
              <a:rPr lang="es-ES_tradnl" altLang="es-MX" sz="2000" dirty="0">
                <a:solidFill>
                  <a:schemeClr val="bg1"/>
                </a:solidFill>
                <a:latin typeface="Arial" panose="020B0604020202020204" pitchFamily="34" charset="0"/>
                <a:cs typeface="Arial" panose="020B0604020202020204" pitchFamily="34" charset="0"/>
              </a:rPr>
              <a:t>que de </a:t>
            </a:r>
            <a:r>
              <a:rPr lang="es-ES_tradnl" altLang="es-MX" sz="2000" b="1" dirty="0">
                <a:solidFill>
                  <a:schemeClr val="bg1"/>
                </a:solidFill>
                <a:latin typeface="Arial" panose="020B0604020202020204" pitchFamily="34" charset="0"/>
                <a:cs typeface="Arial" panose="020B0604020202020204" pitchFamily="34" charset="0"/>
              </a:rPr>
              <a:t>manera indirecta </a:t>
            </a:r>
            <a:r>
              <a:rPr lang="es-ES_tradnl" altLang="es-MX" sz="2000" dirty="0">
                <a:solidFill>
                  <a:schemeClr val="bg1"/>
                </a:solidFill>
                <a:latin typeface="Arial" panose="020B0604020202020204" pitchFamily="34" charset="0"/>
                <a:cs typeface="Arial" panose="020B0604020202020204" pitchFamily="34" charset="0"/>
              </a:rPr>
              <a:t>se encuentran relacionadas con la materia, entre ellas, se pueden citar:</a:t>
            </a: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graphicFrame>
        <p:nvGraphicFramePr>
          <p:cNvPr id="5" name="Tabla 5">
            <a:extLst>
              <a:ext uri="{FF2B5EF4-FFF2-40B4-BE49-F238E27FC236}">
                <a16:creationId xmlns:a16="http://schemas.microsoft.com/office/drawing/2014/main" id="{B1579D79-26B0-70DD-4C4F-5969BA167EA8}"/>
              </a:ext>
            </a:extLst>
          </p:cNvPr>
          <p:cNvGraphicFramePr>
            <a:graphicFrameLocks noGrp="1"/>
          </p:cNvGraphicFramePr>
          <p:nvPr>
            <p:extLst>
              <p:ext uri="{D42A27DB-BD31-4B8C-83A1-F6EECF244321}">
                <p14:modId xmlns:p14="http://schemas.microsoft.com/office/powerpoint/2010/main" val="2502596169"/>
              </p:ext>
            </p:extLst>
          </p:nvPr>
        </p:nvGraphicFramePr>
        <p:xfrm>
          <a:off x="768621" y="2481687"/>
          <a:ext cx="11193499" cy="4343400"/>
        </p:xfrm>
        <a:graphic>
          <a:graphicData uri="http://schemas.openxmlformats.org/drawingml/2006/table">
            <a:tbl>
              <a:tblPr firstRow="1" bandRow="1">
                <a:tableStyleId>{69CF1AB2-1976-4502-BF36-3FF5EA218861}</a:tableStyleId>
              </a:tblPr>
              <a:tblGrid>
                <a:gridCol w="4025935">
                  <a:extLst>
                    <a:ext uri="{9D8B030D-6E8A-4147-A177-3AD203B41FA5}">
                      <a16:colId xmlns:a16="http://schemas.microsoft.com/office/drawing/2014/main" val="2698881429"/>
                    </a:ext>
                  </a:extLst>
                </a:gridCol>
                <a:gridCol w="3595418">
                  <a:extLst>
                    <a:ext uri="{9D8B030D-6E8A-4147-A177-3AD203B41FA5}">
                      <a16:colId xmlns:a16="http://schemas.microsoft.com/office/drawing/2014/main" val="2363343752"/>
                    </a:ext>
                  </a:extLst>
                </a:gridCol>
                <a:gridCol w="3572146">
                  <a:extLst>
                    <a:ext uri="{9D8B030D-6E8A-4147-A177-3AD203B41FA5}">
                      <a16:colId xmlns:a16="http://schemas.microsoft.com/office/drawing/2014/main" val="3702621029"/>
                    </a:ext>
                  </a:extLst>
                </a:gridCol>
              </a:tblGrid>
              <a:tr h="288653">
                <a:tc>
                  <a:txBody>
                    <a:bodyPr/>
                    <a:lstStyle/>
                    <a:p>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Federal del Trabajo;</a:t>
                      </a:r>
                      <a:endParaRPr lang="es-MX" sz="1500" b="0" dirty="0">
                        <a:latin typeface="Arial" panose="020B0604020202020204" pitchFamily="34" charset="0"/>
                        <a:cs typeface="Arial" panose="020B0604020202020204" pitchFamily="34" charset="0"/>
                      </a:endParaRPr>
                    </a:p>
                  </a:txBody>
                  <a:tcPr/>
                </a:tc>
                <a:tc>
                  <a:txBody>
                    <a:bodyPr/>
                    <a:lstStyle/>
                    <a:p>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 Concursos Mercantiles;</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a:t>
                      </a: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Federal de Derechos de Autor;</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52974264"/>
                  </a:ext>
                </a:extLst>
              </a:tr>
              <a:tr h="2042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Tratados de libre comercio con Capítulo de Compras de Gobernamentales;</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Federal de las Entidades Paraestatales;</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 Fiscalización y Rendición de Cuentas de la Federación;</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700665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altLang="es-MX" sz="15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Ley p/ el Desarrollo de la Competitividad de la Micro, Pequeña y Mediana Empresa;</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del Diario Oficial de la Federación y  Gacetas Gubernamentales;</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Gral. para la inclusión de las Personas con Discapacidad;</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45066391"/>
                  </a:ext>
                </a:extLst>
              </a:tr>
              <a:tr h="283833">
                <a:tc>
                  <a:txBody>
                    <a:bodyPr/>
                    <a:lstStyle/>
                    <a:p>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Federal de Instituciones de Fianzas;</a:t>
                      </a:r>
                      <a:endParaRPr lang="es-MX" sz="1500" b="0" dirty="0">
                        <a:latin typeface="Arial" panose="020B0604020202020204" pitchFamily="34" charset="0"/>
                        <a:cs typeface="Arial" panose="020B0604020202020204" pitchFamily="34" charset="0"/>
                      </a:endParaRPr>
                    </a:p>
                  </a:txBody>
                  <a:tcPr/>
                </a:tc>
                <a:tc>
                  <a:txBody>
                    <a:bodyPr/>
                    <a:lstStyle/>
                    <a:p>
                      <a:r>
                        <a:rPr kumimoji="0" lang="es-MX"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Sobre el Contrato de Seguro;</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 la Propiedad Industrial;</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9013180"/>
                  </a:ext>
                </a:extLst>
              </a:tr>
              <a:tr h="288522">
                <a:tc>
                  <a:txBody>
                    <a:bodyPr/>
                    <a:lstStyle/>
                    <a:p>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Federal de Sociedades Mercantiles;</a:t>
                      </a:r>
                      <a:endParaRPr lang="es-MX" sz="1500" b="0" dirty="0">
                        <a:latin typeface="Arial" panose="020B0604020202020204" pitchFamily="34" charset="0"/>
                        <a:cs typeface="Arial" panose="020B0604020202020204" pitchFamily="34" charset="0"/>
                      </a:endParaRPr>
                    </a:p>
                  </a:txBody>
                  <a:tcPr/>
                </a:tc>
                <a:tc>
                  <a:txBody>
                    <a:bodyPr/>
                    <a:lstStyle/>
                    <a:p>
                      <a:r>
                        <a:rPr kumimoji="0" lang="es-MX"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 la Tesorería de la Federación; </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Código Penal Federal;</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36561986"/>
                  </a:ext>
                </a:extLst>
              </a:tr>
              <a:tr h="187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del Impuesto al Valor Agregado;</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General de Bienes Nacionales;</a:t>
                      </a:r>
                      <a:endParaRPr lang="es-MX" sz="1500" b="0" dirty="0">
                        <a:latin typeface="Arial" panose="020B0604020202020204" pitchFamily="34" charset="0"/>
                        <a:cs typeface="Arial" panose="020B0604020202020204" pitchFamily="34" charset="0"/>
                      </a:endParaRPr>
                    </a:p>
                  </a:txBody>
                  <a:tcPr/>
                </a:tc>
                <a:tc>
                  <a:txBody>
                    <a:bodyPr/>
                    <a:lstStyle/>
                    <a:p>
                      <a:r>
                        <a:rPr kumimoji="0" lang="es-MX" altLang="es-MX" sz="15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Ley Orgánica del Congreso Gral. de los  EUM;</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775883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 los Impuestos Generales de Importación y de Exportación;</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Orgánica de la Administración Pública  Federal;</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Sobre la Celebración de Tratados;</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44590502"/>
                  </a:ext>
                </a:extLst>
              </a:tr>
              <a:tr h="232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del Impuesto Sobre la Renta;</a:t>
                      </a:r>
                      <a:endParaRPr lang="es-MX" sz="1500" b="0" dirty="0">
                        <a:latin typeface="Arial" panose="020B0604020202020204" pitchFamily="34" charset="0"/>
                        <a:cs typeface="Arial" panose="020B0604020202020204" pitchFamily="34" charset="0"/>
                      </a:endParaRPr>
                    </a:p>
                  </a:txBody>
                  <a:tcPr/>
                </a:tc>
                <a:tc>
                  <a:txBody>
                    <a:bodyPr/>
                    <a:lstStyle/>
                    <a:p>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Código Fiscal de la Federación;</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Reglamento Interior de la SHCP;</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53197499"/>
                  </a:ext>
                </a:extLst>
              </a:tr>
              <a:tr h="154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del Seguro Social;</a:t>
                      </a:r>
                      <a:endParaRPr lang="es-MX" sz="1500" b="0" dirty="0">
                        <a:latin typeface="Arial" panose="020B0604020202020204" pitchFamily="34" charset="0"/>
                        <a:cs typeface="Arial" panose="020B0604020202020204" pitchFamily="34" charset="0"/>
                      </a:endParaRPr>
                    </a:p>
                  </a:txBody>
                  <a:tcPr/>
                </a:tc>
                <a:tc>
                  <a:txBody>
                    <a:bodyPr/>
                    <a:lstStyle/>
                    <a:p>
                      <a:r>
                        <a:rPr kumimoji="0" lang="es-MX"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Plan Nacional de Desarrollo;</a:t>
                      </a:r>
                      <a:endParaRPr lang="es-MX" sz="1500" b="0" dirty="0">
                        <a:latin typeface="Arial" panose="020B0604020202020204" pitchFamily="34" charset="0"/>
                        <a:cs typeface="Arial" panose="020B0604020202020204" pitchFamily="34" charset="0"/>
                      </a:endParaRPr>
                    </a:p>
                  </a:txBody>
                  <a:tcPr/>
                </a:tc>
                <a:tc>
                  <a:txBody>
                    <a:bodyPr/>
                    <a:lstStyle/>
                    <a:p>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Reglamento Interior de la SFP;</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3946907"/>
                  </a:ext>
                </a:extLst>
              </a:tr>
              <a:tr h="206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Sobre la Aprobación de Tratados  Internacionales en materia Económica;</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Código Federal de Procedimientos Penales;</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Reglamento Interior de la Secretaría de Economía;</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20870250"/>
                  </a:ext>
                </a:extLst>
              </a:tr>
            </a:tbl>
          </a:graphicData>
        </a:graphic>
      </p:graphicFrame>
    </p:spTree>
    <p:extLst>
      <p:ext uri="{BB962C8B-B14F-4D97-AF65-F5344CB8AC3E}">
        <p14:creationId xmlns:p14="http://schemas.microsoft.com/office/powerpoint/2010/main" val="91692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additive="base">
                                        <p:cTn id="16" dur="125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17" dur="125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199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La terminación anticipada </a:t>
            </a:r>
            <a:r>
              <a:rPr lang="es-MX" sz="2000" dirty="0">
                <a:solidFill>
                  <a:schemeClr val="bg2"/>
                </a:solidFill>
                <a:latin typeface="Arial" panose="020B0604020202020204" pitchFamily="34" charset="0"/>
                <a:ea typeface="Times New Roman" panose="02020603050405020304" pitchFamily="18" charset="0"/>
              </a:rPr>
              <a:t>solamente se puede dar </a:t>
            </a:r>
            <a:r>
              <a:rPr lang="es-MX" sz="2000" dirty="0">
                <a:solidFill>
                  <a:schemeClr val="bg1"/>
                </a:solidFill>
                <a:latin typeface="Arial" panose="020B0604020202020204" pitchFamily="34" charset="0"/>
                <a:ea typeface="Times New Roman" panose="02020603050405020304" pitchFamily="18" charset="0"/>
              </a:rPr>
              <a:t>porque se presente alguna de estas causas. </a:t>
            </a:r>
          </a:p>
          <a:p>
            <a:pPr marL="0" indent="0" algn="just">
              <a:lnSpc>
                <a:spcPct val="100000"/>
              </a:lnSpc>
              <a:spcBef>
                <a:spcPts val="0"/>
              </a:spcBef>
              <a:buNone/>
            </a:pPr>
            <a:endParaRPr lang="es-MX"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En </a:t>
            </a:r>
            <a:r>
              <a:rPr lang="es-MX" sz="2000" b="1" dirty="0">
                <a:solidFill>
                  <a:schemeClr val="bg1"/>
                </a:solidFill>
                <a:latin typeface="Arial" panose="020B0604020202020204" pitchFamily="34" charset="0"/>
                <a:ea typeface="Times New Roman" panose="02020603050405020304" pitchFamily="18" charset="0"/>
              </a:rPr>
              <a:t>materia de adquisicones </a:t>
            </a:r>
            <a:r>
              <a:rPr lang="es-MX" sz="2000" dirty="0">
                <a:solidFill>
                  <a:schemeClr val="bg1"/>
                </a:solidFill>
                <a:latin typeface="Arial" panose="020B0604020202020204" pitchFamily="34" charset="0"/>
                <a:ea typeface="Times New Roman" panose="02020603050405020304" pitchFamily="18" charset="0"/>
              </a:rPr>
              <a:t>la terminación anticipada se debe sustentar mediante un </a:t>
            </a:r>
            <a:r>
              <a:rPr lang="es-MX" sz="2000" dirty="0">
                <a:solidFill>
                  <a:schemeClr val="bg2">
                    <a:lumMod val="60000"/>
                    <a:lumOff val="40000"/>
                  </a:schemeClr>
                </a:solidFill>
                <a:latin typeface="Arial" panose="020B0604020202020204" pitchFamily="34" charset="0"/>
                <a:ea typeface="Times New Roman" panose="02020603050405020304" pitchFamily="18" charset="0"/>
              </a:rPr>
              <a:t>dictamen, que precise las razones </a:t>
            </a:r>
            <a:r>
              <a:rPr lang="es-MX" sz="2000" dirty="0">
                <a:solidFill>
                  <a:schemeClr val="bg1"/>
                </a:solidFill>
                <a:latin typeface="Arial" panose="020B0604020202020204" pitchFamily="34" charset="0"/>
                <a:ea typeface="Times New Roman" panose="02020603050405020304" pitchFamily="18" charset="0"/>
              </a:rPr>
              <a:t>o las causas justificadas que den origen a las mismas </a:t>
            </a:r>
            <a:r>
              <a:rPr lang="es-MX" sz="1600" dirty="0">
                <a:solidFill>
                  <a:schemeClr val="bg1"/>
                </a:solidFill>
                <a:latin typeface="Arial" panose="020B0604020202020204" pitchFamily="34" charset="0"/>
                <a:ea typeface="Times New Roman" panose="02020603050405020304" pitchFamily="18" charset="0"/>
              </a:rPr>
              <a:t>(art. 102 1er. pfo. in fine RLAASSP)</a:t>
            </a:r>
            <a:r>
              <a:rPr lang="es-MX" sz="2000" dirty="0">
                <a:solidFill>
                  <a:schemeClr val="bg1"/>
                </a:solidFill>
                <a:latin typeface="Arial" panose="020B0604020202020204" pitchFamily="34" charset="0"/>
                <a:ea typeface="Times New Roman" panose="02020603050405020304" pitchFamily="18" charset="0"/>
              </a:rPr>
              <a:t>.</a:t>
            </a:r>
          </a:p>
          <a:p>
            <a:pPr marL="0" indent="0" algn="just">
              <a:lnSpc>
                <a:spcPct val="100000"/>
              </a:lnSpc>
              <a:spcBef>
                <a:spcPts val="0"/>
              </a:spcBef>
              <a:buNone/>
            </a:pPr>
            <a:endParaRPr lang="es-MX"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En el caso de las </a:t>
            </a:r>
            <a:r>
              <a:rPr lang="es-MX" sz="2000" b="1" dirty="0">
                <a:solidFill>
                  <a:schemeClr val="bg1"/>
                </a:solidFill>
                <a:latin typeface="Arial" panose="020B0604020202020204" pitchFamily="34" charset="0"/>
                <a:ea typeface="Times New Roman" panose="02020603050405020304" pitchFamily="18" charset="0"/>
              </a:rPr>
              <a:t>obras públicas</a:t>
            </a:r>
            <a:r>
              <a:rPr lang="es-MX" sz="2000" dirty="0">
                <a:solidFill>
                  <a:schemeClr val="bg1"/>
                </a:solidFill>
                <a:latin typeface="Arial" panose="020B0604020202020204" pitchFamily="34" charset="0"/>
                <a:ea typeface="Times New Roman" panose="02020603050405020304" pitchFamily="18" charset="0"/>
              </a:rPr>
              <a:t>, el residente deberá realizar las </a:t>
            </a:r>
            <a:r>
              <a:rPr lang="es-MX" sz="2000" dirty="0">
                <a:solidFill>
                  <a:schemeClr val="accent5">
                    <a:lumMod val="75000"/>
                  </a:schemeClr>
                </a:solidFill>
                <a:latin typeface="Arial" panose="020B0604020202020204" pitchFamily="34" charset="0"/>
                <a:ea typeface="Times New Roman" panose="02020603050405020304" pitchFamily="18" charset="0"/>
              </a:rPr>
              <a:t>anotaciones</a:t>
            </a:r>
            <a:r>
              <a:rPr lang="es-MX" sz="2000" dirty="0">
                <a:solidFill>
                  <a:schemeClr val="bg1"/>
                </a:solidFill>
                <a:latin typeface="Arial" panose="020B0604020202020204" pitchFamily="34" charset="0"/>
                <a:ea typeface="Times New Roman" panose="02020603050405020304" pitchFamily="18" charset="0"/>
              </a:rPr>
              <a:t> correspondientes en la bitácora, y además se debe </a:t>
            </a:r>
            <a:r>
              <a:rPr lang="es-MX" sz="2000" dirty="0">
                <a:solidFill>
                  <a:schemeClr val="accent5">
                    <a:lumMod val="75000"/>
                  </a:schemeClr>
                </a:solidFill>
                <a:latin typeface="Arial" panose="020B0604020202020204" pitchFamily="34" charset="0"/>
                <a:ea typeface="Times New Roman" panose="02020603050405020304" pitchFamily="18" charset="0"/>
              </a:rPr>
              <a:t>levantar un acta </a:t>
            </a:r>
            <a:r>
              <a:rPr lang="es-MX" sz="2000" dirty="0">
                <a:solidFill>
                  <a:schemeClr val="bg1"/>
                </a:solidFill>
                <a:latin typeface="Arial" panose="020B0604020202020204" pitchFamily="34" charset="0"/>
                <a:ea typeface="Times New Roman" panose="02020603050405020304" pitchFamily="18" charset="0"/>
              </a:rPr>
              <a:t>circunstanciada en la cual se haga constar como mínimo lo que dispone el artículo 151 del RLOPSRM, y para elaborar el finiquito, se debe considerar lo dispuesto en los artículos 168 a 172 del mismo Reglamento.</a:t>
            </a:r>
          </a:p>
          <a:p>
            <a:pPr marL="0" indent="0" algn="just">
              <a:lnSpc>
                <a:spcPct val="100000"/>
              </a:lnSpc>
              <a:spcBef>
                <a:spcPts val="0"/>
              </a:spcBef>
              <a:buNone/>
            </a:pPr>
            <a:endParaRPr lang="es-MX" sz="1000" i="1"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En todos estos supuestos de terminación anticipada, el proveddor o contratista puede </a:t>
            </a:r>
            <a:r>
              <a:rPr lang="es-MX" sz="2000" dirty="0">
                <a:solidFill>
                  <a:schemeClr val="accent3">
                    <a:lumMod val="75000"/>
                  </a:schemeClr>
                </a:solidFill>
                <a:latin typeface="Arial" panose="020B0604020202020204" pitchFamily="34" charset="0"/>
                <a:ea typeface="Times New Roman" panose="02020603050405020304" pitchFamily="18" charset="0"/>
                <a:cs typeface="Arial" panose="020B0604020202020204" pitchFamily="34" charset="0"/>
              </a:rPr>
              <a:t>solicitar que se les reembolsen los </a:t>
            </a:r>
            <a:r>
              <a:rPr lang="es-MX"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gastos no </a:t>
            </a:r>
            <a:r>
              <a:rPr lang="es-MX" sz="2000" b="1" dirty="0">
                <a:solidFill>
                  <a:schemeClr val="bg1"/>
                </a:solidFill>
                <a:latin typeface="Arial" panose="020B0604020202020204" pitchFamily="34" charset="0"/>
                <a:ea typeface="Times New Roman" panose="02020603050405020304" pitchFamily="18" charset="0"/>
              </a:rPr>
              <a:t>recuperables </a:t>
            </a:r>
            <a:r>
              <a:rPr lang="es-MX" sz="2000" dirty="0">
                <a:solidFill>
                  <a:schemeClr val="bg1"/>
                </a:solidFill>
                <a:latin typeface="Arial" panose="020B0604020202020204" pitchFamily="34" charset="0"/>
                <a:ea typeface="Times New Roman" panose="02020603050405020304" pitchFamily="18" charset="0"/>
              </a:rPr>
              <a:t>en que	 haya  incurrido, siempre  que éstos  sean  razonables,  estén  debidamente	 comprobados y se relacionen directamente con la operación o el objeto del	 contrato. </a:t>
            </a:r>
            <a:r>
              <a:rPr lang="es-MX" sz="1600" dirty="0">
                <a:solidFill>
                  <a:schemeClr val="bg1"/>
                </a:solidFill>
                <a:latin typeface="Arial" panose="020B0604020202020204" pitchFamily="34" charset="0"/>
                <a:ea typeface="Times New Roman" panose="02020603050405020304" pitchFamily="18" charset="0"/>
              </a:rPr>
              <a:t>(arts. 54 Bis 2º pfo. y 55 Bis 2º pfo. LAASSP y 102 RLAASSP, y 60 2º pfo. y 62 fra-          	  cc. I LOPSRM y 152 RLOPSRM)</a:t>
            </a:r>
          </a:p>
          <a:p>
            <a:pPr marL="0" indent="0" algn="just">
              <a:lnSpc>
                <a:spcPct val="100000"/>
              </a:lnSpc>
              <a:spcBef>
                <a:spcPts val="0"/>
              </a:spcBef>
              <a:buNone/>
            </a:pPr>
            <a:endParaRPr lang="es-MX" sz="2000" i="1"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MX" sz="1000" dirty="0">
              <a:solidFill>
                <a:schemeClr val="bg1"/>
              </a:solidFill>
              <a:latin typeface="Arial" panose="020B0604020202020204" pitchFamily="34" charset="0"/>
              <a:ea typeface="Times New Roman" panose="02020603050405020304" pitchFamily="18" charset="0"/>
            </a:endParaRPr>
          </a:p>
        </p:txBody>
      </p:sp>
      <p:pic>
        <p:nvPicPr>
          <p:cNvPr id="1028" name="Picture 4" descr="Cobranza de intereses de contrataciones públicas">
            <a:extLst>
              <a:ext uri="{FF2B5EF4-FFF2-40B4-BE49-F238E27FC236}">
                <a16:creationId xmlns:a16="http://schemas.microsoft.com/office/drawing/2014/main" id="{4150B34B-A0F7-14FA-AE42-900372807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8470" y="4544784"/>
            <a:ext cx="1959429" cy="195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83991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200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018348"/>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En </a:t>
            </a:r>
            <a:r>
              <a:rPr lang="es-MX" sz="2000" b="1" dirty="0">
                <a:solidFill>
                  <a:schemeClr val="bg1"/>
                </a:solidFill>
                <a:latin typeface="Arial" panose="020B0604020202020204" pitchFamily="34" charset="0"/>
                <a:ea typeface="Times New Roman" panose="02020603050405020304" pitchFamily="18" charset="0"/>
              </a:rPr>
              <a:t>materia de adquisiciones</a:t>
            </a:r>
            <a:r>
              <a:rPr lang="es-MX" sz="2000" dirty="0">
                <a:solidFill>
                  <a:schemeClr val="bg1"/>
                </a:solidFill>
                <a:latin typeface="Arial" panose="020B0604020202020204" pitchFamily="34" charset="0"/>
                <a:ea typeface="Times New Roman" panose="02020603050405020304" pitchFamily="18" charset="0"/>
              </a:rPr>
              <a:t>, en este caso lo que puede reclamar el proveedor es lo siguiente </a:t>
            </a:r>
            <a:r>
              <a:rPr lang="es-MX" sz="1600" dirty="0">
                <a:solidFill>
                  <a:schemeClr val="bg1"/>
                </a:solidFill>
                <a:latin typeface="Arial" panose="020B0604020202020204" pitchFamily="34" charset="0"/>
                <a:ea typeface="Times New Roman" panose="02020603050405020304" pitchFamily="18" charset="0"/>
              </a:rPr>
              <a:t>(art. 102 2º pfo. RLAASSP) </a:t>
            </a:r>
            <a:r>
              <a:rPr lang="es-MX" sz="2000" dirty="0">
                <a:solidFill>
                  <a:schemeClr val="bg1"/>
                </a:solidFill>
                <a:latin typeface="Arial" panose="020B0604020202020204" pitchFamily="34" charset="0"/>
                <a:ea typeface="Times New Roman" panose="02020603050405020304" pitchFamily="18" charset="0"/>
              </a:rPr>
              <a:t>:</a:t>
            </a:r>
          </a:p>
          <a:p>
            <a:pPr marL="0" indent="0" algn="just">
              <a:lnSpc>
                <a:spcPct val="100000"/>
              </a:lnSpc>
              <a:spcBef>
                <a:spcPts val="0"/>
              </a:spcBef>
              <a:buNone/>
            </a:pPr>
            <a:endParaRPr lang="es-MX" sz="5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b="1" dirty="0">
                <a:solidFill>
                  <a:schemeClr val="bg1"/>
                </a:solidFill>
                <a:latin typeface="Arial" panose="020B0604020202020204" pitchFamily="34" charset="0"/>
                <a:ea typeface="Times New Roman" panose="02020603050405020304" pitchFamily="18" charset="0"/>
              </a:rPr>
              <a:t>1. </a:t>
            </a:r>
            <a:r>
              <a:rPr lang="es-MX" sz="2000" dirty="0">
                <a:solidFill>
                  <a:schemeClr val="bg1"/>
                </a:solidFill>
                <a:latin typeface="Arial" panose="020B0604020202020204" pitchFamily="34" charset="0"/>
                <a:ea typeface="Times New Roman" panose="02020603050405020304" pitchFamily="18" charset="0"/>
              </a:rPr>
              <a:t>Los gastos no amortizados por concepto de las oficinas, almacenes o bodegas rentadas por el proveedor, y la instalación y retiro de equipo destinados, todo ello para cumplir directamente las obligaciones contractuales;</a:t>
            </a:r>
          </a:p>
          <a:p>
            <a:pPr marL="0" indent="0" algn="just">
              <a:lnSpc>
                <a:spcPct val="100000"/>
              </a:lnSpc>
              <a:spcBef>
                <a:spcPts val="0"/>
              </a:spcBef>
              <a:buNone/>
            </a:pPr>
            <a:endParaRPr lang="es-MX" sz="5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b="1" dirty="0">
                <a:solidFill>
                  <a:schemeClr val="bg1"/>
                </a:solidFill>
                <a:latin typeface="Arial" panose="020B0604020202020204" pitchFamily="34" charset="0"/>
                <a:ea typeface="Times New Roman" panose="02020603050405020304" pitchFamily="18" charset="0"/>
              </a:rPr>
              <a:t>2. </a:t>
            </a:r>
            <a:r>
              <a:rPr lang="es-MX" sz="2000" dirty="0">
                <a:solidFill>
                  <a:schemeClr val="bg1"/>
                </a:solidFill>
                <a:latin typeface="Arial" panose="020B0604020202020204" pitchFamily="34" charset="0"/>
                <a:ea typeface="Times New Roman" panose="02020603050405020304" pitchFamily="18" charset="0"/>
              </a:rPr>
              <a:t>El importe de los materiales y equipos de instalación permanente adquiridos por el proveedor para cumplir el contrato, que no puedan ser utilizados por el mismo para otros fines, y</a:t>
            </a:r>
          </a:p>
          <a:p>
            <a:pPr marL="0" indent="0" algn="just">
              <a:lnSpc>
                <a:spcPct val="100000"/>
              </a:lnSpc>
              <a:spcBef>
                <a:spcPts val="0"/>
              </a:spcBef>
              <a:buNone/>
            </a:pPr>
            <a:endParaRPr lang="es-MX" sz="5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b="1" dirty="0">
                <a:solidFill>
                  <a:schemeClr val="bg1"/>
                </a:solidFill>
                <a:latin typeface="Arial" panose="020B0604020202020204" pitchFamily="34" charset="0"/>
                <a:ea typeface="Times New Roman" panose="02020603050405020304" pitchFamily="18" charset="0"/>
              </a:rPr>
              <a:t>3. </a:t>
            </a:r>
            <a:r>
              <a:rPr lang="es-MX" sz="2000" dirty="0">
                <a:solidFill>
                  <a:schemeClr val="bg1"/>
                </a:solidFill>
                <a:latin typeface="Arial" panose="020B0604020202020204" pitchFamily="34" charset="0"/>
                <a:ea typeface="Times New Roman" panose="02020603050405020304" pitchFamily="18" charset="0"/>
              </a:rPr>
              <a:t>Los gastos de liquidación del personal técnico y administrativo directamente contratados para el cumplimiento del contrato y la cual se debe llevar a cabo ante la autoridad competente. </a:t>
            </a:r>
          </a:p>
          <a:p>
            <a:pPr marL="0" indent="0" algn="just">
              <a:lnSpc>
                <a:spcPct val="100000"/>
              </a:lnSpc>
              <a:spcBef>
                <a:spcPts val="0"/>
              </a:spcBef>
              <a:buNone/>
            </a:pPr>
            <a:endParaRPr lang="es-MX"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			En </a:t>
            </a:r>
            <a:r>
              <a:rPr lang="es-MX" sz="2000" b="1" dirty="0">
                <a:solidFill>
                  <a:schemeClr val="bg1"/>
                </a:solidFill>
                <a:latin typeface="Arial" panose="020B0604020202020204" pitchFamily="34" charset="0"/>
                <a:ea typeface="Times New Roman" panose="02020603050405020304" pitchFamily="18" charset="0"/>
              </a:rPr>
              <a:t>materia de obras públicas</a:t>
            </a:r>
            <a:r>
              <a:rPr lang="es-MX" sz="2000" dirty="0">
                <a:solidFill>
                  <a:schemeClr val="bg1"/>
                </a:solidFill>
                <a:latin typeface="Arial" panose="020B0604020202020204" pitchFamily="34" charset="0"/>
                <a:ea typeface="Times New Roman" panose="02020603050405020304" pitchFamily="18" charset="0"/>
              </a:rPr>
              <a:t>, los gastos no recuperables 			que el contratista puede reclamar son los siguientes:</a:t>
            </a:r>
          </a:p>
          <a:p>
            <a:pPr marL="0" indent="0" algn="just">
              <a:lnSpc>
                <a:spcPct val="100000"/>
              </a:lnSpc>
              <a:spcBef>
                <a:spcPts val="0"/>
              </a:spcBef>
              <a:buNone/>
            </a:pPr>
            <a:endParaRPr lang="es-MX" sz="5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sz="2000" b="1" dirty="0">
                <a:solidFill>
                  <a:schemeClr val="bg1"/>
                </a:solidFill>
                <a:latin typeface="Arial" panose="020B0604020202020204" pitchFamily="34" charset="0"/>
              </a:rPr>
              <a:t>			1. </a:t>
            </a:r>
            <a:r>
              <a:rPr lang="es-ES" sz="2000" dirty="0">
                <a:solidFill>
                  <a:schemeClr val="bg1"/>
                </a:solidFill>
                <a:latin typeface="Arial" panose="020B0604020202020204" pitchFamily="34" charset="0"/>
              </a:rPr>
              <a:t>Los gastos no amortizados por concepto de:</a:t>
            </a:r>
          </a:p>
          <a:p>
            <a:pPr marL="0" indent="0" algn="just">
              <a:lnSpc>
                <a:spcPct val="100000"/>
              </a:lnSpc>
              <a:spcBef>
                <a:spcPts val="0"/>
              </a:spcBef>
              <a:buNone/>
            </a:pPr>
            <a:endParaRPr lang="es-ES" sz="500" dirty="0">
              <a:solidFill>
                <a:schemeClr val="bg1"/>
              </a:solidFill>
              <a:latin typeface="Arial" panose="020B0604020202020204" pitchFamily="34" charset="0"/>
            </a:endParaRPr>
          </a:p>
          <a:p>
            <a:pPr marL="0" indent="0" algn="just">
              <a:lnSpc>
                <a:spcPct val="100000"/>
              </a:lnSpc>
              <a:spcBef>
                <a:spcPts val="0"/>
              </a:spcBef>
              <a:buNone/>
            </a:pPr>
            <a:r>
              <a:rPr lang="es-ES" sz="2000" b="1" dirty="0">
                <a:solidFill>
                  <a:schemeClr val="bg1"/>
                </a:solidFill>
                <a:latin typeface="Arial" panose="020B0604020202020204" pitchFamily="34" charset="0"/>
              </a:rPr>
              <a:t>			a) </a:t>
            </a:r>
            <a:r>
              <a:rPr lang="es-ES" sz="2000" dirty="0">
                <a:solidFill>
                  <a:schemeClr val="bg1"/>
                </a:solidFill>
                <a:latin typeface="Arial" panose="020B0604020202020204" pitchFamily="34" charset="0"/>
              </a:rPr>
              <a:t>La construcción de oficinas, almacenes, bodegas, campamentos o instalaciones en el sitio de los trabajos.  Al ser liquidados estos, las construcciones serán propie dad de la Federación o de la entidad, según se trate;</a:t>
            </a:r>
            <a:endParaRPr lang="es-MX" sz="2000" dirty="0">
              <a:solidFill>
                <a:schemeClr val="bg1"/>
              </a:solidFill>
              <a:latin typeface="Arial" panose="020B0604020202020204" pitchFamily="34" charset="0"/>
              <a:ea typeface="Times New Roman" panose="02020603050405020304" pitchFamily="18" charset="0"/>
            </a:endParaRPr>
          </a:p>
          <a:p>
            <a:pPr marL="0" indent="0" algn="just">
              <a:spcBef>
                <a:spcPts val="0"/>
              </a:spcBef>
              <a:buNone/>
            </a:pPr>
            <a:endParaRPr lang="es-ES" altLang="es-MX" sz="1000" dirty="0">
              <a:solidFill>
                <a:schemeClr val="bg1"/>
              </a:solidFill>
              <a:latin typeface="Arial" panose="020B0604020202020204" pitchFamily="34" charset="0"/>
            </a:endParaRPr>
          </a:p>
        </p:txBody>
      </p:sp>
      <p:pic>
        <p:nvPicPr>
          <p:cNvPr id="3" name="Picture 2" descr="CMIC | Delegación Veracruz">
            <a:extLst>
              <a:ext uri="{FF2B5EF4-FFF2-40B4-BE49-F238E27FC236}">
                <a16:creationId xmlns:a16="http://schemas.microsoft.com/office/drawing/2014/main" id="{10A3E081-5619-85E3-98AE-8A60AB139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325" y="4376566"/>
            <a:ext cx="2373993" cy="1332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7012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201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754884"/>
          </a:xfrm>
        </p:spPr>
        <p:txBody>
          <a:bodyPr>
            <a:normAutofit/>
          </a:bodyPr>
          <a:lstStyle/>
          <a:p>
            <a:pPr marL="0" indent="0" algn="just">
              <a:lnSpc>
                <a:spcPct val="100000"/>
              </a:lnSpc>
              <a:spcBef>
                <a:spcPts val="0"/>
              </a:spcBef>
              <a:buNone/>
            </a:pPr>
            <a:r>
              <a:rPr lang="es-MX" sz="500" dirty="0">
                <a:solidFill>
                  <a:schemeClr val="bg1"/>
                </a:solidFill>
                <a:latin typeface="Arial" panose="020B0604020202020204" pitchFamily="34" charset="0"/>
              </a:rPr>
              <a:t> </a:t>
            </a:r>
            <a:r>
              <a:rPr lang="es-ES" sz="2000" b="1" dirty="0">
                <a:solidFill>
                  <a:schemeClr val="bg1"/>
                </a:solidFill>
                <a:latin typeface="Arial" panose="020B0604020202020204" pitchFamily="34" charset="0"/>
              </a:rPr>
              <a:t>b) </a:t>
            </a:r>
            <a:r>
              <a:rPr lang="es-ES" sz="2000" dirty="0">
                <a:solidFill>
                  <a:schemeClr val="bg1"/>
                </a:solidFill>
                <a:latin typeface="Arial" panose="020B0604020202020204" pitchFamily="34" charset="0"/>
              </a:rPr>
              <a:t>La renta de oficinas, almacenes, bodegas, campamentos e instalaciones por el contratista, con el objeto de atender directamente las necesidades de la obra;</a:t>
            </a:r>
          </a:p>
          <a:p>
            <a:pPr marL="0" indent="0" algn="just">
              <a:lnSpc>
                <a:spcPct val="100000"/>
              </a:lnSpc>
              <a:spcBef>
                <a:spcPts val="0"/>
              </a:spcBef>
              <a:buNone/>
            </a:pPr>
            <a:r>
              <a:rPr lang="es-MX" sz="500" dirty="0">
                <a:solidFill>
                  <a:schemeClr val="bg1"/>
                </a:solidFill>
                <a:latin typeface="Arial" panose="020B0604020202020204" pitchFamily="34" charset="0"/>
              </a:rPr>
              <a:t> </a:t>
            </a:r>
          </a:p>
          <a:p>
            <a:pPr marL="0" indent="0" algn="just">
              <a:lnSpc>
                <a:spcPct val="100000"/>
              </a:lnSpc>
              <a:spcBef>
                <a:spcPts val="0"/>
              </a:spcBef>
              <a:buNone/>
            </a:pPr>
            <a:r>
              <a:rPr lang="es-ES" sz="2000" b="1" dirty="0">
                <a:solidFill>
                  <a:schemeClr val="bg1"/>
                </a:solidFill>
                <a:latin typeface="Arial" panose="020B0604020202020204" pitchFamily="34" charset="0"/>
              </a:rPr>
              <a:t>c) </a:t>
            </a:r>
            <a:r>
              <a:rPr lang="es-ES" sz="2000" dirty="0">
                <a:solidFill>
                  <a:schemeClr val="bg1"/>
                </a:solidFill>
                <a:latin typeface="Arial" panose="020B0604020202020204" pitchFamily="34" charset="0"/>
              </a:rPr>
              <a:t>La instalación, el montaje o retiro de plantas de construcción o talleres, y</a:t>
            </a:r>
          </a:p>
          <a:p>
            <a:pPr marL="0" indent="0" algn="just">
              <a:lnSpc>
                <a:spcPct val="100000"/>
              </a:lnSpc>
              <a:spcBef>
                <a:spcPts val="0"/>
              </a:spcBef>
              <a:buNone/>
            </a:pPr>
            <a:r>
              <a:rPr lang="es-MX" sz="500" dirty="0">
                <a:solidFill>
                  <a:schemeClr val="bg1"/>
                </a:solidFill>
                <a:latin typeface="Arial" panose="020B0604020202020204" pitchFamily="34" charset="0"/>
              </a:rPr>
              <a:t> </a:t>
            </a:r>
          </a:p>
          <a:p>
            <a:pPr marL="0" indent="0" algn="just">
              <a:lnSpc>
                <a:spcPct val="100000"/>
              </a:lnSpc>
              <a:spcBef>
                <a:spcPts val="0"/>
              </a:spcBef>
              <a:buNone/>
            </a:pPr>
            <a:r>
              <a:rPr lang="es-ES" sz="2000" b="1" dirty="0">
                <a:solidFill>
                  <a:schemeClr val="bg1"/>
                </a:solidFill>
                <a:latin typeface="Arial" panose="020B0604020202020204" pitchFamily="34" charset="0"/>
              </a:rPr>
              <a:t>d) </a:t>
            </a:r>
            <a:r>
              <a:rPr lang="es-ES" sz="2000" dirty="0">
                <a:solidFill>
                  <a:schemeClr val="bg1"/>
                </a:solidFill>
                <a:latin typeface="Arial" panose="020B0604020202020204" pitchFamily="34" charset="0"/>
              </a:rPr>
              <a:t>La parte proporcional del costo de transporte de ida y vuelta de la maquinaria o equipo de construcción y de plantas y elementos para instalaciones de acuerdo con el programa de utilización, y la expedición de la garantía de cumplimiento del contrato;</a:t>
            </a:r>
          </a:p>
          <a:p>
            <a:pPr marL="0" indent="0" algn="just">
              <a:lnSpc>
                <a:spcPct val="100000"/>
              </a:lnSpc>
              <a:spcBef>
                <a:spcPts val="0"/>
              </a:spcBef>
              <a:buNone/>
            </a:pPr>
            <a:endParaRPr lang="es-MX" sz="500" dirty="0">
              <a:solidFill>
                <a:schemeClr val="bg1"/>
              </a:solidFill>
              <a:latin typeface="Arial" panose="020B0604020202020204" pitchFamily="34" charset="0"/>
            </a:endParaRPr>
          </a:p>
          <a:p>
            <a:pPr marL="0" indent="0" algn="just">
              <a:lnSpc>
                <a:spcPct val="100000"/>
              </a:lnSpc>
              <a:spcBef>
                <a:spcPts val="0"/>
              </a:spcBef>
              <a:buNone/>
            </a:pPr>
            <a:r>
              <a:rPr lang="es-ES" sz="2000" b="1" dirty="0">
                <a:solidFill>
                  <a:schemeClr val="bg1"/>
                </a:solidFill>
                <a:latin typeface="Arial" panose="020B0604020202020204" pitchFamily="34" charset="0"/>
              </a:rPr>
              <a:t>2. </a:t>
            </a:r>
            <a:r>
              <a:rPr lang="es-ES" sz="2000" dirty="0">
                <a:solidFill>
                  <a:schemeClr val="bg1"/>
                </a:solidFill>
                <a:latin typeface="Arial" panose="020B0604020202020204" pitchFamily="34" charset="0"/>
              </a:rPr>
              <a:t>El importe de los materiales y equipos de instalación permanente adquiridos por el contratista y que se encuentren en el sitio de los trabajos, camino a éste o terminados o habilitados en los talleres o fábricas correspondientes, siempre que cumplan con las especificaciones de calidad y que la cuantía sea acorde con los trabajos pendientes de ejecutar según los programas convenidos, y</a:t>
            </a:r>
            <a:endParaRPr lang="es-MX" sz="2000" dirty="0">
              <a:solidFill>
                <a:schemeClr val="bg1"/>
              </a:solidFill>
              <a:latin typeface="Arial" panose="020B0604020202020204" pitchFamily="34" charset="0"/>
            </a:endParaRPr>
          </a:p>
          <a:p>
            <a:pPr marL="0" indent="0" algn="just">
              <a:lnSpc>
                <a:spcPct val="100000"/>
              </a:lnSpc>
              <a:spcBef>
                <a:spcPts val="0"/>
              </a:spcBef>
              <a:buNone/>
            </a:pPr>
            <a:endParaRPr lang="es-MX" sz="500" dirty="0">
              <a:solidFill>
                <a:schemeClr val="bg1"/>
              </a:solidFill>
              <a:latin typeface="Arial" panose="020B0604020202020204" pitchFamily="34" charset="0"/>
            </a:endParaRPr>
          </a:p>
          <a:p>
            <a:pPr marL="0" indent="0" algn="just">
              <a:lnSpc>
                <a:spcPct val="100000"/>
              </a:lnSpc>
              <a:spcBef>
                <a:spcPts val="0"/>
              </a:spcBef>
              <a:buNone/>
            </a:pPr>
            <a:r>
              <a:rPr lang="es-MX" sz="2000" b="1" dirty="0">
                <a:solidFill>
                  <a:schemeClr val="bg1"/>
                </a:solidFill>
                <a:latin typeface="Arial" panose="020B0604020202020204" pitchFamily="34" charset="0"/>
              </a:rPr>
              <a:t>3. </a:t>
            </a:r>
            <a:r>
              <a:rPr lang="es-ES" sz="2000" dirty="0">
                <a:solidFill>
                  <a:schemeClr val="bg1"/>
                </a:solidFill>
                <a:latin typeface="Arial" panose="020B0604020202020204" pitchFamily="34" charset="0"/>
              </a:rPr>
              <a:t>La liquidación del personal obrero y administrativo directamente adscrito a la obra, siempre y cuando no sean empleados permanentes del contratista.</a:t>
            </a:r>
          </a:p>
          <a:p>
            <a:pPr marL="0" indent="0" algn="just">
              <a:lnSpc>
                <a:spcPct val="100000"/>
              </a:lnSpc>
              <a:spcBef>
                <a:spcPts val="0"/>
              </a:spcBef>
              <a:buNone/>
            </a:pPr>
            <a:endParaRPr lang="es-ES"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Los gastos no recuperables </a:t>
            </a:r>
            <a:r>
              <a:rPr lang="es-ES" altLang="es-MX" sz="2000" dirty="0">
                <a:solidFill>
                  <a:srgbClr val="003194"/>
                </a:solidFill>
                <a:latin typeface="Arial" panose="020B0604020202020204" pitchFamily="34" charset="0"/>
              </a:rPr>
              <a:t>se deben solicitar en un plazo </a:t>
            </a:r>
            <a:r>
              <a:rPr lang="es-ES" altLang="es-MX" sz="2000" dirty="0">
                <a:solidFill>
                  <a:schemeClr val="bg1"/>
                </a:solidFill>
                <a:latin typeface="Arial" panose="020B0604020202020204" pitchFamily="34" charset="0"/>
              </a:rPr>
              <a:t>máximo de 3 meses. </a:t>
            </a:r>
            <a:r>
              <a:rPr lang="es-ES" altLang="es-MX" sz="1600" dirty="0">
                <a:solidFill>
                  <a:schemeClr val="bg1"/>
                </a:solidFill>
                <a:latin typeface="Arial" panose="020B0604020202020204" pitchFamily="34" charset="0"/>
              </a:rPr>
              <a:t>(arts. 102 3er. pfo. RLAASSP, y 70 2º pfo. RLOPSRM)</a:t>
            </a:r>
            <a:endParaRPr lang="es-ES" altLang="es-MX" sz="2000" dirty="0">
              <a:solidFill>
                <a:schemeClr val="bg1"/>
              </a:solidFill>
              <a:latin typeface="Arial" panose="020B0604020202020204" pitchFamily="34" charset="0"/>
            </a:endParaRPr>
          </a:p>
          <a:p>
            <a:pPr marL="0" indent="0" algn="just">
              <a:spcBef>
                <a:spcPts val="0"/>
              </a:spcBef>
              <a:buNone/>
            </a:pPr>
            <a:endParaRPr lang="es-ES" altLang="es-MX" sz="600" dirty="0">
              <a:solidFill>
                <a:schemeClr val="bg1"/>
              </a:solidFill>
            </a:endParaRPr>
          </a:p>
        </p:txBody>
      </p:sp>
    </p:spTree>
    <p:extLst>
      <p:ext uri="{BB962C8B-B14F-4D97-AF65-F5344CB8AC3E}">
        <p14:creationId xmlns:p14="http://schemas.microsoft.com/office/powerpoint/2010/main" val="125232300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202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a:lnSpc>
                <a:spcPct val="100000"/>
              </a:lnSpc>
              <a:spcBef>
                <a:spcPts val="0"/>
              </a:spcBef>
              <a:buNone/>
            </a:pPr>
            <a:r>
              <a:rPr lang="es-ES" altLang="es-MX" sz="2000" dirty="0">
                <a:solidFill>
                  <a:schemeClr val="bg1"/>
                </a:solidFill>
                <a:latin typeface="Arial" panose="020B0604020202020204" pitchFamily="34" charset="0"/>
              </a:rPr>
              <a:t>En </a:t>
            </a:r>
            <a:r>
              <a:rPr lang="es-ES" altLang="es-MX" sz="2000" b="1" dirty="0">
                <a:solidFill>
                  <a:schemeClr val="bg1"/>
                </a:solidFill>
                <a:latin typeface="Arial" panose="020B0604020202020204" pitchFamily="34" charset="0"/>
              </a:rPr>
              <a:t>materia de adquisiciones</a:t>
            </a:r>
            <a:r>
              <a:rPr lang="es-ES" altLang="es-MX" sz="2000" dirty="0">
                <a:solidFill>
                  <a:schemeClr val="bg1"/>
                </a:solidFill>
                <a:latin typeface="Arial" panose="020B0604020202020204" pitchFamily="34" charset="0"/>
              </a:rPr>
              <a:t>, estos gastos </a:t>
            </a:r>
            <a:r>
              <a:rPr lang="es-ES" altLang="es-MX" sz="2000" dirty="0">
                <a:solidFill>
                  <a:schemeClr val="accent3">
                    <a:lumMod val="75000"/>
                  </a:schemeClr>
                </a:solidFill>
                <a:latin typeface="Arial" panose="020B0604020202020204" pitchFamily="34" charset="0"/>
              </a:rPr>
              <a:t>deben ser pagados </a:t>
            </a:r>
            <a:r>
              <a:rPr lang="es-ES" altLang="es-MX" sz="2000" dirty="0">
                <a:solidFill>
                  <a:schemeClr val="bg1"/>
                </a:solidFill>
                <a:latin typeface="Arial" panose="020B0604020202020204" pitchFamily="34" charset="0"/>
              </a:rPr>
              <a:t>en un término máximo de 45 días naturales posteriores a la solicitud fundada y documentada del proveedor.</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En </a:t>
            </a:r>
            <a:r>
              <a:rPr lang="es-ES" altLang="es-MX" sz="2000" b="1" dirty="0">
                <a:solidFill>
                  <a:schemeClr val="bg1"/>
                </a:solidFill>
                <a:latin typeface="Arial" panose="020B0604020202020204" pitchFamily="34" charset="0"/>
              </a:rPr>
              <a:t>materia de obras públicas</a:t>
            </a:r>
            <a:r>
              <a:rPr lang="es-ES" altLang="es-MX" sz="2000" dirty="0">
                <a:solidFill>
                  <a:schemeClr val="bg1"/>
                </a:solidFill>
                <a:latin typeface="Arial" panose="020B0604020202020204" pitchFamily="34" charset="0"/>
              </a:rPr>
              <a:t>, se debe </a:t>
            </a:r>
            <a:r>
              <a:rPr lang="es-ES" altLang="es-MX" sz="2000" dirty="0">
                <a:solidFill>
                  <a:schemeClr val="accent4">
                    <a:lumMod val="75000"/>
                  </a:schemeClr>
                </a:solidFill>
                <a:latin typeface="Arial" panose="020B0604020202020204" pitchFamily="34" charset="0"/>
              </a:rPr>
              <a:t>hacer la estimación </a:t>
            </a:r>
            <a:r>
              <a:rPr lang="es-ES" altLang="es-MX" sz="2000" dirty="0">
                <a:solidFill>
                  <a:schemeClr val="bg1"/>
                </a:solidFill>
                <a:latin typeface="Arial" panose="020B0604020202020204" pitchFamily="34" charset="0"/>
              </a:rPr>
              <a:t>correspondiente, y la residencia deberá dar la autorización del pago por escrito, acompañando la documentación que acredite su procedencia, sin necesidad de celebrar convenio alguno </a:t>
            </a:r>
            <a:r>
              <a:rPr lang="es-ES" altLang="es-MX" sz="1600" dirty="0">
                <a:solidFill>
                  <a:schemeClr val="bg1"/>
                </a:solidFill>
                <a:latin typeface="Arial" panose="020B0604020202020204" pitchFamily="34" charset="0"/>
              </a:rPr>
              <a:t>(art.137 1er. pfo. RLOPSRM)</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El pago de dicha estimación como cualquier otra estimación, se debe </a:t>
            </a:r>
            <a:r>
              <a:rPr lang="es-ES" altLang="es-MX" sz="2000" dirty="0">
                <a:solidFill>
                  <a:schemeClr val="bg2">
                    <a:lumMod val="60000"/>
                    <a:lumOff val="40000"/>
                  </a:schemeClr>
                </a:solidFill>
                <a:latin typeface="Arial" panose="020B0604020202020204" pitchFamily="34" charset="0"/>
              </a:rPr>
              <a:t>pagar </a:t>
            </a:r>
            <a:r>
              <a:rPr lang="es-MX" sz="2000" dirty="0">
                <a:solidFill>
                  <a:schemeClr val="bg2">
                    <a:lumMod val="60000"/>
                    <a:lumOff val="40000"/>
                  </a:schemeClr>
                </a:solidFill>
                <a:latin typeface="Arial" panose="020B0604020202020204" pitchFamily="34" charset="0"/>
              </a:rPr>
              <a:t>en un plazo no mayor a 20 días naturales</a:t>
            </a:r>
            <a:r>
              <a:rPr lang="es-MX" sz="2000" dirty="0">
                <a:solidFill>
                  <a:schemeClr val="bg1"/>
                </a:solidFill>
                <a:latin typeface="Arial" panose="020B0604020202020204" pitchFamily="34" charset="0"/>
              </a:rPr>
              <a:t>, contados a partir de la fecha en que hayan sido autorizadas por la residencia y que el contratista haya presentado la factura correspondiente </a:t>
            </a:r>
            <a:r>
              <a:rPr lang="es-MX" sz="1600" dirty="0">
                <a:solidFill>
                  <a:srgbClr val="000000"/>
                </a:solidFill>
                <a:effectLst/>
                <a:latin typeface="Univers" panose="020B0503020202020204" pitchFamily="34" charset="0"/>
                <a:ea typeface="Times New Roman" panose="02020603050405020304" pitchFamily="18" charset="0"/>
                <a:cs typeface="Times New Roman" panose="02020603050405020304" pitchFamily="18" charset="0"/>
              </a:rPr>
              <a:t>(arts.</a:t>
            </a:r>
            <a:r>
              <a:rPr lang="es-MX" sz="1600" dirty="0">
                <a:effectLst/>
              </a:rPr>
              <a:t> </a:t>
            </a:r>
            <a:r>
              <a:rPr lang="es-ES" altLang="es-MX" sz="1600" dirty="0">
                <a:solidFill>
                  <a:schemeClr val="bg1"/>
                </a:solidFill>
                <a:latin typeface="Arial" panose="020B0604020202020204" pitchFamily="34" charset="0"/>
              </a:rPr>
              <a:t>54 2º pfo. LOPSRM y 137 2º pfo. RLOPSRM)</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A los gastos no recuperables </a:t>
            </a:r>
            <a:r>
              <a:rPr lang="es-ES" altLang="es-MX" sz="2000" dirty="0">
                <a:solidFill>
                  <a:schemeClr val="accent1">
                    <a:lumMod val="75000"/>
                  </a:schemeClr>
                </a:solidFill>
                <a:latin typeface="Arial" panose="020B0604020202020204" pitchFamily="34" charset="0"/>
              </a:rPr>
              <a:t>no se les podrán aplicar </a:t>
            </a:r>
            <a:r>
              <a:rPr lang="es-ES" altLang="es-MX" sz="2000" dirty="0">
                <a:solidFill>
                  <a:schemeClr val="bg1"/>
                </a:solidFill>
                <a:latin typeface="Arial" panose="020B0604020202020204" pitchFamily="34" charset="0"/>
              </a:rPr>
              <a:t>los porcentajes por concepto de indirectos, financiamiento y utilidad </a:t>
            </a:r>
            <a:r>
              <a:rPr lang="es-ES" altLang="es-MX" sz="1600" dirty="0">
                <a:solidFill>
                  <a:schemeClr val="bg1"/>
                </a:solidFill>
                <a:latin typeface="Arial" panose="020B0604020202020204" pitchFamily="34" charset="0"/>
              </a:rPr>
              <a:t>(art.</a:t>
            </a:r>
            <a:r>
              <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137 3er. pfo. RLOPSRM)</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indent="0" algn="just">
              <a:lnSpc>
                <a:spcPct val="100000"/>
              </a:lnSpc>
              <a:spcBef>
                <a:spcPts val="0"/>
              </a:spcBef>
              <a:buNone/>
            </a:pPr>
            <a:endParaRPr lang="es-ES" altLang="es-MX" sz="1000" dirty="0">
              <a:solidFill>
                <a:srgbClr val="000000"/>
              </a:solidFill>
              <a:latin typeface="Arial" panose="020B0604020202020204" pitchFamily="34" charset="0"/>
            </a:endParaRPr>
          </a:p>
          <a:p>
            <a:pPr marL="0" indent="0" algn="just">
              <a:lnSpc>
                <a:spcPct val="100000"/>
              </a:lnSpc>
              <a:spcBef>
                <a:spcPts val="0"/>
              </a:spcBef>
              <a:buNone/>
            </a:pPr>
            <a:r>
              <a:rPr lang="es-ES" altLang="es-MX" sz="2000" dirty="0">
                <a:solidFill>
                  <a:srgbClr val="FF0000"/>
                </a:solidFill>
                <a:latin typeface="Arial" panose="020B0604020202020204" pitchFamily="34" charset="0"/>
              </a:rPr>
              <a:t>No es materia de arbitraje </a:t>
            </a:r>
            <a:r>
              <a:rPr lang="es-ES" altLang="es-MX" sz="2000" dirty="0">
                <a:solidFill>
                  <a:schemeClr val="bg1"/>
                </a:solidFill>
                <a:latin typeface="Arial" panose="020B0604020202020204" pitchFamily="34" charset="0"/>
              </a:rPr>
              <a:t>la terminación anticipada de los contratos </a:t>
            </a:r>
            <a:r>
              <a:rPr lang="es-ES" altLang="es-MX" sz="1600" dirty="0">
                <a:solidFill>
                  <a:schemeClr val="bg1"/>
                </a:solidFill>
                <a:latin typeface="Arial" panose="020B0604020202020204" pitchFamily="34" charset="0"/>
              </a:rPr>
              <a:t>(arts.80 2º. pfo. LAASSP, y 98 2º pfo. LOPSRM)</a:t>
            </a:r>
          </a:p>
          <a:p>
            <a:pPr marL="0" indent="0" algn="just">
              <a:lnSpc>
                <a:spcPct val="100000"/>
              </a:lnSpc>
              <a:spcBef>
                <a:spcPts val="0"/>
              </a:spcBef>
              <a:buNone/>
            </a:pPr>
            <a:endParaRPr lang="es-ES" altLang="es-MX" sz="2000" dirty="0">
              <a:solidFill>
                <a:schemeClr val="bg1"/>
              </a:solidFill>
              <a:latin typeface="Arial" panose="020B0604020202020204" pitchFamily="34" charset="0"/>
            </a:endParaRPr>
          </a:p>
          <a:p>
            <a:pPr marL="0" indent="0" algn="just">
              <a:spcBef>
                <a:spcPts val="0"/>
              </a:spcBef>
              <a:buNone/>
            </a:pPr>
            <a:endParaRPr lang="es-ES" altLang="es-MX" sz="600" dirty="0">
              <a:solidFill>
                <a:schemeClr val="bg1"/>
              </a:solidFill>
            </a:endParaRPr>
          </a:p>
        </p:txBody>
      </p:sp>
    </p:spTree>
    <p:extLst>
      <p:ext uri="{BB962C8B-B14F-4D97-AF65-F5344CB8AC3E}">
        <p14:creationId xmlns:p14="http://schemas.microsoft.com/office/powerpoint/2010/main" val="316676099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203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20842"/>
          </a:xfrm>
        </p:spPr>
        <p:txBody>
          <a:bodyPr>
            <a:normAutofit/>
          </a:bodyPr>
          <a:lstStyle/>
          <a:p>
            <a:pPr marL="0" indent="0" algn="just">
              <a:lnSpc>
                <a:spcPct val="100000"/>
              </a:lnSpc>
              <a:spcBef>
                <a:spcPts val="0"/>
              </a:spcBef>
              <a:buNone/>
              <a:defRPr/>
            </a:pPr>
            <a:r>
              <a:rPr lang="es-MX" sz="2000" dirty="0">
                <a:solidFill>
                  <a:schemeClr val="accent3">
                    <a:lumMod val="50000"/>
                  </a:schemeClr>
                </a:solidFill>
                <a:latin typeface="Arial" panose="020B0604020202020204" pitchFamily="34" charset="0"/>
                <a:cs typeface="Arial" panose="020B0604020202020204" pitchFamily="34" charset="0"/>
              </a:rPr>
              <a:t>Recibida la obra</a:t>
            </a:r>
            <a:r>
              <a:rPr lang="es-MX" sz="2000" dirty="0">
                <a:solidFill>
                  <a:schemeClr val="bg1"/>
                </a:solidFill>
                <a:latin typeface="Arial" panose="020B0604020202020204" pitchFamily="34" charset="0"/>
                <a:cs typeface="Arial" panose="020B0604020202020204" pitchFamily="34" charset="0"/>
              </a:rPr>
              <a:t>, el ente público, deberá registrarla en el Catastro y en el Registro Público de la Propiedad de la entidad federativa en la que se ubique; además se deberá remitir a la SFP (SHCP- INDAABIN) los títulos de propiedad para su inscripción en el Registro Público de la Propiedad Federal y su inclusión en el Catálogo e Inventario de los Bienes y Recursos de la Nación </a:t>
            </a:r>
            <a:r>
              <a:rPr lang="es-MX" sz="1600" dirty="0">
                <a:solidFill>
                  <a:schemeClr val="bg1"/>
                </a:solidFill>
                <a:latin typeface="Arial" panose="020B0604020202020204" pitchFamily="34" charset="0"/>
                <a:cs typeface="Arial" panose="020B0604020202020204" pitchFamily="34" charset="0"/>
              </a:rPr>
              <a:t>(art. 65 LOPSRM)</a:t>
            </a:r>
            <a:r>
              <a:rPr lang="es-MX" sz="2000" dirty="0">
                <a:solidFill>
                  <a:schemeClr val="bg1"/>
                </a:solidFill>
                <a:latin typeface="Arial" panose="020B0604020202020204" pitchFamily="34" charset="0"/>
                <a:cs typeface="Arial" panose="020B0604020202020204" pitchFamily="34" charset="0"/>
              </a:rPr>
              <a:t>, y se le deberá asegurar para mantenerla adecuada y satisfactoriamente protegida, a partir del momento de su recepción </a:t>
            </a:r>
            <a:r>
              <a:rPr lang="es-MX" sz="1600" dirty="0">
                <a:solidFill>
                  <a:schemeClr val="bg1"/>
                </a:solidFill>
                <a:latin typeface="Arial" panose="020B0604020202020204" pitchFamily="34" charset="0"/>
                <a:cs typeface="Arial" panose="020B0604020202020204" pitchFamily="34" charset="0"/>
              </a:rPr>
              <a:t>(art. 6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rgbClr val="008000"/>
              </a:buClr>
              <a:buNone/>
              <a:defRPr/>
            </a:pPr>
            <a:r>
              <a:rPr lang="es-MX" sz="2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También, una vez concluida la obra o parte utilizable de la misma, el ente público debe vigilar que la unidad que debe operarla, </a:t>
            </a:r>
            <a:r>
              <a:rPr lang="es-MX" sz="2000" dirty="0">
                <a:solidFill>
                  <a:schemeClr val="accent4">
                    <a:lumMod val="50000"/>
                  </a:schemeClr>
                </a:solidFill>
                <a:latin typeface="Arial" panose="020B0604020202020204" pitchFamily="34" charset="0"/>
                <a:ea typeface="Times New Roman" panose="02020603050405020304" pitchFamily="18" charset="0"/>
                <a:cs typeface="Times New Roman" panose="02020603050405020304" pitchFamily="18" charset="0"/>
              </a:rPr>
              <a:t>reciba oportunamente el inmueble </a:t>
            </a:r>
            <a:r>
              <a:rPr lang="es-MX" sz="2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en condiciones de operación, los planos correspondientes a la construcción final, las normas y especificaciones que fueron aplicadas durante su ejecución, así como los manuales e instructivos de operación y mantenimiento de los equipos instalados y los certificados de garantía de calidad y funcionamiento de los mismos. </a:t>
            </a:r>
            <a:r>
              <a:rPr lang="es-MX" sz="16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(art. 68 LOPSRM)</a:t>
            </a:r>
            <a:r>
              <a:rPr lang="es-MX" sz="2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p>
          <a:p>
            <a:pPr marL="0" indent="0" algn="just">
              <a:lnSpc>
                <a:spcPct val="100000"/>
              </a:lnSpc>
              <a:spcBef>
                <a:spcPts val="0"/>
              </a:spcBef>
              <a:buClr>
                <a:srgbClr val="008000"/>
              </a:buClr>
              <a:buNone/>
              <a:defRPr/>
            </a:pPr>
            <a:endParaRPr lang="es-MX" sz="10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0" indent="0" algn="just">
              <a:lnSpc>
                <a:spcPct val="100000"/>
              </a:lnSpc>
              <a:spcBef>
                <a:spcPts val="0"/>
              </a:spcBef>
              <a:buClr>
                <a:srgbClr val="008000"/>
              </a:buClr>
              <a:buNone/>
              <a:defRPr/>
            </a:pPr>
            <a:r>
              <a:rPr lang="es-MX" sz="2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El área que reciba la obra es resposable de  </a:t>
            </a:r>
            <a:r>
              <a:rPr lang="es-MX" sz="2000" dirty="0">
                <a:solidFill>
                  <a:srgbClr val="B36A99"/>
                </a:solidFill>
                <a:latin typeface="Arial" panose="020B0604020202020204" pitchFamily="34" charset="0"/>
                <a:ea typeface="Times New Roman" panose="02020603050405020304" pitchFamily="18" charset="0"/>
                <a:cs typeface="Times New Roman" panose="02020603050405020304" pitchFamily="18" charset="0"/>
              </a:rPr>
              <a:t>mantenerla  en  condiciones  adecuadas de funciona</a:t>
            </a:r>
            <a:r>
              <a:rPr lang="es-ES" altLang="es-MX" sz="2000" dirty="0">
                <a:solidFill>
                  <a:srgbClr val="B36A99"/>
                </a:solidFill>
                <a:latin typeface="Arial" panose="020B0604020202020204" pitchFamily="34" charset="0"/>
              </a:rPr>
              <a:t>miento</a:t>
            </a:r>
            <a:r>
              <a:rPr lang="es-ES" altLang="es-MX" sz="2000" dirty="0">
                <a:solidFill>
                  <a:schemeClr val="bg1"/>
                </a:solidFill>
                <a:latin typeface="Arial" panose="020B0604020202020204" pitchFamily="34" charset="0"/>
              </a:rPr>
              <a:t>.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El OIC vigilará que su uso, operación y mantenimiento se realice conforme a los objetivos y acciones para las que fueron originalmente diseñadas </a:t>
            </a:r>
            <a:r>
              <a:rPr lang="es-MX" sz="1600" dirty="0">
                <a:solidFill>
                  <a:schemeClr val="bg1"/>
                </a:solidFill>
                <a:latin typeface="Arial" panose="020B0604020202020204" pitchFamily="34" charset="0"/>
                <a:ea typeface="Times New Roman" panose="02020603050405020304" pitchFamily="18" charset="0"/>
                <a:cs typeface="Arial" panose="020B0604020202020204" pitchFamily="34" charset="0"/>
              </a:rPr>
              <a:t>(art. 69 LOPSRM)</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270848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4 Título"/>
          <p:cNvSpPr>
            <a:spLocks noGrp="1"/>
          </p:cNvSpPr>
          <p:nvPr>
            <p:ph type="title"/>
          </p:nvPr>
        </p:nvSpPr>
        <p:spPr>
          <a:xfrm>
            <a:off x="1774825" y="2060575"/>
            <a:ext cx="8642350" cy="2592388"/>
          </a:xfrm>
        </p:spPr>
        <p:txBody>
          <a:bodyPr rtlCol="0">
            <a:normAutofit/>
          </a:bodyPr>
          <a:lstStyle/>
          <a:p>
            <a:pPr algn="ctr">
              <a:defRPr/>
            </a:pPr>
            <a:r>
              <a:rPr lang="es-MX"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MUCHAS GRACIAS</a:t>
            </a:r>
          </a:p>
        </p:txBody>
      </p:sp>
      <p:graphicFrame>
        <p:nvGraphicFramePr>
          <p:cNvPr id="2" name="Diagrama 1">
            <a:extLst>
              <a:ext uri="{FF2B5EF4-FFF2-40B4-BE49-F238E27FC236}">
                <a16:creationId xmlns:a16="http://schemas.microsoft.com/office/drawing/2014/main" id="{CA208BE3-3989-4160-B312-CD0C3D3580AF}"/>
              </a:ext>
            </a:extLst>
          </p:cNvPr>
          <p:cNvGraphicFramePr/>
          <p:nvPr>
            <p:extLst>
              <p:ext uri="{D42A27DB-BD31-4B8C-83A1-F6EECF244321}">
                <p14:modId xmlns:p14="http://schemas.microsoft.com/office/powerpoint/2010/main" val="137415803"/>
              </p:ext>
            </p:extLst>
          </p:nvPr>
        </p:nvGraphicFramePr>
        <p:xfrm>
          <a:off x="5978769" y="5545369"/>
          <a:ext cx="4222098" cy="64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3C97F161-7E04-404D-87DF-6A8F2181040A}"/>
              </a:ext>
            </a:extLst>
          </p:cNvPr>
          <p:cNvSpPr txBox="1"/>
          <p:nvPr/>
        </p:nvSpPr>
        <p:spPr>
          <a:xfrm>
            <a:off x="5655212" y="5013176"/>
            <a:ext cx="4833401" cy="400110"/>
          </a:xfrm>
          <a:prstGeom prst="rect">
            <a:avLst/>
          </a:prstGeom>
          <a:noFill/>
        </p:spPr>
        <p:txBody>
          <a:bodyPr wrap="square" rtlCol="0">
            <a:spAutoFit/>
          </a:bodyPr>
          <a:lstStyle/>
          <a:p>
            <a:pPr algn="ctr"/>
            <a:r>
              <a:rPr lang="es-MX" sz="2000" dirty="0">
                <a:latin typeface="Arial" panose="020B0604020202020204" pitchFamily="34" charset="0"/>
                <a:cs typeface="Arial" panose="020B0604020202020204" pitchFamily="34" charset="0"/>
              </a:rPr>
              <a:t>Mtro. y Lic. Fernando Gómez de Lara</a:t>
            </a:r>
          </a:p>
        </p:txBody>
      </p:sp>
      <p:sp>
        <p:nvSpPr>
          <p:cNvPr id="5" name="CuadroTexto 4">
            <a:extLst>
              <a:ext uri="{FF2B5EF4-FFF2-40B4-BE49-F238E27FC236}">
                <a16:creationId xmlns:a16="http://schemas.microsoft.com/office/drawing/2014/main" id="{8CF32B41-D346-A7E0-EBEB-FD4D5F3765D8}"/>
              </a:ext>
            </a:extLst>
          </p:cNvPr>
          <p:cNvSpPr txBox="1"/>
          <p:nvPr/>
        </p:nvSpPr>
        <p:spPr>
          <a:xfrm>
            <a:off x="884994" y="821169"/>
            <a:ext cx="8642350" cy="892552"/>
          </a:xfrm>
          <a:prstGeom prst="rect">
            <a:avLst/>
          </a:prstGeom>
          <a:noFill/>
        </p:spPr>
        <p:txBody>
          <a:bodyPr wrap="square">
            <a:spAutoFit/>
          </a:bodyPr>
          <a:lstStyle/>
          <a:p>
            <a:r>
              <a:rPr lang="es-MX" sz="2600" b="1" dirty="0">
                <a:effectLst/>
                <a:latin typeface="Arial" panose="020B0604020202020204" pitchFamily="34" charset="0"/>
              </a:rPr>
              <a:t>UNIVERSIDAD NACIONAL AUTÓNOMA DE MÉXICO</a:t>
            </a:r>
          </a:p>
          <a:p>
            <a:r>
              <a:rPr lang="es-MX" sz="2600" b="1" dirty="0">
                <a:latin typeface="Arial" panose="020B0604020202020204" pitchFamily="34" charset="0"/>
              </a:rPr>
              <a:t>           Facultad de Contaduría y Administración</a:t>
            </a:r>
            <a:endParaRPr lang="es-MX" sz="2600" dirty="0"/>
          </a:p>
        </p:txBody>
      </p:sp>
      <p:pic>
        <p:nvPicPr>
          <p:cNvPr id="6" name="Picture 2" descr="UNAM Universidad Nacional Autónoma de México | Mexico City">
            <a:extLst>
              <a:ext uri="{FF2B5EF4-FFF2-40B4-BE49-F238E27FC236}">
                <a16:creationId xmlns:a16="http://schemas.microsoft.com/office/drawing/2014/main" id="{7BA22454-C139-86E9-EAFC-42A6732088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89920" y="696978"/>
            <a:ext cx="1233268" cy="12332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6065"/>
                                        </p:tgtEl>
                                        <p:attrNameLst>
                                          <p:attrName>style.visibility</p:attrName>
                                        </p:attrNameLst>
                                      </p:cBhvr>
                                      <p:to>
                                        <p:strVal val="visible"/>
                                      </p:to>
                                    </p:set>
                                    <p:anim calcmode="lin" valueType="num">
                                      <p:cBhvr>
                                        <p:cTn id="7" dur="2000" fill="hold"/>
                                        <p:tgtEl>
                                          <p:spTgt spid="216065"/>
                                        </p:tgtEl>
                                        <p:attrNameLst>
                                          <p:attrName>ppt_w</p:attrName>
                                        </p:attrNameLst>
                                      </p:cBhvr>
                                      <p:tavLst>
                                        <p:tav tm="0">
                                          <p:val>
                                            <p:fltVal val="0"/>
                                          </p:val>
                                        </p:tav>
                                        <p:tav tm="100000">
                                          <p:val>
                                            <p:strVal val="#ppt_w"/>
                                          </p:val>
                                        </p:tav>
                                      </p:tavLst>
                                    </p:anim>
                                    <p:anim calcmode="lin" valueType="num">
                                      <p:cBhvr>
                                        <p:cTn id="8" dur="2000" fill="hold"/>
                                        <p:tgtEl>
                                          <p:spTgt spid="216065"/>
                                        </p:tgtEl>
                                        <p:attrNameLst>
                                          <p:attrName>ppt_h</p:attrName>
                                        </p:attrNameLst>
                                      </p:cBhvr>
                                      <p:tavLst>
                                        <p:tav tm="0">
                                          <p:val>
                                            <p:fltVal val="0"/>
                                          </p:val>
                                        </p:tav>
                                        <p:tav tm="100000">
                                          <p:val>
                                            <p:strVal val="#ppt_h"/>
                                          </p:val>
                                        </p:tav>
                                      </p:tavLst>
                                    </p:anim>
                                    <p:anim calcmode="lin" valueType="num">
                                      <p:cBhvr>
                                        <p:cTn id="9" dur="2000" fill="hold"/>
                                        <p:tgtEl>
                                          <p:spTgt spid="216065"/>
                                        </p:tgtEl>
                                        <p:attrNameLst>
                                          <p:attrName>style.rotation</p:attrName>
                                        </p:attrNameLst>
                                      </p:cBhvr>
                                      <p:tavLst>
                                        <p:tav tm="0">
                                          <p:val>
                                            <p:fltVal val="90"/>
                                          </p:val>
                                        </p:tav>
                                        <p:tav tm="100000">
                                          <p:val>
                                            <p:fltVal val="0"/>
                                          </p:val>
                                        </p:tav>
                                      </p:tavLst>
                                    </p:anim>
                                    <p:animEffect transition="in" filter="fade">
                                      <p:cBhvr>
                                        <p:cTn id="10" dur="2000"/>
                                        <p:tgtEl>
                                          <p:spTgt spid="216065"/>
                                        </p:tgtEl>
                                      </p:cBhvr>
                                    </p:animEffect>
                                  </p:childTnLst>
                                </p:cTn>
                              </p:par>
                            </p:childTnLst>
                          </p:cTn>
                        </p:par>
                        <p:par>
                          <p:cTn id="11" fill="hold">
                            <p:stCondLst>
                              <p:cond delay="2000"/>
                            </p:stCondLst>
                            <p:childTnLst>
                              <p:par>
                                <p:cTn id="12" presetID="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2500"/>
                            </p:stCondLst>
                            <p:childTnLst>
                              <p:par>
                                <p:cTn id="17" presetID="21" presetClass="entr" presetSubtype="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25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5" grpId="0"/>
      <p:bldGraphic spid="2" grpId="0">
        <p:bldAsOne/>
      </p:bldGraphic>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586725"/>
            <a:ext cx="9690132" cy="567164"/>
          </a:xfrm>
        </p:spPr>
        <p:txBody>
          <a:bodyPr>
            <a:normAutofit/>
          </a:bodyPr>
          <a:lstStyle/>
          <a:p>
            <a:pPr marL="0" indent="0" algn="just">
              <a:lnSpc>
                <a:spcPct val="100000"/>
              </a:lnSpc>
              <a:spcBef>
                <a:spcPts val="400"/>
              </a:spcBef>
              <a:buNone/>
              <a:defRPr/>
            </a:pPr>
            <a:r>
              <a:rPr lang="es-MX" sz="2000" b="1" dirty="0">
                <a:solidFill>
                  <a:schemeClr val="bg1"/>
                </a:solidFill>
                <a:latin typeface="ArialMT"/>
              </a:rPr>
              <a:t>1.3 </a:t>
            </a:r>
            <a:r>
              <a:rPr lang="es-MX" sz="2000" b="1" dirty="0">
                <a:solidFill>
                  <a:schemeClr val="accent6">
                    <a:lumMod val="50000"/>
                  </a:schemeClr>
                </a:solidFill>
                <a:latin typeface="ArialMT"/>
              </a:rPr>
              <a:t>Jerarquía de las normas jurídicas en materia de contrataciones públicas.</a:t>
            </a:r>
          </a:p>
          <a:p>
            <a:pPr marL="0" indent="0" algn="just">
              <a:lnSpc>
                <a:spcPct val="100000"/>
              </a:lnSpc>
              <a:spcBef>
                <a:spcPts val="40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graphicFrame>
        <p:nvGraphicFramePr>
          <p:cNvPr id="3" name="Diagrama 2">
            <a:extLst>
              <a:ext uri="{FF2B5EF4-FFF2-40B4-BE49-F238E27FC236}">
                <a16:creationId xmlns:a16="http://schemas.microsoft.com/office/drawing/2014/main" id="{FEBE5577-42CE-6D52-EE76-7B8EDFD46379}"/>
              </a:ext>
            </a:extLst>
          </p:cNvPr>
          <p:cNvGraphicFramePr/>
          <p:nvPr>
            <p:extLst>
              <p:ext uri="{D42A27DB-BD31-4B8C-83A1-F6EECF244321}">
                <p14:modId xmlns:p14="http://schemas.microsoft.com/office/powerpoint/2010/main" val="2493016851"/>
              </p:ext>
            </p:extLst>
          </p:nvPr>
        </p:nvGraphicFramePr>
        <p:xfrm>
          <a:off x="3706466" y="1196752"/>
          <a:ext cx="770485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E49404E3-B507-6572-DC60-B5796C6031FB}"/>
              </a:ext>
            </a:extLst>
          </p:cNvPr>
          <p:cNvSpPr txBox="1"/>
          <p:nvPr/>
        </p:nvSpPr>
        <p:spPr>
          <a:xfrm>
            <a:off x="671507" y="934552"/>
            <a:ext cx="9716678" cy="1323439"/>
          </a:xfrm>
          <a:prstGeom prst="rect">
            <a:avLst/>
          </a:prstGeom>
          <a:noFill/>
        </p:spPr>
        <p:txBody>
          <a:bodyPr wrap="square" rtlCol="0">
            <a:spAutoFit/>
          </a:bodyPr>
          <a:lstStyle/>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Todas estas normas se clasifican de acuerdo a la llamada Pirámide de Kelsen o Jerarquía del orden jurídico, 											                la cual, para nuestra materia 										                      es la siguiente:</a:t>
            </a:r>
          </a:p>
        </p:txBody>
      </p:sp>
    </p:spTree>
    <p:extLst>
      <p:ext uri="{BB962C8B-B14F-4D97-AF65-F5344CB8AC3E}">
        <p14:creationId xmlns:p14="http://schemas.microsoft.com/office/powerpoint/2010/main" val="117505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5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362">
                                          <p:stCondLst>
                                            <p:cond delay="0"/>
                                          </p:stCondLst>
                                        </p:cTn>
                                        <p:tgtEl>
                                          <p:spTgt spid="4">
                                            <p:txEl>
                                              <p:pRg st="0" end="0"/>
                                            </p:txEl>
                                          </p:spTgt>
                                        </p:tgtEl>
                                      </p:cBhvr>
                                    </p:animEffect>
                                    <p:anim calcmode="lin" valueType="num">
                                      <p:cBhvr>
                                        <p:cTn id="15" dur="1139"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4">
                                            <p:txEl>
                                              <p:pRg st="0" end="0"/>
                                            </p:txEl>
                                          </p:spTgt>
                                        </p:tgtEl>
                                        <p:attrNameLst>
                                          <p:attrName>ppt_y</p:attrName>
                                        </p:attrNameLst>
                                      </p:cBhvr>
                                      <p:tavLst>
                                        <p:tav tm="0" fmla="#ppt_y-sin(pi*$)/81">
                                          <p:val>
                                            <p:fltVal val="0"/>
                                          </p:val>
                                        </p:tav>
                                        <p:tav tm="100000">
                                          <p:val>
                                            <p:fltVal val="1"/>
                                          </p:val>
                                        </p:tav>
                                      </p:tavLst>
                                    </p:anim>
                                    <p:animScale>
                                      <p:cBhvr>
                                        <p:cTn id="20" dur="16">
                                          <p:stCondLst>
                                            <p:cond delay="406"/>
                                          </p:stCondLst>
                                        </p:cTn>
                                        <p:tgtEl>
                                          <p:spTgt spid="4">
                                            <p:txEl>
                                              <p:pRg st="0" end="0"/>
                                            </p:txEl>
                                          </p:spTgt>
                                        </p:tgtEl>
                                      </p:cBhvr>
                                      <p:to x="100000" y="60000"/>
                                    </p:animScale>
                                    <p:animScale>
                                      <p:cBhvr>
                                        <p:cTn id="21" dur="104" decel="50000">
                                          <p:stCondLst>
                                            <p:cond delay="423"/>
                                          </p:stCondLst>
                                        </p:cTn>
                                        <p:tgtEl>
                                          <p:spTgt spid="4">
                                            <p:txEl>
                                              <p:pRg st="0" end="0"/>
                                            </p:txEl>
                                          </p:spTgt>
                                        </p:tgtEl>
                                      </p:cBhvr>
                                      <p:to x="100000" y="100000"/>
                                    </p:animScale>
                                    <p:animScale>
                                      <p:cBhvr>
                                        <p:cTn id="22" dur="16">
                                          <p:stCondLst>
                                            <p:cond delay="820"/>
                                          </p:stCondLst>
                                        </p:cTn>
                                        <p:tgtEl>
                                          <p:spTgt spid="4">
                                            <p:txEl>
                                              <p:pRg st="0" end="0"/>
                                            </p:txEl>
                                          </p:spTgt>
                                        </p:tgtEl>
                                      </p:cBhvr>
                                      <p:to x="100000" y="80000"/>
                                    </p:animScale>
                                    <p:animScale>
                                      <p:cBhvr>
                                        <p:cTn id="23" dur="104" decel="50000">
                                          <p:stCondLst>
                                            <p:cond delay="836"/>
                                          </p:stCondLst>
                                        </p:cTn>
                                        <p:tgtEl>
                                          <p:spTgt spid="4">
                                            <p:txEl>
                                              <p:pRg st="0" end="0"/>
                                            </p:txEl>
                                          </p:spTgt>
                                        </p:tgtEl>
                                      </p:cBhvr>
                                      <p:to x="100000" y="100000"/>
                                    </p:animScale>
                                    <p:animScale>
                                      <p:cBhvr>
                                        <p:cTn id="24" dur="16">
                                          <p:stCondLst>
                                            <p:cond delay="1026"/>
                                          </p:stCondLst>
                                        </p:cTn>
                                        <p:tgtEl>
                                          <p:spTgt spid="4">
                                            <p:txEl>
                                              <p:pRg st="0" end="0"/>
                                            </p:txEl>
                                          </p:spTgt>
                                        </p:tgtEl>
                                      </p:cBhvr>
                                      <p:to x="100000" y="90000"/>
                                    </p:animScale>
                                    <p:animScale>
                                      <p:cBhvr>
                                        <p:cTn id="25" dur="104" decel="50000">
                                          <p:stCondLst>
                                            <p:cond delay="1042"/>
                                          </p:stCondLst>
                                        </p:cTn>
                                        <p:tgtEl>
                                          <p:spTgt spid="4">
                                            <p:txEl>
                                              <p:pRg st="0" end="0"/>
                                            </p:txEl>
                                          </p:spTgt>
                                        </p:tgtEl>
                                      </p:cBhvr>
                                      <p:to x="100000" y="100000"/>
                                    </p:animScale>
                                    <p:animScale>
                                      <p:cBhvr>
                                        <p:cTn id="26" dur="16">
                                          <p:stCondLst>
                                            <p:cond delay="1130"/>
                                          </p:stCondLst>
                                        </p:cTn>
                                        <p:tgtEl>
                                          <p:spTgt spid="4">
                                            <p:txEl>
                                              <p:pRg st="0" end="0"/>
                                            </p:txEl>
                                          </p:spTgt>
                                        </p:tgtEl>
                                      </p:cBhvr>
                                      <p:to x="100000" y="95000"/>
                                    </p:animScale>
                                    <p:animScale>
                                      <p:cBhvr>
                                        <p:cTn id="27" dur="104" decel="50000">
                                          <p:stCondLst>
                                            <p:cond delay="1146"/>
                                          </p:stCondLst>
                                        </p:cTn>
                                        <p:tgtEl>
                                          <p:spTgt spid="4">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graphicEl>
                                              <a:dgm id="{98731E38-5958-458C-802B-C5E6CB50BFBE}"/>
                                            </p:graphicEl>
                                          </p:spTgt>
                                        </p:tgtEl>
                                        <p:attrNameLst>
                                          <p:attrName>style.visibility</p:attrName>
                                        </p:attrNameLst>
                                      </p:cBhvr>
                                      <p:to>
                                        <p:strVal val="visible"/>
                                      </p:to>
                                    </p:set>
                                    <p:animEffect transition="in" filter="checkerboard(across)">
                                      <p:cBhvr>
                                        <p:cTn id="32" dur="1750"/>
                                        <p:tgtEl>
                                          <p:spTgt spid="3">
                                            <p:graphicEl>
                                              <a:dgm id="{98731E38-5958-458C-802B-C5E6CB50BFBE}"/>
                                            </p:graphicEl>
                                          </p:spTgt>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
                                            <p:graphicEl>
                                              <a:dgm id="{947010F9-74D4-463C-9367-A0E2CE80A88A}"/>
                                            </p:graphicEl>
                                          </p:spTgt>
                                        </p:tgtEl>
                                        <p:attrNameLst>
                                          <p:attrName>style.visibility</p:attrName>
                                        </p:attrNameLst>
                                      </p:cBhvr>
                                      <p:to>
                                        <p:strVal val="visible"/>
                                      </p:to>
                                    </p:set>
                                    <p:animEffect transition="in" filter="checkerboard(across)">
                                      <p:cBhvr>
                                        <p:cTn id="35" dur="1750"/>
                                        <p:tgtEl>
                                          <p:spTgt spid="3">
                                            <p:graphicEl>
                                              <a:dgm id="{947010F9-74D4-463C-9367-A0E2CE80A88A}"/>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3">
                                            <p:graphicEl>
                                              <a:dgm id="{80AA711E-485B-4623-BFE4-E89EDD935D86}"/>
                                            </p:graphicEl>
                                          </p:spTgt>
                                        </p:tgtEl>
                                        <p:attrNameLst>
                                          <p:attrName>style.visibility</p:attrName>
                                        </p:attrNameLst>
                                      </p:cBhvr>
                                      <p:to>
                                        <p:strVal val="visible"/>
                                      </p:to>
                                    </p:set>
                                    <p:animEffect transition="in" filter="checkerboard(across)">
                                      <p:cBhvr>
                                        <p:cTn id="40" dur="1750"/>
                                        <p:tgtEl>
                                          <p:spTgt spid="3">
                                            <p:graphicEl>
                                              <a:dgm id="{80AA711E-485B-4623-BFE4-E89EDD935D86}"/>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3">
                                            <p:graphicEl>
                                              <a:dgm id="{FB6C0461-31F5-457A-A495-4B5C23C90AC5}"/>
                                            </p:graphicEl>
                                          </p:spTgt>
                                        </p:tgtEl>
                                        <p:attrNameLst>
                                          <p:attrName>style.visibility</p:attrName>
                                        </p:attrNameLst>
                                      </p:cBhvr>
                                      <p:to>
                                        <p:strVal val="visible"/>
                                      </p:to>
                                    </p:set>
                                    <p:animEffect transition="in" filter="checkerboard(across)">
                                      <p:cBhvr>
                                        <p:cTn id="45" dur="1750"/>
                                        <p:tgtEl>
                                          <p:spTgt spid="3">
                                            <p:graphicEl>
                                              <a:dgm id="{FB6C0461-31F5-457A-A495-4B5C23C90AC5}"/>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3">
                                            <p:graphicEl>
                                              <a:dgm id="{915110B9-0F42-4711-A968-E07BF365B7B8}"/>
                                            </p:graphicEl>
                                          </p:spTgt>
                                        </p:tgtEl>
                                        <p:attrNameLst>
                                          <p:attrName>style.visibility</p:attrName>
                                        </p:attrNameLst>
                                      </p:cBhvr>
                                      <p:to>
                                        <p:strVal val="visible"/>
                                      </p:to>
                                    </p:set>
                                    <p:animEffect transition="in" filter="checkerboard(across)">
                                      <p:cBhvr>
                                        <p:cTn id="50" dur="1750"/>
                                        <p:tgtEl>
                                          <p:spTgt spid="3">
                                            <p:graphicEl>
                                              <a:dgm id="{915110B9-0F42-4711-A968-E07BF365B7B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3">
                                            <p:graphicEl>
                                              <a:dgm id="{5CCD6511-4873-4C40-8ED9-1C38CD263610}"/>
                                            </p:graphicEl>
                                          </p:spTgt>
                                        </p:tgtEl>
                                        <p:attrNameLst>
                                          <p:attrName>style.visibility</p:attrName>
                                        </p:attrNameLst>
                                      </p:cBhvr>
                                      <p:to>
                                        <p:strVal val="visible"/>
                                      </p:to>
                                    </p:set>
                                    <p:animEffect transition="in" filter="checkerboard(across)">
                                      <p:cBhvr>
                                        <p:cTn id="55" dur="1750"/>
                                        <p:tgtEl>
                                          <p:spTgt spid="3">
                                            <p:graphicEl>
                                              <a:dgm id="{5CCD6511-4873-4C40-8ED9-1C38CD26361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3">
                                            <p:graphicEl>
                                              <a:dgm id="{2BFB2267-E6E8-4E9B-8F1F-87A805B4D55C}"/>
                                            </p:graphicEl>
                                          </p:spTgt>
                                        </p:tgtEl>
                                        <p:attrNameLst>
                                          <p:attrName>style.visibility</p:attrName>
                                        </p:attrNameLst>
                                      </p:cBhvr>
                                      <p:to>
                                        <p:strVal val="visible"/>
                                      </p:to>
                                    </p:set>
                                    <p:animEffect transition="in" filter="checkerboard(across)">
                                      <p:cBhvr>
                                        <p:cTn id="60" dur="1750"/>
                                        <p:tgtEl>
                                          <p:spTgt spid="3">
                                            <p:graphicEl>
                                              <a:dgm id="{2BFB2267-E6E8-4E9B-8F1F-87A805B4D55C}"/>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3">
                                            <p:graphicEl>
                                              <a:dgm id="{9C476A10-066C-4FFF-8635-BC2FA4E8243D}"/>
                                            </p:graphicEl>
                                          </p:spTgt>
                                        </p:tgtEl>
                                        <p:attrNameLst>
                                          <p:attrName>style.visibility</p:attrName>
                                        </p:attrNameLst>
                                      </p:cBhvr>
                                      <p:to>
                                        <p:strVal val="visible"/>
                                      </p:to>
                                    </p:set>
                                    <p:animEffect transition="in" filter="checkerboard(across)">
                                      <p:cBhvr>
                                        <p:cTn id="65" dur="1750"/>
                                        <p:tgtEl>
                                          <p:spTgt spid="3">
                                            <p:graphicEl>
                                              <a:dgm id="{9C476A10-066C-4FFF-8635-BC2FA4E824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algn="ctr">
              <a:lnSpc>
                <a:spcPct val="120000"/>
              </a:lnSpc>
              <a:spcBef>
                <a:spcPts val="0"/>
              </a:spcBef>
            </a:pPr>
            <a:r>
              <a:rPr lang="es-MX" sz="2800" b="1" dirty="0">
                <a:latin typeface="ArialMT"/>
              </a:rPr>
              <a:t>Unidad 2. Planeación, presupuestación y programación de las contrataciones públicas.</a:t>
            </a: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680321" y="2081380"/>
            <a:ext cx="9788896" cy="4265632"/>
          </a:xfrm>
        </p:spPr>
        <p:txBody>
          <a:bodyPr>
            <a:normAutofit/>
          </a:bodyPr>
          <a:lstStyle/>
          <a:p>
            <a:pPr marL="0" indent="0" algn="just">
              <a:lnSpc>
                <a:spcPct val="120000"/>
              </a:lnSpc>
              <a:spcBef>
                <a:spcPts val="0"/>
              </a:spcBef>
              <a:buNone/>
            </a:pPr>
            <a:r>
              <a:rPr lang="es-MX" sz="2200" dirty="0">
                <a:solidFill>
                  <a:schemeClr val="bg1"/>
                </a:solidFill>
                <a:effectLst/>
                <a:latin typeface="ArialMT"/>
              </a:rPr>
              <a:t>El alumno será capaz de:</a:t>
            </a:r>
          </a:p>
          <a:p>
            <a:pPr marL="0" indent="0" algn="just">
              <a:lnSpc>
                <a:spcPct val="120000"/>
              </a:lnSpc>
              <a:spcBef>
                <a:spcPts val="0"/>
              </a:spcBef>
              <a:buNone/>
            </a:pPr>
            <a:r>
              <a:rPr lang="es-MX" sz="1100" dirty="0">
                <a:solidFill>
                  <a:schemeClr val="bg1"/>
                </a:solidFill>
                <a:latin typeface="ArialMT"/>
              </a:rPr>
              <a:t>.</a:t>
            </a:r>
            <a:br>
              <a:rPr lang="es-MX" dirty="0">
                <a:solidFill>
                  <a:schemeClr val="bg1"/>
                </a:solidFill>
                <a:effectLst/>
                <a:latin typeface="ArialMT"/>
              </a:rPr>
            </a:br>
            <a:r>
              <a:rPr lang="es-MX" sz="2200" dirty="0">
                <a:solidFill>
                  <a:schemeClr val="bg1"/>
                </a:solidFill>
                <a:effectLst/>
                <a:latin typeface="ArialMT"/>
              </a:rPr>
              <a:t>Identificar  los  requisitos que, previo al  inicio  de un		       procedimiento de contratación, se  deben cumplir en 		      materia de planeación, presupuestación y programa-	                       ción.  </a:t>
            </a:r>
            <a:r>
              <a:rPr lang="es-MX" sz="2200" dirty="0">
                <a:solidFill>
                  <a:schemeClr val="bg1"/>
                </a:solidFill>
                <a:latin typeface="ArialMT"/>
              </a:rPr>
              <a:t>Aspectos  indispensables sin  los  cuales no es		                 posible  juridicamente  iniciar  un  procedimiento para		                      la adquisición o arrendamiento de bienes, contrataci-		                 ón  de  servicios o para  la ejecución de  alguna obra 		            pública.</a:t>
            </a:r>
            <a:endParaRPr lang="es-MX" dirty="0">
              <a:solidFill>
                <a:schemeClr val="bg1"/>
              </a:solidFill>
              <a:effectLst/>
            </a:endParaRPr>
          </a:p>
          <a:p>
            <a:endParaRPr lang="es-MX" dirty="0"/>
          </a:p>
        </p:txBody>
      </p:sp>
      <p:sp>
        <p:nvSpPr>
          <p:cNvPr id="2" name="Marcador de número de diapositiva 1">
            <a:extLst>
              <a:ext uri="{FF2B5EF4-FFF2-40B4-BE49-F238E27FC236}">
                <a16:creationId xmlns:a16="http://schemas.microsoft.com/office/drawing/2014/main" id="{AA908ED3-B30D-6077-2CA2-25BF4266941D}"/>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21</a:t>
            </a:fld>
            <a:endParaRPr lang="en-US" sz="2400" dirty="0">
              <a:latin typeface="Arial" panose="020B0604020202020204" pitchFamily="34" charset="0"/>
              <a:cs typeface="Arial" panose="020B0604020202020204" pitchFamily="34" charset="0"/>
            </a:endParaRPr>
          </a:p>
        </p:txBody>
      </p:sp>
      <p:pic>
        <p:nvPicPr>
          <p:cNvPr id="3074" name="Picture 2" descr="Los presupuestos y la planificación">
            <a:extLst>
              <a:ext uri="{FF2B5EF4-FFF2-40B4-BE49-F238E27FC236}">
                <a16:creationId xmlns:a16="http://schemas.microsoft.com/office/drawing/2014/main" id="{A7B20CB4-FDBB-4DAA-4359-83A1EFE86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1290" y="2673930"/>
            <a:ext cx="4469080" cy="3206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52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p:cTn id="12"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xEl>
                                              <p:pRg st="0" end="0"/>
                                            </p:txEl>
                                          </p:spTgt>
                                        </p:tgtEl>
                                      </p:cBhvr>
                                    </p:animEffect>
                                  </p:childTnLst>
                                </p:cTn>
                              </p:par>
                            </p:childTnLst>
                          </p:cTn>
                        </p:par>
                        <p:par>
                          <p:cTn id="17" fill="hold">
                            <p:stCondLst>
                              <p:cond delay="1500"/>
                            </p:stCondLst>
                            <p:childTnLst>
                              <p:par>
                                <p:cTn id="18" presetID="41" presetClass="entr" presetSubtype="0" fill="hold" nodeType="afterEffect">
                                  <p:stCondLst>
                                    <p:cond delay="0"/>
                                  </p:stCondLst>
                                  <p:iterate type="lt">
                                    <p:tmPct val="10000"/>
                                  </p:iterate>
                                  <p:childTnLst>
                                    <p:set>
                                      <p:cBhvr>
                                        <p:cTn id="19" dur="1" fill="hold">
                                          <p:stCondLst>
                                            <p:cond delay="0"/>
                                          </p:stCondLst>
                                        </p:cTn>
                                        <p:tgtEl>
                                          <p:spTgt spid="11">
                                            <p:txEl>
                                              <p:pRg st="1" end="1"/>
                                            </p:txEl>
                                          </p:spTgt>
                                        </p:tgtEl>
                                        <p:attrNameLst>
                                          <p:attrName>style.visibility</p:attrName>
                                        </p:attrNameLst>
                                      </p:cBhvr>
                                      <p:to>
                                        <p:strVal val="visible"/>
                                      </p:to>
                                    </p:set>
                                    <p:anim calcmode="lin" valueType="num">
                                      <p:cBhvr>
                                        <p:cTn id="20" dur="500" fill="hold"/>
                                        <p:tgtEl>
                                          <p:spTgt spid="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1">
                                            <p:txEl>
                                              <p:pRg st="1" end="1"/>
                                            </p:txEl>
                                          </p:spTgt>
                                        </p:tgtEl>
                                        <p:attrNameLst>
                                          <p:attrName>ppt_y</p:attrName>
                                        </p:attrNameLst>
                                      </p:cBhvr>
                                      <p:tavLst>
                                        <p:tav tm="0">
                                          <p:val>
                                            <p:strVal val="#ppt_y"/>
                                          </p:val>
                                        </p:tav>
                                        <p:tav tm="100000">
                                          <p:val>
                                            <p:strVal val="#ppt_y"/>
                                          </p:val>
                                        </p:tav>
                                      </p:tavLst>
                                    </p:anim>
                                    <p:anim calcmode="lin" valueType="num">
                                      <p:cBhvr>
                                        <p:cTn id="22" dur="500" fill="hold"/>
                                        <p:tgtEl>
                                          <p:spTgt spid="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32469"/>
          </a:xfrm>
        </p:spPr>
        <p:txBody>
          <a:bodyPr>
            <a:normAutofit/>
          </a:bodyPr>
          <a:lstStyle/>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2.1. </a:t>
            </a:r>
            <a:r>
              <a:rPr lang="es-MX" sz="2000" b="1" dirty="0">
                <a:solidFill>
                  <a:schemeClr val="accent6">
                    <a:lumMod val="50000"/>
                  </a:schemeClr>
                </a:solidFill>
                <a:latin typeface="ArialMT"/>
              </a:rPr>
              <a:t>Planeación</a:t>
            </a:r>
            <a:r>
              <a:rPr lang="es-MX" sz="2000" dirty="0">
                <a:solidFill>
                  <a:schemeClr val="bg1"/>
                </a:solidFill>
                <a:latin typeface="ArialMT"/>
              </a:rPr>
              <a:t>.</a:t>
            </a:r>
          </a:p>
          <a:p>
            <a:pPr marL="0" indent="0" algn="just">
              <a:lnSpc>
                <a:spcPct val="100000"/>
              </a:lnSpc>
              <a:spcBef>
                <a:spcPts val="0"/>
              </a:spcBef>
              <a:buNone/>
              <a:defRPr/>
            </a:pPr>
            <a:endParaRPr lang="es-MX" sz="800" dirty="0">
              <a:solidFill>
                <a:schemeClr val="accent6">
                  <a:lumMod val="50000"/>
                </a:schemeClr>
              </a:solidFill>
              <a:latin typeface="ArialMT"/>
            </a:endParaRPr>
          </a:p>
          <a:p>
            <a:pPr marL="0"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De conformidad con el artículo 26 apartado A de la Constitución:</a:t>
            </a:r>
          </a:p>
          <a:p>
            <a:pPr marL="0" indent="0" algn="just">
              <a:lnSpc>
                <a:spcPct val="100000"/>
              </a:lnSpc>
              <a:spcBef>
                <a:spcPts val="0"/>
              </a:spcBef>
              <a:buNone/>
              <a:defRPr/>
            </a:pPr>
            <a:r>
              <a:rPr lang="es-ES_tradnl" altLang="es-MX" sz="5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defRPr/>
            </a:pPr>
            <a:r>
              <a:rPr lang="es-ES_tradnl" altLang="es-MX" sz="2000" i="1" dirty="0">
                <a:solidFill>
                  <a:schemeClr val="bg1"/>
                </a:solidFill>
                <a:latin typeface="Arial" panose="020B0604020202020204" pitchFamily="34" charset="0"/>
                <a:cs typeface="Arial" panose="020B0604020202020204" pitchFamily="34" charset="0"/>
              </a:rPr>
              <a:t>Habrá un plan nacional de desarrollo al que se sujetarán obligatoriamente los programas de la Administración Pública Federal</a:t>
            </a:r>
            <a:r>
              <a:rPr lang="es-ES_tradnl"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ES_tradnl" altLang="es-MX" sz="8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La Ley de Planeación </a:t>
            </a:r>
            <a:r>
              <a:rPr lang="es-ES_tradnl" altLang="es-MX" sz="1600" dirty="0">
                <a:solidFill>
                  <a:schemeClr val="bg1"/>
                </a:solidFill>
                <a:latin typeface="Arial" panose="020B0604020202020204" pitchFamily="34" charset="0"/>
                <a:cs typeface="Arial" panose="020B0604020202020204" pitchFamily="34" charset="0"/>
              </a:rPr>
              <a:t>(DOF 5 de enero de 1983, última reforma 9 de enero del 2018) </a:t>
            </a:r>
            <a:r>
              <a:rPr lang="es-ES_tradnl" altLang="es-MX" sz="2000" dirty="0">
                <a:solidFill>
                  <a:schemeClr val="bg1"/>
                </a:solidFill>
                <a:latin typeface="Arial" panose="020B0604020202020204" pitchFamily="34" charset="0"/>
                <a:cs typeface="Arial" panose="020B0604020202020204" pitchFamily="34" charset="0"/>
              </a:rPr>
              <a:t>que reglamenta el mencionado precepto constitucional, establece entre otros aspectos los criterios para la formulación, instrumentación, control y evaluación del plan y los programas de desarrollo, y los órganos responsables del proceso de planeación.</a:t>
            </a:r>
          </a:p>
          <a:p>
            <a:pPr marL="0" indent="0" algn="just">
              <a:lnSpc>
                <a:spcPct val="100000"/>
              </a:lnSpc>
              <a:spcBef>
                <a:spcPts val="0"/>
              </a:spcBef>
              <a:buNone/>
              <a:defRPr/>
            </a:pPr>
            <a:endParaRPr lang="es-ES_tradnl" altLang="es-MX" sz="8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Por su parte la LFPRH </a:t>
            </a:r>
            <a:r>
              <a:rPr lang="es-ES_tradnl" altLang="es-MX" sz="1600" dirty="0">
                <a:solidFill>
                  <a:schemeClr val="bg1"/>
                </a:solidFill>
                <a:latin typeface="Arial" panose="020B0604020202020204" pitchFamily="34" charset="0"/>
                <a:cs typeface="Arial" panose="020B0604020202020204" pitchFamily="34" charset="0"/>
              </a:rPr>
              <a:t>(art. 16) </a:t>
            </a:r>
            <a:r>
              <a:rPr lang="es-ES_tradnl" altLang="es-MX" sz="2000" dirty="0">
                <a:solidFill>
                  <a:schemeClr val="bg1"/>
                </a:solidFill>
                <a:latin typeface="Arial" panose="020B0604020202020204" pitchFamily="34" charset="0"/>
                <a:cs typeface="Arial" panose="020B0604020202020204" pitchFamily="34" charset="0"/>
              </a:rPr>
              <a:t>dispone: </a:t>
            </a:r>
          </a:p>
          <a:p>
            <a:pPr marL="0" indent="0" algn="just">
              <a:lnSpc>
                <a:spcPct val="100000"/>
              </a:lnSpc>
              <a:spcBef>
                <a:spcPts val="0"/>
              </a:spcBef>
              <a:buNone/>
              <a:defRPr/>
            </a:pPr>
            <a:endParaRPr lang="es-ES_tradnl"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_tradnl" altLang="es-MX" sz="2000" i="1" dirty="0">
                <a:solidFill>
                  <a:schemeClr val="bg1"/>
                </a:solidFill>
                <a:latin typeface="Arial" panose="020B0604020202020204" pitchFamily="34" charset="0"/>
                <a:cs typeface="Arial" panose="020B0604020202020204" pitchFamily="34" charset="0"/>
              </a:rPr>
              <a:t>La Ley de Ingresos y el Presupuesto de Egresos se elaborarán con base en </a:t>
            </a:r>
            <a:r>
              <a:rPr lang="es-ES_tradnl" altLang="es-MX" sz="2000" i="1" dirty="0">
                <a:solidFill>
                  <a:srgbClr val="2F6642"/>
                </a:solidFill>
                <a:latin typeface="Arial" panose="020B0604020202020204" pitchFamily="34" charset="0"/>
                <a:cs typeface="Arial" panose="020B0604020202020204" pitchFamily="34" charset="0"/>
              </a:rPr>
              <a:t>objetivos y parámetros cuantificables </a:t>
            </a:r>
            <a:r>
              <a:rPr lang="es-ES_tradnl" altLang="es-MX" sz="2000" i="1" dirty="0">
                <a:solidFill>
                  <a:schemeClr val="bg1"/>
                </a:solidFill>
                <a:latin typeface="Arial" panose="020B0604020202020204" pitchFamily="34" charset="0"/>
                <a:cs typeface="Arial" panose="020B0604020202020204" pitchFamily="34" charset="0"/>
              </a:rPr>
              <a:t>de política económica, acompañados de sus correspondientes </a:t>
            </a:r>
            <a:r>
              <a:rPr lang="es-ES_tradnl" altLang="es-MX" sz="2000" i="1" dirty="0">
                <a:solidFill>
                  <a:schemeClr val="accent5">
                    <a:lumMod val="75000"/>
                  </a:schemeClr>
                </a:solidFill>
                <a:latin typeface="Arial" panose="020B0604020202020204" pitchFamily="34" charset="0"/>
                <a:cs typeface="Arial" panose="020B0604020202020204" pitchFamily="34" charset="0"/>
              </a:rPr>
              <a:t>indicadores del desempeño</a:t>
            </a:r>
            <a:r>
              <a:rPr lang="es-ES_tradnl" altLang="es-MX" sz="2000" i="1" dirty="0">
                <a:solidFill>
                  <a:schemeClr val="bg1"/>
                </a:solidFill>
                <a:latin typeface="Arial" panose="020B0604020202020204" pitchFamily="34" charset="0"/>
                <a:cs typeface="Arial" panose="020B0604020202020204" pitchFamily="34" charset="0"/>
              </a:rPr>
              <a:t>, los cuales, junto con los criterios generales de política económica y los </a:t>
            </a:r>
            <a:r>
              <a:rPr lang="es-ES_tradnl" altLang="es-MX" sz="2000" i="1" dirty="0">
                <a:solidFill>
                  <a:schemeClr val="bg2">
                    <a:lumMod val="75000"/>
                  </a:schemeClr>
                </a:solidFill>
                <a:latin typeface="Arial" panose="020B0604020202020204" pitchFamily="34" charset="0"/>
                <a:cs typeface="Arial" panose="020B0604020202020204" pitchFamily="34" charset="0"/>
              </a:rPr>
              <a:t>objetivos, estrategias y metas anuales</a:t>
            </a:r>
            <a:r>
              <a:rPr lang="es-ES_tradnl" altLang="es-MX" sz="2000" i="1" dirty="0">
                <a:solidFill>
                  <a:schemeClr val="bg1"/>
                </a:solidFill>
                <a:latin typeface="Arial" panose="020B0604020202020204" pitchFamily="34" charset="0"/>
                <a:cs typeface="Arial" panose="020B0604020202020204" pitchFamily="34" charset="0"/>
              </a:rPr>
              <a:t>, en el caso de la Administración Pública Federal, deberán ser congruentes con el </a:t>
            </a:r>
            <a:r>
              <a:rPr lang="es-ES_tradnl" altLang="es-MX" sz="2000" i="1" dirty="0">
                <a:solidFill>
                  <a:schemeClr val="accent4">
                    <a:lumMod val="75000"/>
                  </a:schemeClr>
                </a:solidFill>
                <a:latin typeface="Arial" panose="020B0604020202020204" pitchFamily="34" charset="0"/>
                <a:cs typeface="Arial" panose="020B0604020202020204" pitchFamily="34" charset="0"/>
              </a:rPr>
              <a:t>Plan Nacional de Desarrollo </a:t>
            </a:r>
            <a:r>
              <a:rPr lang="es-ES_tradnl" altLang="es-MX" sz="2000" dirty="0">
                <a:solidFill>
                  <a:schemeClr val="accent4">
                    <a:lumMod val="75000"/>
                  </a:schemeClr>
                </a:solidFill>
                <a:latin typeface="Arial" panose="020B0604020202020204" pitchFamily="34" charset="0"/>
                <a:cs typeface="Arial" panose="020B0604020202020204" pitchFamily="34" charset="0"/>
              </a:rPr>
              <a:t>(PND) </a:t>
            </a:r>
            <a:r>
              <a:rPr lang="es-ES_tradnl" altLang="es-MX" sz="2000" i="1" dirty="0">
                <a:solidFill>
                  <a:schemeClr val="bg1"/>
                </a:solidFill>
                <a:latin typeface="Arial" panose="020B0604020202020204" pitchFamily="34" charset="0"/>
                <a:cs typeface="Arial" panose="020B0604020202020204" pitchFamily="34" charset="0"/>
              </a:rPr>
              <a:t>y los </a:t>
            </a:r>
            <a:r>
              <a:rPr lang="es-ES_tradnl" altLang="es-MX" sz="2000" i="1" dirty="0">
                <a:solidFill>
                  <a:srgbClr val="CC9C02"/>
                </a:solidFill>
                <a:latin typeface="Arial" panose="020B0604020202020204" pitchFamily="34" charset="0"/>
                <a:cs typeface="Arial" panose="020B0604020202020204" pitchFamily="34" charset="0"/>
              </a:rPr>
              <a:t>programas que derivan del mismo</a:t>
            </a:r>
            <a:r>
              <a:rPr lang="es-ES_tradnl" altLang="es-MX" sz="2000" i="1" dirty="0">
                <a:solidFill>
                  <a:schemeClr val="bg1"/>
                </a:solidFill>
                <a:latin typeface="Arial" panose="020B0604020202020204" pitchFamily="34" charset="0"/>
                <a:cs typeface="Arial" panose="020B0604020202020204" pitchFamily="34" charset="0"/>
              </a:rPr>
              <a:t>.</a:t>
            </a:r>
            <a:r>
              <a:rPr lang="es-ES_tradnl" altLang="es-MX" sz="2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406208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500"/>
                                        <p:tgtEl>
                                          <p:spTgt spid="11">
                                            <p:txEl>
                                              <p:pRg st="0" end="0"/>
                                            </p:txEl>
                                          </p:spTgt>
                                        </p:tgtEl>
                                      </p:cBhvr>
                                    </p:animEffect>
                                  </p:childTnLst>
                                </p:cTn>
                              </p:par>
                            </p:childTnLst>
                          </p:cTn>
                        </p:par>
                        <p:par>
                          <p:cTn id="10" fill="hold">
                            <p:stCondLst>
                              <p:cond delay="1500"/>
                            </p:stCondLst>
                            <p:childTnLst>
                              <p:par>
                                <p:cTn id="11" presetID="56" presetClass="entr" presetSubtype="0" fill="hold" nodeType="afterEffect">
                                  <p:stCondLst>
                                    <p:cond delay="0"/>
                                  </p:stCondLst>
                                  <p:iterate type="lt">
                                    <p:tmPct val="10000"/>
                                  </p:iterate>
                                  <p:childTnLst>
                                    <p:set>
                                      <p:cBhvr>
                                        <p:cTn id="12" dur="1" fill="hold">
                                          <p:stCondLst>
                                            <p:cond delay="0"/>
                                          </p:stCondLst>
                                        </p:cTn>
                                        <p:tgtEl>
                                          <p:spTgt spid="11">
                                            <p:txEl>
                                              <p:pRg st="2" end="2"/>
                                            </p:txEl>
                                          </p:spTgt>
                                        </p:tgtEl>
                                        <p:attrNameLst>
                                          <p:attrName>style.visibility</p:attrName>
                                        </p:attrNameLst>
                                      </p:cBhvr>
                                      <p:to>
                                        <p:strVal val="visible"/>
                                      </p:to>
                                    </p:set>
                                    <p:anim by="(-#ppt_w*2)" calcmode="lin" valueType="num">
                                      <p:cBhvr rctx="PPT">
                                        <p:cTn id="13" dur="250" autoRev="1" fill="hold">
                                          <p:stCondLst>
                                            <p:cond delay="0"/>
                                          </p:stCondLst>
                                        </p:cTn>
                                        <p:tgtEl>
                                          <p:spTgt spid="11">
                                            <p:txEl>
                                              <p:pRg st="2" end="2"/>
                                            </p:txEl>
                                          </p:spTgt>
                                        </p:tgtEl>
                                        <p:attrNameLst>
                                          <p:attrName>ppt_w</p:attrName>
                                        </p:attrNameLst>
                                      </p:cBhvr>
                                    </p:anim>
                                    <p:anim by="(#ppt_w*0.50)" calcmode="lin" valueType="num">
                                      <p:cBhvr>
                                        <p:cTn id="14" dur="250" decel="50000" autoRev="1" fill="hold">
                                          <p:stCondLst>
                                            <p:cond delay="0"/>
                                          </p:stCondLst>
                                        </p:cTn>
                                        <p:tgtEl>
                                          <p:spTgt spid="11">
                                            <p:txEl>
                                              <p:pRg st="2" end="2"/>
                                            </p:txEl>
                                          </p:spTgt>
                                        </p:tgtEl>
                                        <p:attrNameLst>
                                          <p:attrName>ppt_x</p:attrName>
                                        </p:attrNameLst>
                                      </p:cBhvr>
                                    </p:anim>
                                    <p:anim from="(-#ppt_h/2)" to="(#ppt_y)" calcmode="lin" valueType="num">
                                      <p:cBhvr>
                                        <p:cTn id="15" dur="500" fill="hold">
                                          <p:stCondLst>
                                            <p:cond delay="0"/>
                                          </p:stCondLst>
                                        </p:cTn>
                                        <p:tgtEl>
                                          <p:spTgt spid="11">
                                            <p:txEl>
                                              <p:pRg st="2" end="2"/>
                                            </p:txEl>
                                          </p:spTgt>
                                        </p:tgtEl>
                                        <p:attrNameLst>
                                          <p:attrName>ppt_y</p:attrName>
                                        </p:attrNameLst>
                                      </p:cBhvr>
                                    </p:anim>
                                    <p:animRot by="21600000">
                                      <p:cBhvr>
                                        <p:cTn id="16" dur="500" fill="hold">
                                          <p:stCondLst>
                                            <p:cond delay="0"/>
                                          </p:stCondLst>
                                        </p:cTn>
                                        <p:tgtEl>
                                          <p:spTgt spid="11">
                                            <p:txEl>
                                              <p:pRg st="2" end="2"/>
                                            </p:txEl>
                                          </p:spTgt>
                                        </p:tgtEl>
                                        <p:attrNameLst>
                                          <p:attrName>r</p:attrName>
                                        </p:attrNameLst>
                                      </p:cBhvr>
                                    </p:animRot>
                                  </p:childTnLst>
                                </p:cTn>
                              </p:par>
                            </p:childTnLst>
                          </p:cTn>
                        </p:par>
                        <p:par>
                          <p:cTn id="17" fill="hold">
                            <p:stCondLst>
                              <p:cond delay="4650"/>
                            </p:stCondLst>
                            <p:childTnLst>
                              <p:par>
                                <p:cTn id="18" presetID="52" presetClass="entr" presetSubtype="0" fill="hold" nodeType="after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Scale>
                                      <p:cBhvr>
                                        <p:cTn id="20" dur="1000" decel="50000" fill="hold">
                                          <p:stCondLst>
                                            <p:cond delay="0"/>
                                          </p:stCondLst>
                                        </p:cTn>
                                        <p:tgtEl>
                                          <p:spTgt spid="1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1">
                                            <p:txEl>
                                              <p:pRg st="4" end="4"/>
                                            </p:txEl>
                                          </p:spTgt>
                                        </p:tgtEl>
                                        <p:attrNameLst>
                                          <p:attrName>ppt_x</p:attrName>
                                          <p:attrName>ppt_y</p:attrName>
                                        </p:attrNameLst>
                                      </p:cBhvr>
                                    </p:animMotion>
                                    <p:animEffect transition="in" filter="fade">
                                      <p:cBhvr>
                                        <p:cTn id="22" dur="10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wedge">
                                      <p:cBhvr>
                                        <p:cTn id="27" dur="15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nodeType="clickEffect">
                                  <p:stCondLst>
                                    <p:cond delay="0"/>
                                  </p:stCondLst>
                                  <p:iterate type="lt">
                                    <p:tmPct val="10000"/>
                                  </p:iterate>
                                  <p:childTnLst>
                                    <p:set>
                                      <p:cBhvr>
                                        <p:cTn id="31" dur="1" fill="hold">
                                          <p:stCondLst>
                                            <p:cond delay="0"/>
                                          </p:stCondLst>
                                        </p:cTn>
                                        <p:tgtEl>
                                          <p:spTgt spid="11">
                                            <p:txEl>
                                              <p:pRg st="8" end="8"/>
                                            </p:txEl>
                                          </p:spTgt>
                                        </p:tgtEl>
                                        <p:attrNameLst>
                                          <p:attrName>style.visibility</p:attrName>
                                        </p:attrNameLst>
                                      </p:cBhvr>
                                      <p:to>
                                        <p:strVal val="visible"/>
                                      </p:to>
                                    </p:set>
                                    <p:anim by="(-#ppt_w*2)" calcmode="lin" valueType="num">
                                      <p:cBhvr rctx="PPT">
                                        <p:cTn id="32" dur="375" autoRev="1" fill="hold">
                                          <p:stCondLst>
                                            <p:cond delay="0"/>
                                          </p:stCondLst>
                                        </p:cTn>
                                        <p:tgtEl>
                                          <p:spTgt spid="11">
                                            <p:txEl>
                                              <p:pRg st="8" end="8"/>
                                            </p:txEl>
                                          </p:spTgt>
                                        </p:tgtEl>
                                        <p:attrNameLst>
                                          <p:attrName>ppt_w</p:attrName>
                                        </p:attrNameLst>
                                      </p:cBhvr>
                                    </p:anim>
                                    <p:anim by="(#ppt_w*0.50)" calcmode="lin" valueType="num">
                                      <p:cBhvr>
                                        <p:cTn id="33" dur="375" decel="50000" autoRev="1" fill="hold">
                                          <p:stCondLst>
                                            <p:cond delay="0"/>
                                          </p:stCondLst>
                                        </p:cTn>
                                        <p:tgtEl>
                                          <p:spTgt spid="11">
                                            <p:txEl>
                                              <p:pRg st="8" end="8"/>
                                            </p:txEl>
                                          </p:spTgt>
                                        </p:tgtEl>
                                        <p:attrNameLst>
                                          <p:attrName>ppt_x</p:attrName>
                                        </p:attrNameLst>
                                      </p:cBhvr>
                                    </p:anim>
                                    <p:anim from="(-#ppt_h/2)" to="(#ppt_y)" calcmode="lin" valueType="num">
                                      <p:cBhvr>
                                        <p:cTn id="34" dur="750" fill="hold">
                                          <p:stCondLst>
                                            <p:cond delay="0"/>
                                          </p:stCondLst>
                                        </p:cTn>
                                        <p:tgtEl>
                                          <p:spTgt spid="11">
                                            <p:txEl>
                                              <p:pRg st="8" end="8"/>
                                            </p:txEl>
                                          </p:spTgt>
                                        </p:tgtEl>
                                        <p:attrNameLst>
                                          <p:attrName>ppt_y</p:attrName>
                                        </p:attrNameLst>
                                      </p:cBhvr>
                                    </p:anim>
                                    <p:animRot by="21600000">
                                      <p:cBhvr>
                                        <p:cTn id="35" dur="750" fill="hold">
                                          <p:stCondLst>
                                            <p:cond delay="0"/>
                                          </p:stCondLst>
                                        </p:cTn>
                                        <p:tgtEl>
                                          <p:spTgt spid="11">
                                            <p:txEl>
                                              <p:pRg st="8" end="8"/>
                                            </p:txEl>
                                          </p:spTgt>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xEl>
                                              <p:pRg st="10" end="10"/>
                                            </p:txEl>
                                          </p:spTgt>
                                        </p:tgtEl>
                                        <p:attrNameLst>
                                          <p:attrName>style.visibility</p:attrName>
                                        </p:attrNameLst>
                                      </p:cBhvr>
                                      <p:to>
                                        <p:strVal val="visible"/>
                                      </p:to>
                                    </p:set>
                                    <p:animEffect transition="in" filter="barn(inVertical)">
                                      <p:cBhvr>
                                        <p:cTn id="40" dur="125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lnSpcReduction="10000"/>
          </a:bodyPr>
          <a:lstStyle/>
          <a:p>
            <a:pPr marL="0" indent="0" algn="just">
              <a:lnSpc>
                <a:spcPct val="120000"/>
              </a:lnSpc>
              <a:spcBef>
                <a:spcPts val="0"/>
              </a:spcBef>
              <a:buNone/>
            </a:pPr>
            <a:r>
              <a:rPr lang="es-MX" sz="2000" b="1" dirty="0">
                <a:solidFill>
                  <a:schemeClr val="bg1"/>
                </a:solidFill>
                <a:latin typeface="ArialMT"/>
              </a:rPr>
              <a:t>2.1.1. Planeación de conformidad con la LAASSP</a:t>
            </a:r>
            <a:r>
              <a:rPr lang="es-MX" sz="2000" dirty="0">
                <a:solidFill>
                  <a:schemeClr val="bg1"/>
                </a:solidFill>
                <a:latin typeface="ArialMT"/>
              </a:rPr>
              <a:t>.</a:t>
            </a:r>
          </a:p>
          <a:p>
            <a:pPr marL="0" indent="0" algn="just">
              <a:lnSpc>
                <a:spcPct val="100000"/>
              </a:lnSpc>
              <a:spcBef>
                <a:spcPts val="400"/>
              </a:spcBef>
              <a:buNone/>
              <a:defRPr/>
            </a:pPr>
            <a:endParaRPr lang="es-MX" sz="800" dirty="0">
              <a:solidFill>
                <a:schemeClr val="bg1"/>
              </a:solidFill>
              <a:latin typeface="ArialMT"/>
            </a:endParaRPr>
          </a:p>
          <a:p>
            <a:pPr marL="0" indent="0" algn="just">
              <a:lnSpc>
                <a:spcPct val="100000"/>
              </a:lnSpc>
              <a:spcBef>
                <a:spcPts val="400"/>
              </a:spcBef>
              <a:buNone/>
              <a:defRPr/>
            </a:pPr>
            <a:r>
              <a:rPr lang="es-MX" sz="2000" dirty="0">
                <a:solidFill>
                  <a:schemeClr val="bg2">
                    <a:lumMod val="60000"/>
                    <a:lumOff val="40000"/>
                  </a:schemeClr>
                </a:solidFill>
                <a:latin typeface="ArialMT"/>
              </a:rPr>
              <a:t>Antes de iniciar </a:t>
            </a:r>
            <a:r>
              <a:rPr lang="es-MX" sz="2000" dirty="0">
                <a:solidFill>
                  <a:schemeClr val="bg1"/>
                </a:solidFill>
                <a:latin typeface="ArialMT"/>
              </a:rPr>
              <a:t>un procedimiento de contratación se deben considerar los siguientes </a:t>
            </a:r>
            <a:r>
              <a:rPr lang="es-MX" sz="2000" dirty="0">
                <a:solidFill>
                  <a:schemeClr val="bg2">
                    <a:lumMod val="60000"/>
                    <a:lumOff val="40000"/>
                  </a:schemeClr>
                </a:solidFill>
                <a:latin typeface="ArialMT"/>
              </a:rPr>
              <a:t>quince aspectos </a:t>
            </a:r>
            <a:r>
              <a:rPr lang="es-MX" sz="2000" dirty="0">
                <a:solidFill>
                  <a:schemeClr val="bg1"/>
                </a:solidFill>
                <a:latin typeface="ArialMT"/>
              </a:rPr>
              <a:t>en materia de planeación:</a:t>
            </a:r>
          </a:p>
          <a:p>
            <a:pPr marL="0" indent="0" algn="just">
              <a:lnSpc>
                <a:spcPct val="100000"/>
              </a:lnSpc>
              <a:spcBef>
                <a:spcPts val="400"/>
              </a:spcBef>
              <a:buNone/>
              <a:defRPr/>
            </a:pPr>
            <a:endParaRPr lang="es-MX" sz="800" dirty="0">
              <a:solidFill>
                <a:schemeClr val="bg1"/>
              </a:solidFill>
              <a:latin typeface="ArialMT"/>
            </a:endParaRPr>
          </a:p>
          <a:p>
            <a:pPr marL="385200" indent="-385200" algn="just">
              <a:lnSpc>
                <a:spcPct val="100000"/>
              </a:lnSpc>
              <a:spcBef>
                <a:spcPts val="400"/>
              </a:spcBef>
              <a:buClr>
                <a:schemeClr val="accent1"/>
              </a:buClr>
              <a:buFont typeface="+mj-lt"/>
              <a:buAutoNum type="arabicPeriod"/>
              <a:defRPr/>
            </a:pPr>
            <a:r>
              <a:rPr lang="es-MX" sz="2000" dirty="0">
                <a:solidFill>
                  <a:schemeClr val="bg1"/>
                </a:solidFill>
                <a:latin typeface="ArialMT"/>
              </a:rPr>
              <a:t>Verificar normatividad y medidas de austeridad </a:t>
            </a:r>
            <a:r>
              <a:rPr lang="es-MX" sz="1600" dirty="0">
                <a:solidFill>
                  <a:schemeClr val="bg1"/>
                </a:solidFill>
                <a:latin typeface="ArialMT"/>
              </a:rPr>
              <a:t>(18 LAASSP)</a:t>
            </a:r>
            <a:r>
              <a:rPr lang="es-MX" sz="2000" dirty="0">
                <a:solidFill>
                  <a:schemeClr val="bg1"/>
                </a:solidFill>
                <a:latin typeface="ArialMT"/>
              </a:rPr>
              <a:t>;</a:t>
            </a:r>
          </a:p>
          <a:p>
            <a:pPr marL="385200" indent="-385200" algn="just">
              <a:lnSpc>
                <a:spcPct val="100000"/>
              </a:lnSpc>
              <a:spcBef>
                <a:spcPts val="400"/>
              </a:spcBef>
              <a:buClr>
                <a:schemeClr val="accent1"/>
              </a:buClr>
              <a:buFont typeface="+mj-lt"/>
              <a:buAutoNum type="arabicPeriod"/>
              <a:defRPr/>
            </a:pPr>
            <a:r>
              <a:rPr lang="es-MX" sz="2000" dirty="0">
                <a:solidFill>
                  <a:schemeClr val="bg1"/>
                </a:solidFill>
                <a:latin typeface="ArialMT"/>
              </a:rPr>
              <a:t>Verificar existencias de bienes en almacén por el área requirente </a:t>
            </a:r>
            <a:r>
              <a:rPr lang="es-MX" sz="1600" dirty="0">
                <a:solidFill>
                  <a:schemeClr val="bg1"/>
                </a:solidFill>
                <a:latin typeface="ArialMT"/>
              </a:rPr>
              <a:t>(27 RLAASSP)</a:t>
            </a:r>
            <a:r>
              <a:rPr lang="es-MX" sz="2000" dirty="0">
                <a:solidFill>
                  <a:schemeClr val="bg1"/>
                </a:solidFill>
                <a:latin typeface="ArialMT"/>
              </a:rPr>
              <a:t>;</a:t>
            </a:r>
          </a:p>
          <a:p>
            <a:pPr marL="385200" indent="-385200" algn="just">
              <a:lnSpc>
                <a:spcPct val="100000"/>
              </a:lnSpc>
              <a:spcBef>
                <a:spcPts val="400"/>
              </a:spcBef>
              <a:buClr>
                <a:schemeClr val="accent1"/>
              </a:buClr>
              <a:buFont typeface="+mj-lt"/>
              <a:buAutoNum type="arabicPeriod"/>
              <a:defRPr/>
            </a:pPr>
            <a:r>
              <a:rPr lang="es-MX" sz="2000" dirty="0">
                <a:solidFill>
                  <a:schemeClr val="bg1"/>
                </a:solidFill>
                <a:latin typeface="ArialMT"/>
              </a:rPr>
              <a:t>Para consultoria, asesoría, estudio o investigación, verificarque no exista un trabajo de esta naturaleza </a:t>
            </a:r>
            <a:r>
              <a:rPr lang="es-MX" sz="1600" dirty="0">
                <a:solidFill>
                  <a:schemeClr val="bg1"/>
                </a:solidFill>
                <a:latin typeface="ArialMT"/>
              </a:rPr>
              <a:t>(19 LAASSP)</a:t>
            </a:r>
            <a:r>
              <a:rPr lang="es-MX" sz="2000" dirty="0">
                <a:solidFill>
                  <a:schemeClr val="bg1"/>
                </a:solidFill>
                <a:latin typeface="ArialMT"/>
              </a:rPr>
              <a:t>;</a:t>
            </a:r>
          </a:p>
          <a:p>
            <a:pPr marL="385200" indent="-385200" algn="just">
              <a:lnSpc>
                <a:spcPct val="100000"/>
              </a:lnSpc>
              <a:spcBef>
                <a:spcPts val="400"/>
              </a:spcBef>
              <a:buClr>
                <a:schemeClr val="accent1"/>
              </a:buClr>
              <a:buFont typeface="+mj-lt"/>
              <a:buAutoNum type="arabicPeriod"/>
              <a:defRPr/>
            </a:pPr>
            <a:r>
              <a:rPr lang="es-MX" sz="2000" dirty="0">
                <a:solidFill>
                  <a:schemeClr val="bg1"/>
                </a:solidFill>
                <a:latin typeface="ArialMT"/>
              </a:rPr>
              <a:t>Verificar la existencia de algún Contrato marco </a:t>
            </a:r>
            <a:r>
              <a:rPr lang="es-MX" sz="1600" dirty="0">
                <a:solidFill>
                  <a:schemeClr val="bg1"/>
                </a:solidFill>
                <a:latin typeface="ArialMT"/>
              </a:rPr>
              <a:t>(17 2º pfo. 	                                LAASSP y 14 RLAASSP)</a:t>
            </a:r>
            <a:r>
              <a:rPr lang="es-MX" sz="2000" dirty="0">
                <a:solidFill>
                  <a:schemeClr val="bg1"/>
                </a:solidFill>
                <a:latin typeface="ArialMT"/>
              </a:rPr>
              <a:t>;</a:t>
            </a:r>
          </a:p>
          <a:p>
            <a:pPr marL="457200" indent="-457200" algn="just">
              <a:lnSpc>
                <a:spcPct val="100000"/>
              </a:lnSpc>
              <a:spcBef>
                <a:spcPts val="400"/>
              </a:spcBef>
              <a:buClr>
                <a:schemeClr val="accent1"/>
              </a:buClr>
              <a:buFont typeface="+mj-lt"/>
              <a:buAutoNum type="arabicPeriod" startAt="5"/>
              <a:defRPr/>
            </a:pPr>
            <a:r>
              <a:rPr lang="es-MX" sz="2000" dirty="0">
                <a:solidFill>
                  <a:schemeClr val="bg1"/>
                </a:solidFill>
                <a:latin typeface="ArialMT"/>
              </a:rPr>
              <a:t>Realizar la investigación de mercado de acuerdo al pro-	                  cedimiento de contratación </a:t>
            </a:r>
            <a:r>
              <a:rPr lang="es-MX" sz="1600" dirty="0">
                <a:solidFill>
                  <a:schemeClr val="bg1"/>
                </a:solidFill>
                <a:latin typeface="ArialMT"/>
              </a:rPr>
              <a:t>(2 fracc. X, y 26 6º pfo. LAASSP, y 	          	                    28 al 30 RLAASSP)</a:t>
            </a:r>
            <a:r>
              <a:rPr lang="es-MX" sz="2000" dirty="0">
                <a:solidFill>
                  <a:schemeClr val="bg1"/>
                </a:solidFill>
                <a:latin typeface="ArialMT"/>
              </a:rPr>
              <a:t>;</a:t>
            </a:r>
          </a:p>
          <a:p>
            <a:pPr marL="457200" marR="0" lvl="0" indent="-457200" algn="just" defTabSz="914400" rtl="0" eaLnBrk="1" fontAlgn="auto" latinLnBrk="0" hangingPunct="1">
              <a:lnSpc>
                <a:spcPct val="100000"/>
              </a:lnSpc>
              <a:spcBef>
                <a:spcPts val="400"/>
              </a:spcBef>
              <a:spcAft>
                <a:spcPts val="0"/>
              </a:spcAft>
              <a:buClr>
                <a:schemeClr val="accent1"/>
              </a:buClr>
              <a:buSzTx/>
              <a:buFont typeface="+mj-lt"/>
              <a:buAutoNum type="arabicPeriod" startAt="6"/>
              <a:tabLst/>
              <a:defRPr/>
            </a:pPr>
            <a:r>
              <a:rPr kumimoji="0" lang="es-MX" sz="2000" b="0" i="0" u="none" strike="noStrike" kern="1200" cap="none" spc="0" normalizeH="0" baseline="0" noProof="0" dirty="0">
                <a:ln>
                  <a:noFill/>
                </a:ln>
                <a:solidFill>
                  <a:srgbClr val="000000"/>
                </a:solidFill>
                <a:effectLst/>
                <a:uLnTx/>
                <a:uFillTx/>
                <a:latin typeface="ArialMT"/>
                <a:ea typeface="+mn-ea"/>
                <a:cs typeface="+mn-cs"/>
              </a:rPr>
              <a:t>Seleccionar el procedimiento a utilizar </a:t>
            </a:r>
            <a:r>
              <a:rPr kumimoji="0" lang="es-MX" sz="1600" b="0" i="0" u="none" strike="noStrike" kern="1200" cap="none" spc="0" normalizeH="0" baseline="0" noProof="0" dirty="0">
                <a:ln>
                  <a:noFill/>
                </a:ln>
                <a:solidFill>
                  <a:srgbClr val="000000"/>
                </a:solidFill>
                <a:effectLst/>
                <a:uLnTx/>
                <a:uFillTx/>
                <a:latin typeface="ArialMT"/>
                <a:ea typeface="+mn-ea"/>
                <a:cs typeface="+mn-cs"/>
              </a:rPr>
              <a:t>(26 1er y 3er pfos LAASSP y 33 RLAASSP)</a:t>
            </a:r>
            <a:r>
              <a:rPr lang="es-MX" sz="2000" dirty="0">
                <a:solidFill>
                  <a:srgbClr val="000000"/>
                </a:solidFill>
                <a:latin typeface="ArialMT"/>
              </a:rPr>
              <a:t>, esto de acuerdo al esquema que se muestra a continuación;</a:t>
            </a:r>
            <a:endParaRPr kumimoji="0" lang="es-ES_tradnl"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indent="-457200" algn="just">
              <a:lnSpc>
                <a:spcPct val="100000"/>
              </a:lnSpc>
              <a:spcBef>
                <a:spcPts val="400"/>
              </a:spcBef>
              <a:buClr>
                <a:schemeClr val="accent1"/>
              </a:buClr>
              <a:buFont typeface="+mj-lt"/>
              <a:buAutoNum type="arabicPeriod" startAt="6"/>
              <a:defRPr/>
            </a:pPr>
            <a:r>
              <a:rPr lang="es-MX" sz="2000" dirty="0">
                <a:solidFill>
                  <a:schemeClr val="bg1"/>
                </a:solidFill>
                <a:latin typeface="ArialMT"/>
              </a:rPr>
              <a:t>Determinar el carácter del procedimiento </a:t>
            </a:r>
            <a:r>
              <a:rPr lang="es-MX" sz="1600" dirty="0">
                <a:solidFill>
                  <a:schemeClr val="bg1"/>
                </a:solidFill>
                <a:latin typeface="ArialMT"/>
              </a:rPr>
              <a:t>(28 y 40 últ. pfo. LAASSP)</a:t>
            </a:r>
            <a:r>
              <a:rPr lang="es-MX" sz="2000" dirty="0">
                <a:solidFill>
                  <a:schemeClr val="bg1"/>
                </a:solidFill>
                <a:latin typeface="ArialMT"/>
              </a:rPr>
              <a:t>;</a:t>
            </a:r>
            <a:r>
              <a:rPr lang="es-MX" sz="2800" dirty="0">
                <a:solidFill>
                  <a:srgbClr val="000000"/>
                </a:solidFill>
                <a:latin typeface="ArialMT"/>
              </a:rPr>
              <a:t> </a:t>
            </a:r>
          </a:p>
          <a:p>
            <a:pPr marL="457200" indent="-457200" algn="just">
              <a:lnSpc>
                <a:spcPct val="100000"/>
              </a:lnSpc>
              <a:spcBef>
                <a:spcPts val="400"/>
              </a:spcBef>
              <a:buClr>
                <a:schemeClr val="accent1"/>
              </a:buClr>
              <a:buFont typeface="+mj-lt"/>
              <a:buAutoNum type="arabicPeriod" startAt="6"/>
              <a:defRPr/>
            </a:pPr>
            <a:r>
              <a:rPr lang="es-MX" sz="2000" dirty="0">
                <a:solidFill>
                  <a:srgbClr val="000000"/>
                </a:solidFill>
                <a:latin typeface="ArialMT"/>
              </a:rPr>
              <a:t>Verificar el contenido nacional </a:t>
            </a:r>
            <a:r>
              <a:rPr lang="es-MX" sz="1600" dirty="0">
                <a:solidFill>
                  <a:srgbClr val="000000"/>
                </a:solidFill>
                <a:latin typeface="ArialMT"/>
              </a:rPr>
              <a:t>(28 fracc. I LAASSP y Trans. Décimo Primero ref. 28 myo. 09)</a:t>
            </a:r>
            <a:r>
              <a:rPr lang="es-MX" sz="2000" dirty="0">
                <a:solidFill>
                  <a:srgbClr val="000000"/>
                </a:solidFill>
                <a:latin typeface="ArialMT"/>
              </a:rPr>
              <a:t>;</a:t>
            </a:r>
          </a:p>
        </p:txBody>
      </p:sp>
      <p:pic>
        <p:nvPicPr>
          <p:cNvPr id="3074" name="Picture 2" descr="Compranet">
            <a:extLst>
              <a:ext uri="{FF2B5EF4-FFF2-40B4-BE49-F238E27FC236}">
                <a16:creationId xmlns:a16="http://schemas.microsoft.com/office/drawing/2014/main" id="{F7320AF0-3E56-F6C0-D741-8139C1A48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7204" y="3018969"/>
            <a:ext cx="2722697" cy="1615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36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800" decel="100000"/>
                                        <p:tgtEl>
                                          <p:spTgt spid="11">
                                            <p:txEl>
                                              <p:pRg st="4" end="4"/>
                                            </p:txEl>
                                          </p:spTgt>
                                        </p:tgtEl>
                                      </p:cBhvr>
                                    </p:animEffect>
                                    <p:anim calcmode="lin" valueType="num">
                                      <p:cBhvr>
                                        <p:cTn id="22"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fade">
                                      <p:cBhvr>
                                        <p:cTn id="31" dur="800" decel="100000"/>
                                        <p:tgtEl>
                                          <p:spTgt spid="11">
                                            <p:txEl>
                                              <p:pRg st="5" end="5"/>
                                            </p:txEl>
                                          </p:spTgt>
                                        </p:tgtEl>
                                      </p:cBhvr>
                                    </p:animEffect>
                                    <p:anim calcmode="lin" valueType="num">
                                      <p:cBhvr>
                                        <p:cTn id="32" dur="800" decel="100000" fill="hold"/>
                                        <p:tgtEl>
                                          <p:spTgt spid="11">
                                            <p:txEl>
                                              <p:pRg st="5" end="5"/>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11">
                                            <p:txEl>
                                              <p:pRg st="5" end="5"/>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11">
                                            <p:txEl>
                                              <p:pRg st="5" end="5"/>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1">
                                            <p:txEl>
                                              <p:pRg st="5" end="5"/>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1">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nodeType="click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animEffect transition="in" filter="fade">
                                      <p:cBhvr>
                                        <p:cTn id="41" dur="800" decel="100000"/>
                                        <p:tgtEl>
                                          <p:spTgt spid="11">
                                            <p:txEl>
                                              <p:pRg st="6" end="6"/>
                                            </p:txEl>
                                          </p:spTgt>
                                        </p:tgtEl>
                                      </p:cBhvr>
                                    </p:animEffect>
                                    <p:anim calcmode="lin" valueType="num">
                                      <p:cBhvr>
                                        <p:cTn id="42" dur="800" decel="100000" fill="hold"/>
                                        <p:tgtEl>
                                          <p:spTgt spid="11">
                                            <p:txEl>
                                              <p:pRg st="6" end="6"/>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11">
                                            <p:txEl>
                                              <p:pRg st="6" end="6"/>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11">
                                            <p:txEl>
                                              <p:pRg st="6" end="6"/>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1">
                                            <p:txEl>
                                              <p:pRg st="6" end="6"/>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1">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nodeType="clickEffect">
                                  <p:stCondLst>
                                    <p:cond delay="0"/>
                                  </p:stCondLst>
                                  <p:childTnLst>
                                    <p:set>
                                      <p:cBhvr>
                                        <p:cTn id="50" dur="1" fill="hold">
                                          <p:stCondLst>
                                            <p:cond delay="0"/>
                                          </p:stCondLst>
                                        </p:cTn>
                                        <p:tgtEl>
                                          <p:spTgt spid="11">
                                            <p:txEl>
                                              <p:pRg st="7" end="7"/>
                                            </p:txEl>
                                          </p:spTgt>
                                        </p:tgtEl>
                                        <p:attrNameLst>
                                          <p:attrName>style.visibility</p:attrName>
                                        </p:attrNameLst>
                                      </p:cBhvr>
                                      <p:to>
                                        <p:strVal val="visible"/>
                                      </p:to>
                                    </p:set>
                                    <p:animEffect transition="in" filter="fade">
                                      <p:cBhvr>
                                        <p:cTn id="51" dur="800" decel="100000"/>
                                        <p:tgtEl>
                                          <p:spTgt spid="11">
                                            <p:txEl>
                                              <p:pRg st="7" end="7"/>
                                            </p:txEl>
                                          </p:spTgt>
                                        </p:tgtEl>
                                      </p:cBhvr>
                                    </p:animEffect>
                                    <p:anim calcmode="lin" valueType="num">
                                      <p:cBhvr>
                                        <p:cTn id="52" dur="800" decel="100000" fill="hold"/>
                                        <p:tgtEl>
                                          <p:spTgt spid="11">
                                            <p:txEl>
                                              <p:pRg st="7" end="7"/>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11">
                                            <p:txEl>
                                              <p:pRg st="7" end="7"/>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11">
                                            <p:txEl>
                                              <p:pRg st="7" end="7"/>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1">
                                            <p:txEl>
                                              <p:pRg st="7" end="7"/>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1">
                                            <p:txEl>
                                              <p:pRg st="7" end="7"/>
                                            </p:txEl>
                                          </p:spTgt>
                                        </p:tgtEl>
                                        <p:attrNameLst>
                                          <p:attrName>ppt_y</p:attrName>
                                        </p:attrNameLst>
                                      </p:cBhvr>
                                      <p:tavLst>
                                        <p:tav tm="0">
                                          <p:val>
                                            <p:strVal val="#ppt_y+0.1"/>
                                          </p:val>
                                        </p:tav>
                                        <p:tav tm="100000">
                                          <p:val>
                                            <p:strVal val="#ppt_y"/>
                                          </p:val>
                                        </p:tav>
                                      </p:tavLst>
                                    </p:anim>
                                  </p:childTnLst>
                                </p:cTn>
                              </p:par>
                              <p:par>
                                <p:cTn id="57" presetID="55" presetClass="entr" presetSubtype="0" fill="hold" nodeType="withEffect">
                                  <p:stCondLst>
                                    <p:cond delay="0"/>
                                  </p:stCondLst>
                                  <p:childTnLst>
                                    <p:set>
                                      <p:cBhvr>
                                        <p:cTn id="58" dur="1" fill="hold">
                                          <p:stCondLst>
                                            <p:cond delay="0"/>
                                          </p:stCondLst>
                                        </p:cTn>
                                        <p:tgtEl>
                                          <p:spTgt spid="3074"/>
                                        </p:tgtEl>
                                        <p:attrNameLst>
                                          <p:attrName>style.visibility</p:attrName>
                                        </p:attrNameLst>
                                      </p:cBhvr>
                                      <p:to>
                                        <p:strVal val="visible"/>
                                      </p:to>
                                    </p:set>
                                    <p:anim calcmode="lin" valueType="num">
                                      <p:cBhvr>
                                        <p:cTn id="59" dur="1000" fill="hold"/>
                                        <p:tgtEl>
                                          <p:spTgt spid="3074"/>
                                        </p:tgtEl>
                                        <p:attrNameLst>
                                          <p:attrName>ppt_w</p:attrName>
                                        </p:attrNameLst>
                                      </p:cBhvr>
                                      <p:tavLst>
                                        <p:tav tm="0">
                                          <p:val>
                                            <p:strVal val="#ppt_w*0.70"/>
                                          </p:val>
                                        </p:tav>
                                        <p:tav tm="100000">
                                          <p:val>
                                            <p:strVal val="#ppt_w"/>
                                          </p:val>
                                        </p:tav>
                                      </p:tavLst>
                                    </p:anim>
                                    <p:anim calcmode="lin" valueType="num">
                                      <p:cBhvr>
                                        <p:cTn id="60" dur="1000" fill="hold"/>
                                        <p:tgtEl>
                                          <p:spTgt spid="3074"/>
                                        </p:tgtEl>
                                        <p:attrNameLst>
                                          <p:attrName>ppt_h</p:attrName>
                                        </p:attrNameLst>
                                      </p:cBhvr>
                                      <p:tavLst>
                                        <p:tav tm="0">
                                          <p:val>
                                            <p:strVal val="#ppt_h"/>
                                          </p:val>
                                        </p:tav>
                                        <p:tav tm="100000">
                                          <p:val>
                                            <p:strVal val="#ppt_h"/>
                                          </p:val>
                                        </p:tav>
                                      </p:tavLst>
                                    </p:anim>
                                    <p:animEffect transition="in" filter="fade">
                                      <p:cBhvr>
                                        <p:cTn id="61" dur="1000"/>
                                        <p:tgtEl>
                                          <p:spTgt spid="3074"/>
                                        </p:tgtEl>
                                      </p:cBhvr>
                                    </p:animEffect>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nodeType="clickEffect">
                                  <p:stCondLst>
                                    <p:cond delay="0"/>
                                  </p:stCondLst>
                                  <p:childTnLst>
                                    <p:set>
                                      <p:cBhvr>
                                        <p:cTn id="65" dur="1" fill="hold">
                                          <p:stCondLst>
                                            <p:cond delay="0"/>
                                          </p:stCondLst>
                                        </p:cTn>
                                        <p:tgtEl>
                                          <p:spTgt spid="11">
                                            <p:txEl>
                                              <p:pRg st="8" end="8"/>
                                            </p:txEl>
                                          </p:spTgt>
                                        </p:tgtEl>
                                        <p:attrNameLst>
                                          <p:attrName>style.visibility</p:attrName>
                                        </p:attrNameLst>
                                      </p:cBhvr>
                                      <p:to>
                                        <p:strVal val="visible"/>
                                      </p:to>
                                    </p:set>
                                    <p:animEffect transition="in" filter="fade">
                                      <p:cBhvr>
                                        <p:cTn id="66" dur="800" decel="100000"/>
                                        <p:tgtEl>
                                          <p:spTgt spid="11">
                                            <p:txEl>
                                              <p:pRg st="8" end="8"/>
                                            </p:txEl>
                                          </p:spTgt>
                                        </p:tgtEl>
                                      </p:cBhvr>
                                    </p:animEffect>
                                    <p:anim calcmode="lin" valueType="num">
                                      <p:cBhvr>
                                        <p:cTn id="67" dur="800" decel="100000" fill="hold"/>
                                        <p:tgtEl>
                                          <p:spTgt spid="11">
                                            <p:txEl>
                                              <p:pRg st="8" end="8"/>
                                            </p:txEl>
                                          </p:spTgt>
                                        </p:tgtEl>
                                        <p:attrNameLst>
                                          <p:attrName>style.rotation</p:attrName>
                                        </p:attrNameLst>
                                      </p:cBhvr>
                                      <p:tavLst>
                                        <p:tav tm="0">
                                          <p:val>
                                            <p:fltVal val="-90"/>
                                          </p:val>
                                        </p:tav>
                                        <p:tav tm="100000">
                                          <p:val>
                                            <p:fltVal val="0"/>
                                          </p:val>
                                        </p:tav>
                                      </p:tavLst>
                                    </p:anim>
                                    <p:anim calcmode="lin" valueType="num">
                                      <p:cBhvr>
                                        <p:cTn id="68" dur="800" decel="100000" fill="hold"/>
                                        <p:tgtEl>
                                          <p:spTgt spid="11">
                                            <p:txEl>
                                              <p:pRg st="8" end="8"/>
                                            </p:txEl>
                                          </p:spTgt>
                                        </p:tgtEl>
                                        <p:attrNameLst>
                                          <p:attrName>ppt_x</p:attrName>
                                        </p:attrNameLst>
                                      </p:cBhvr>
                                      <p:tavLst>
                                        <p:tav tm="0">
                                          <p:val>
                                            <p:strVal val="#ppt_x+0.4"/>
                                          </p:val>
                                        </p:tav>
                                        <p:tav tm="100000">
                                          <p:val>
                                            <p:strVal val="#ppt_x-0.05"/>
                                          </p:val>
                                        </p:tav>
                                      </p:tavLst>
                                    </p:anim>
                                    <p:anim calcmode="lin" valueType="num">
                                      <p:cBhvr>
                                        <p:cTn id="69" dur="800" decel="100000" fill="hold"/>
                                        <p:tgtEl>
                                          <p:spTgt spid="11">
                                            <p:txEl>
                                              <p:pRg st="8" end="8"/>
                                            </p:txEl>
                                          </p:spTgt>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1">
                                            <p:txEl>
                                              <p:pRg st="8" end="8"/>
                                            </p:txEl>
                                          </p:spTgt>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1">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0" presetClass="entr" presetSubtype="0" fill="hold" nodeType="clickEffect">
                                  <p:stCondLst>
                                    <p:cond delay="0"/>
                                  </p:stCondLst>
                                  <p:childTnLst>
                                    <p:set>
                                      <p:cBhvr>
                                        <p:cTn id="75" dur="1" fill="hold">
                                          <p:stCondLst>
                                            <p:cond delay="0"/>
                                          </p:stCondLst>
                                        </p:cTn>
                                        <p:tgtEl>
                                          <p:spTgt spid="11">
                                            <p:txEl>
                                              <p:pRg st="9" end="9"/>
                                            </p:txEl>
                                          </p:spTgt>
                                        </p:tgtEl>
                                        <p:attrNameLst>
                                          <p:attrName>style.visibility</p:attrName>
                                        </p:attrNameLst>
                                      </p:cBhvr>
                                      <p:to>
                                        <p:strVal val="visible"/>
                                      </p:to>
                                    </p:set>
                                    <p:animEffect transition="in" filter="fade">
                                      <p:cBhvr>
                                        <p:cTn id="76" dur="800" decel="100000"/>
                                        <p:tgtEl>
                                          <p:spTgt spid="11">
                                            <p:txEl>
                                              <p:pRg st="9" end="9"/>
                                            </p:txEl>
                                          </p:spTgt>
                                        </p:tgtEl>
                                      </p:cBhvr>
                                    </p:animEffect>
                                    <p:anim calcmode="lin" valueType="num">
                                      <p:cBhvr>
                                        <p:cTn id="77" dur="800" decel="100000" fill="hold"/>
                                        <p:tgtEl>
                                          <p:spTgt spid="11">
                                            <p:txEl>
                                              <p:pRg st="9" end="9"/>
                                            </p:txEl>
                                          </p:spTgt>
                                        </p:tgtEl>
                                        <p:attrNameLst>
                                          <p:attrName>style.rotation</p:attrName>
                                        </p:attrNameLst>
                                      </p:cBhvr>
                                      <p:tavLst>
                                        <p:tav tm="0">
                                          <p:val>
                                            <p:fltVal val="-90"/>
                                          </p:val>
                                        </p:tav>
                                        <p:tav tm="100000">
                                          <p:val>
                                            <p:fltVal val="0"/>
                                          </p:val>
                                        </p:tav>
                                      </p:tavLst>
                                    </p:anim>
                                    <p:anim calcmode="lin" valueType="num">
                                      <p:cBhvr>
                                        <p:cTn id="78" dur="800" decel="100000" fill="hold"/>
                                        <p:tgtEl>
                                          <p:spTgt spid="11">
                                            <p:txEl>
                                              <p:pRg st="9" end="9"/>
                                            </p:txEl>
                                          </p:spTgt>
                                        </p:tgtEl>
                                        <p:attrNameLst>
                                          <p:attrName>ppt_x</p:attrName>
                                        </p:attrNameLst>
                                      </p:cBhvr>
                                      <p:tavLst>
                                        <p:tav tm="0">
                                          <p:val>
                                            <p:strVal val="#ppt_x+0.4"/>
                                          </p:val>
                                        </p:tav>
                                        <p:tav tm="100000">
                                          <p:val>
                                            <p:strVal val="#ppt_x-0.05"/>
                                          </p:val>
                                        </p:tav>
                                      </p:tavLst>
                                    </p:anim>
                                    <p:anim calcmode="lin" valueType="num">
                                      <p:cBhvr>
                                        <p:cTn id="79" dur="800" decel="100000" fill="hold"/>
                                        <p:tgtEl>
                                          <p:spTgt spid="11">
                                            <p:txEl>
                                              <p:pRg st="9" end="9"/>
                                            </p:txEl>
                                          </p:spTgt>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11">
                                            <p:txEl>
                                              <p:pRg st="9" end="9"/>
                                            </p:txEl>
                                          </p:spTgt>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11">
                                            <p:txEl>
                                              <p:pRg st="9" end="9"/>
                                            </p:txEl>
                                          </p:spTgt>
                                        </p:tgtEl>
                                        <p:attrNameLst>
                                          <p:attrName>ppt_y</p:attrName>
                                        </p:attrNameLst>
                                      </p:cBhvr>
                                      <p:tavLst>
                                        <p:tav tm="0">
                                          <p:val>
                                            <p:strVal val="#ppt_y+0.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0" presetClass="entr" presetSubtype="0" fill="hold" nodeType="clickEffect">
                                  <p:stCondLst>
                                    <p:cond delay="0"/>
                                  </p:stCondLst>
                                  <p:childTnLst>
                                    <p:set>
                                      <p:cBhvr>
                                        <p:cTn id="85" dur="1" fill="hold">
                                          <p:stCondLst>
                                            <p:cond delay="0"/>
                                          </p:stCondLst>
                                        </p:cTn>
                                        <p:tgtEl>
                                          <p:spTgt spid="11">
                                            <p:txEl>
                                              <p:pRg st="10" end="10"/>
                                            </p:txEl>
                                          </p:spTgt>
                                        </p:tgtEl>
                                        <p:attrNameLst>
                                          <p:attrName>style.visibility</p:attrName>
                                        </p:attrNameLst>
                                      </p:cBhvr>
                                      <p:to>
                                        <p:strVal val="visible"/>
                                      </p:to>
                                    </p:set>
                                    <p:animEffect transition="in" filter="fade">
                                      <p:cBhvr>
                                        <p:cTn id="86" dur="800" decel="100000"/>
                                        <p:tgtEl>
                                          <p:spTgt spid="11">
                                            <p:txEl>
                                              <p:pRg st="10" end="10"/>
                                            </p:txEl>
                                          </p:spTgt>
                                        </p:tgtEl>
                                      </p:cBhvr>
                                    </p:animEffect>
                                    <p:anim calcmode="lin" valueType="num">
                                      <p:cBhvr>
                                        <p:cTn id="87" dur="800" decel="100000" fill="hold"/>
                                        <p:tgtEl>
                                          <p:spTgt spid="11">
                                            <p:txEl>
                                              <p:pRg st="10" end="10"/>
                                            </p:txEl>
                                          </p:spTgt>
                                        </p:tgtEl>
                                        <p:attrNameLst>
                                          <p:attrName>style.rotation</p:attrName>
                                        </p:attrNameLst>
                                      </p:cBhvr>
                                      <p:tavLst>
                                        <p:tav tm="0">
                                          <p:val>
                                            <p:fltVal val="-90"/>
                                          </p:val>
                                        </p:tav>
                                        <p:tav tm="100000">
                                          <p:val>
                                            <p:fltVal val="0"/>
                                          </p:val>
                                        </p:tav>
                                      </p:tavLst>
                                    </p:anim>
                                    <p:anim calcmode="lin" valueType="num">
                                      <p:cBhvr>
                                        <p:cTn id="88" dur="800" decel="100000" fill="hold"/>
                                        <p:tgtEl>
                                          <p:spTgt spid="11">
                                            <p:txEl>
                                              <p:pRg st="10" end="10"/>
                                            </p:txEl>
                                          </p:spTgt>
                                        </p:tgtEl>
                                        <p:attrNameLst>
                                          <p:attrName>ppt_x</p:attrName>
                                        </p:attrNameLst>
                                      </p:cBhvr>
                                      <p:tavLst>
                                        <p:tav tm="0">
                                          <p:val>
                                            <p:strVal val="#ppt_x+0.4"/>
                                          </p:val>
                                        </p:tav>
                                        <p:tav tm="100000">
                                          <p:val>
                                            <p:strVal val="#ppt_x-0.05"/>
                                          </p:val>
                                        </p:tav>
                                      </p:tavLst>
                                    </p:anim>
                                    <p:anim calcmode="lin" valueType="num">
                                      <p:cBhvr>
                                        <p:cTn id="89" dur="800" decel="100000" fill="hold"/>
                                        <p:tgtEl>
                                          <p:spTgt spid="11">
                                            <p:txEl>
                                              <p:pRg st="10" end="10"/>
                                            </p:txEl>
                                          </p:spTgt>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11">
                                            <p:txEl>
                                              <p:pRg st="10" end="10"/>
                                            </p:txEl>
                                          </p:spTgt>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11">
                                            <p:txEl>
                                              <p:pRg st="10" end="10"/>
                                            </p:txEl>
                                          </p:spTgt>
                                        </p:tgtEl>
                                        <p:attrNameLst>
                                          <p:attrName>ppt_y</p:attrName>
                                        </p:attrNameLst>
                                      </p:cBhvr>
                                      <p:tavLst>
                                        <p:tav tm="0">
                                          <p:val>
                                            <p:strVal val="#ppt_y+0.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0" presetClass="entr" presetSubtype="0" fill="hold" nodeType="clickEffect">
                                  <p:stCondLst>
                                    <p:cond delay="0"/>
                                  </p:stCondLst>
                                  <p:childTnLst>
                                    <p:set>
                                      <p:cBhvr>
                                        <p:cTn id="95" dur="1" fill="hold">
                                          <p:stCondLst>
                                            <p:cond delay="0"/>
                                          </p:stCondLst>
                                        </p:cTn>
                                        <p:tgtEl>
                                          <p:spTgt spid="11">
                                            <p:txEl>
                                              <p:pRg st="11" end="11"/>
                                            </p:txEl>
                                          </p:spTgt>
                                        </p:tgtEl>
                                        <p:attrNameLst>
                                          <p:attrName>style.visibility</p:attrName>
                                        </p:attrNameLst>
                                      </p:cBhvr>
                                      <p:to>
                                        <p:strVal val="visible"/>
                                      </p:to>
                                    </p:set>
                                    <p:animEffect transition="in" filter="fade">
                                      <p:cBhvr>
                                        <p:cTn id="96" dur="800" decel="100000"/>
                                        <p:tgtEl>
                                          <p:spTgt spid="11">
                                            <p:txEl>
                                              <p:pRg st="11" end="11"/>
                                            </p:txEl>
                                          </p:spTgt>
                                        </p:tgtEl>
                                      </p:cBhvr>
                                    </p:animEffect>
                                    <p:anim calcmode="lin" valueType="num">
                                      <p:cBhvr>
                                        <p:cTn id="97" dur="800" decel="100000" fill="hold"/>
                                        <p:tgtEl>
                                          <p:spTgt spid="11">
                                            <p:txEl>
                                              <p:pRg st="11" end="11"/>
                                            </p:txEl>
                                          </p:spTgt>
                                        </p:tgtEl>
                                        <p:attrNameLst>
                                          <p:attrName>style.rotation</p:attrName>
                                        </p:attrNameLst>
                                      </p:cBhvr>
                                      <p:tavLst>
                                        <p:tav tm="0">
                                          <p:val>
                                            <p:fltVal val="-90"/>
                                          </p:val>
                                        </p:tav>
                                        <p:tav tm="100000">
                                          <p:val>
                                            <p:fltVal val="0"/>
                                          </p:val>
                                        </p:tav>
                                      </p:tavLst>
                                    </p:anim>
                                    <p:anim calcmode="lin" valueType="num">
                                      <p:cBhvr>
                                        <p:cTn id="98" dur="800" decel="100000" fill="hold"/>
                                        <p:tgtEl>
                                          <p:spTgt spid="11">
                                            <p:txEl>
                                              <p:pRg st="11" end="11"/>
                                            </p:txEl>
                                          </p:spTgt>
                                        </p:tgtEl>
                                        <p:attrNameLst>
                                          <p:attrName>ppt_x</p:attrName>
                                        </p:attrNameLst>
                                      </p:cBhvr>
                                      <p:tavLst>
                                        <p:tav tm="0">
                                          <p:val>
                                            <p:strVal val="#ppt_x+0.4"/>
                                          </p:val>
                                        </p:tav>
                                        <p:tav tm="100000">
                                          <p:val>
                                            <p:strVal val="#ppt_x-0.05"/>
                                          </p:val>
                                        </p:tav>
                                      </p:tavLst>
                                    </p:anim>
                                    <p:anim calcmode="lin" valueType="num">
                                      <p:cBhvr>
                                        <p:cTn id="99" dur="800" decel="100000" fill="hold"/>
                                        <p:tgtEl>
                                          <p:spTgt spid="11">
                                            <p:txEl>
                                              <p:pRg st="11" end="11"/>
                                            </p:txEl>
                                          </p:spTgt>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11">
                                            <p:txEl>
                                              <p:pRg st="11" end="11"/>
                                            </p:txEl>
                                          </p:spTgt>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11">
                                            <p:txEl>
                                              <p:pRg st="11" end="1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43490"/>
          </a:xfrm>
        </p:spPr>
        <p:txBody>
          <a:bodyPr>
            <a:normAutofit/>
          </a:bodyPr>
          <a:lstStyle/>
          <a:p>
            <a:pPr marL="3200400" lvl="6" indent="-457200" algn="just">
              <a:lnSpc>
                <a:spcPct val="100000"/>
              </a:lnSpc>
              <a:spcBef>
                <a:spcPts val="400"/>
              </a:spcBef>
              <a:buClr>
                <a:schemeClr val="accent1"/>
              </a:buClr>
              <a:buFont typeface="+mj-lt"/>
              <a:buAutoNum type="arabicPeriod" startAt="9"/>
              <a:defRPr/>
            </a:pPr>
            <a:r>
              <a:rPr lang="es-MX" sz="2000" dirty="0">
                <a:solidFill>
                  <a:schemeClr val="bg1"/>
                </a:solidFill>
                <a:latin typeface="ArialMT"/>
              </a:rPr>
              <a:t>Considerar  las normas que deberán o pueden exigirse en el procedimiento de contratación </a:t>
            </a:r>
            <a:r>
              <a:rPr lang="es-MX" sz="1600" dirty="0">
                <a:solidFill>
                  <a:schemeClr val="bg1"/>
                </a:solidFill>
                <a:latin typeface="ArialMT"/>
              </a:rPr>
              <a:t>(31 RLAASSP)</a:t>
            </a:r>
            <a:r>
              <a:rPr lang="es-MX" sz="2000" dirty="0">
                <a:solidFill>
                  <a:schemeClr val="bg1"/>
                </a:solidFill>
                <a:latin typeface="ArialMT"/>
              </a:rPr>
              <a:t>;</a:t>
            </a:r>
          </a:p>
          <a:p>
            <a:pPr marL="3200400" lvl="6" indent="-457200" algn="just">
              <a:lnSpc>
                <a:spcPct val="100000"/>
              </a:lnSpc>
              <a:spcBef>
                <a:spcPts val="400"/>
              </a:spcBef>
              <a:buClr>
                <a:schemeClr val="accent1"/>
              </a:buClr>
              <a:buFont typeface="+mj-lt"/>
              <a:buAutoNum type="arabicPeriod" startAt="9"/>
              <a:defRPr/>
            </a:pPr>
            <a:r>
              <a:rPr lang="es-MX" sz="2000" dirty="0">
                <a:solidFill>
                  <a:schemeClr val="bg1"/>
                </a:solidFill>
                <a:latin typeface="ArialMT"/>
              </a:rPr>
              <a:t>Analizar la conveniencia de solicitar que el licitante tenga un  sistema de gestión de calidad </a:t>
            </a:r>
            <a:r>
              <a:rPr lang="es-MX" sz="1600" dirty="0">
                <a:solidFill>
                  <a:schemeClr val="bg1"/>
                </a:solidFill>
                <a:latin typeface="ArialMT"/>
              </a:rPr>
              <a:t>(32 RLAASSP)</a:t>
            </a:r>
            <a:r>
              <a:rPr lang="es-MX" sz="2000" dirty="0">
                <a:solidFill>
                  <a:schemeClr val="bg1"/>
                </a:solidFill>
                <a:latin typeface="ArialMT"/>
              </a:rPr>
              <a:t>;</a:t>
            </a:r>
          </a:p>
          <a:p>
            <a:pPr marL="3200400" lvl="6" indent="-457200" algn="just">
              <a:lnSpc>
                <a:spcPct val="100000"/>
              </a:lnSpc>
              <a:spcBef>
                <a:spcPts val="400"/>
              </a:spcBef>
              <a:buClr>
                <a:schemeClr val="accent1"/>
              </a:buClr>
              <a:buFont typeface="+mj-lt"/>
              <a:buAutoNum type="arabicPeriod" startAt="9"/>
              <a:defRPr/>
            </a:pPr>
            <a:r>
              <a:rPr lang="es-MX" sz="2000" dirty="0">
                <a:solidFill>
                  <a:schemeClr val="bg1"/>
                </a:solidFill>
                <a:latin typeface="ArialMT"/>
              </a:rPr>
              <a:t>Considerar la conveniencia de consolidar </a:t>
            </a:r>
            <a:r>
              <a:rPr lang="es-MX" sz="1600" dirty="0">
                <a:solidFill>
                  <a:schemeClr val="bg1"/>
                </a:solidFill>
                <a:latin typeface="ArialMT"/>
              </a:rPr>
              <a:t>(17 1er. y 3er. pfos. LAASSP y 13 RLAASSP)</a:t>
            </a:r>
            <a:r>
              <a:rPr lang="es-MX" sz="2000" dirty="0">
                <a:solidFill>
                  <a:schemeClr val="bg1"/>
                </a:solidFill>
                <a:latin typeface="ArialMT"/>
              </a:rPr>
              <a:t>;</a:t>
            </a:r>
          </a:p>
          <a:p>
            <a:pPr marL="457200" indent="-457200" algn="just">
              <a:lnSpc>
                <a:spcPct val="100000"/>
              </a:lnSpc>
              <a:spcBef>
                <a:spcPts val="400"/>
              </a:spcBef>
              <a:buClr>
                <a:schemeClr val="accent1"/>
              </a:buClr>
              <a:buFont typeface="+mj-lt"/>
              <a:buAutoNum type="arabicPeriod" startAt="12"/>
              <a:defRPr/>
            </a:pPr>
            <a:r>
              <a:rPr lang="es-ES" sz="2000" dirty="0">
                <a:solidFill>
                  <a:schemeClr val="bg1"/>
                </a:solidFill>
                <a:latin typeface="Arial" panose="020B0604020202020204" pitchFamily="34" charset="0"/>
                <a:cs typeface="Arial" panose="020B0604020202020204" pitchFamily="34" charset="0"/>
              </a:rPr>
              <a:t>Analizar el posible uso de la modalidad de ofertas subsecuentes de descuento </a:t>
            </a:r>
            <a:r>
              <a:rPr lang="es-ES" sz="1600" dirty="0">
                <a:solidFill>
                  <a:schemeClr val="bg1"/>
                </a:solidFill>
                <a:latin typeface="Arial" panose="020B0604020202020204" pitchFamily="34" charset="0"/>
                <a:cs typeface="Arial" panose="020B0604020202020204" pitchFamily="34" charset="0"/>
              </a:rPr>
              <a:t>(28 últ. pfo. LAASSP, 38 RLAASSP y Lineamientos)</a:t>
            </a:r>
            <a:r>
              <a:rPr lang="es-MX" sz="2000" dirty="0">
                <a:solidFill>
                  <a:schemeClr val="bg1"/>
                </a:solidFill>
                <a:latin typeface="Arial" panose="020B0604020202020204" pitchFamily="34" charset="0"/>
                <a:cs typeface="Arial" panose="020B0604020202020204" pitchFamily="34" charset="0"/>
              </a:rPr>
              <a:t>; </a:t>
            </a:r>
          </a:p>
          <a:p>
            <a:pPr marL="457200" indent="-457200" algn="just">
              <a:lnSpc>
                <a:spcPct val="100000"/>
              </a:lnSpc>
              <a:spcBef>
                <a:spcPts val="400"/>
              </a:spcBef>
              <a:buClr>
                <a:schemeClr val="accent1"/>
              </a:buClr>
              <a:buFont typeface="+mj-lt"/>
              <a:buAutoNum type="arabicPeriod" startAt="12"/>
              <a:defRPr/>
            </a:pPr>
            <a:r>
              <a:rPr lang="es-MX" sz="2000" dirty="0">
                <a:solidFill>
                  <a:schemeClr val="bg1"/>
                </a:solidFill>
                <a:latin typeface="ArialMT"/>
              </a:rPr>
              <a:t> Destinar hasta el 30% del presupuesto a contrataciones por monto y el 50% de estas a MIPYMES </a:t>
            </a:r>
            <a:r>
              <a:rPr lang="es-MX" sz="1600" dirty="0">
                <a:solidFill>
                  <a:schemeClr val="bg1"/>
                </a:solidFill>
                <a:latin typeface="ArialMT"/>
              </a:rPr>
              <a:t>(42 LAASSP)</a:t>
            </a:r>
            <a:r>
              <a:rPr lang="es-MX" sz="2000" dirty="0">
                <a:solidFill>
                  <a:schemeClr val="bg1"/>
                </a:solidFill>
                <a:latin typeface="ArialMT"/>
              </a:rPr>
              <a:t>;</a:t>
            </a:r>
          </a:p>
          <a:p>
            <a:pPr marL="457200" indent="-457200" algn="just">
              <a:lnSpc>
                <a:spcPct val="100000"/>
              </a:lnSpc>
              <a:spcBef>
                <a:spcPts val="400"/>
              </a:spcBef>
              <a:buClr>
                <a:schemeClr val="accent1"/>
              </a:buClr>
              <a:buFont typeface="+mj-lt"/>
              <a:buAutoNum type="arabicPeriod" startAt="12"/>
              <a:defRPr/>
            </a:pPr>
            <a:r>
              <a:rPr lang="es-MX" sz="2000" dirty="0">
                <a:solidFill>
                  <a:schemeClr val="bg1"/>
                </a:solidFill>
                <a:latin typeface="ArialMT"/>
              </a:rPr>
              <a:t> Dar anticipo a las MIPYME´s cuando es obligatorio de acuerdo a la LAASSP; </a:t>
            </a:r>
            <a:r>
              <a:rPr lang="es-MX" sz="1600" dirty="0">
                <a:solidFill>
                  <a:schemeClr val="bg1"/>
                </a:solidFill>
                <a:latin typeface="ArialMT"/>
              </a:rPr>
              <a:t>(13 2º pfo. LAASSP)</a:t>
            </a:r>
            <a:r>
              <a:rPr lang="es-MX" sz="2000" dirty="0">
                <a:solidFill>
                  <a:schemeClr val="bg1"/>
                </a:solidFill>
                <a:latin typeface="ArialMT"/>
              </a:rPr>
              <a:t>, y </a:t>
            </a:r>
          </a:p>
          <a:p>
            <a:pPr marL="457200" indent="-457200" algn="just">
              <a:lnSpc>
                <a:spcPct val="100000"/>
              </a:lnSpc>
              <a:spcBef>
                <a:spcPts val="400"/>
              </a:spcBef>
              <a:buClr>
                <a:schemeClr val="accent1"/>
              </a:buClr>
              <a:buFont typeface="+mj-lt"/>
              <a:buAutoNum type="arabicPeriod" startAt="12"/>
              <a:defRPr/>
            </a:pPr>
            <a:r>
              <a:rPr lang="es-MX" sz="2000" dirty="0">
                <a:solidFill>
                  <a:schemeClr val="bg1"/>
                </a:solidFill>
                <a:latin typeface="ArialMT"/>
              </a:rPr>
              <a:t>Considerar la designación del testigo social </a:t>
            </a:r>
            <a:r>
              <a:rPr lang="es-MX" sz="1600" dirty="0">
                <a:solidFill>
                  <a:schemeClr val="bg1"/>
                </a:solidFill>
                <a:latin typeface="ArialMT"/>
              </a:rPr>
              <a:t>(26 Ter. LAASSP y		                         60 a 70 RLAASSP)</a:t>
            </a:r>
            <a:r>
              <a:rPr lang="es-MX" sz="2000" dirty="0">
                <a:solidFill>
                  <a:schemeClr val="bg1"/>
                </a:solidFill>
                <a:latin typeface="ArialMT"/>
              </a:rPr>
              <a:t>.</a:t>
            </a:r>
          </a:p>
          <a:p>
            <a:pPr marL="457200" indent="-457200" algn="just">
              <a:lnSpc>
                <a:spcPct val="100000"/>
              </a:lnSpc>
              <a:spcBef>
                <a:spcPts val="400"/>
              </a:spcBef>
              <a:buFont typeface="+mj-lt"/>
              <a:buAutoNum type="arabicPeriod" startAt="12"/>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1026" name="Picture 2" descr="tics: FAMILIA DE LAS NORMAS ISO 9000">
            <a:extLst>
              <a:ext uri="{FF2B5EF4-FFF2-40B4-BE49-F238E27FC236}">
                <a16:creationId xmlns:a16="http://schemas.microsoft.com/office/drawing/2014/main" id="{7B3D775D-A985-9255-92EA-625A7EBE3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83" y="709688"/>
            <a:ext cx="2972986" cy="18295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cademia de Contratación Pública de México, A.C. — ¿Los testigos sociales  son “figuras decorativas” o...">
            <a:extLst>
              <a:ext uri="{FF2B5EF4-FFF2-40B4-BE49-F238E27FC236}">
                <a16:creationId xmlns:a16="http://schemas.microsoft.com/office/drawing/2014/main" id="{805A73BF-54FF-78E1-EC0B-E255F511E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8278" y="4475082"/>
            <a:ext cx="2804609" cy="182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7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1500"/>
                                        <p:tgtEl>
                                          <p:spTgt spid="1026"/>
                                        </p:tgtEl>
                                      </p:cBhvr>
                                    </p:animEffect>
                                  </p:childTnLst>
                                </p:cTn>
                              </p:par>
                            </p:childTnLst>
                          </p:cTn>
                        </p:par>
                        <p:par>
                          <p:cTn id="8" fill="hold">
                            <p:stCondLst>
                              <p:cond delay="1500"/>
                            </p:stCondLst>
                            <p:childTnLst>
                              <p:par>
                                <p:cTn id="9" presetID="3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800" decel="100000"/>
                                        <p:tgtEl>
                                          <p:spTgt spid="11">
                                            <p:txEl>
                                              <p:pRg st="0" end="0"/>
                                            </p:txEl>
                                          </p:spTgt>
                                        </p:tgtEl>
                                      </p:cBhvr>
                                    </p:animEffect>
                                    <p:anim calcmode="lin" valueType="num">
                                      <p:cBhvr>
                                        <p:cTn id="12" dur="8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13" dur="8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4" dur="8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800" decel="100000"/>
                                        <p:tgtEl>
                                          <p:spTgt spid="11">
                                            <p:txEl>
                                              <p:pRg st="1" end="1"/>
                                            </p:txEl>
                                          </p:spTgt>
                                        </p:tgtEl>
                                      </p:cBhvr>
                                    </p:animEffect>
                                    <p:anim calcmode="lin" valueType="num">
                                      <p:cBhvr>
                                        <p:cTn id="22" dur="800" decel="100000" fill="hold"/>
                                        <p:tgtEl>
                                          <p:spTgt spid="11">
                                            <p:txEl>
                                              <p:pRg st="1" end="1"/>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11">
                                            <p:txEl>
                                              <p:pRg st="1" end="1"/>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11">
                                            <p:txEl>
                                              <p:pRg st="1" end="1"/>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1">
                                            <p:txEl>
                                              <p:pRg st="1" end="1"/>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1">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800" decel="100000"/>
                                        <p:tgtEl>
                                          <p:spTgt spid="11">
                                            <p:txEl>
                                              <p:pRg st="2" end="2"/>
                                            </p:txEl>
                                          </p:spTgt>
                                        </p:tgtEl>
                                      </p:cBhvr>
                                    </p:animEffect>
                                    <p:anim calcmode="lin" valueType="num">
                                      <p:cBhvr>
                                        <p:cTn id="32"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nodeType="clickEffect">
                                  <p:stCondLst>
                                    <p:cond delay="0"/>
                                  </p:stCondLst>
                                  <p:childTnLst>
                                    <p:set>
                                      <p:cBhvr>
                                        <p:cTn id="40" dur="1" fill="hold">
                                          <p:stCondLst>
                                            <p:cond delay="0"/>
                                          </p:stCondLst>
                                        </p:cTn>
                                        <p:tgtEl>
                                          <p:spTgt spid="11">
                                            <p:txEl>
                                              <p:pRg st="3" end="3"/>
                                            </p:txEl>
                                          </p:spTgt>
                                        </p:tgtEl>
                                        <p:attrNameLst>
                                          <p:attrName>style.visibility</p:attrName>
                                        </p:attrNameLst>
                                      </p:cBhvr>
                                      <p:to>
                                        <p:strVal val="visible"/>
                                      </p:to>
                                    </p:set>
                                    <p:animEffect transition="in" filter="fade">
                                      <p:cBhvr>
                                        <p:cTn id="41" dur="800" decel="100000"/>
                                        <p:tgtEl>
                                          <p:spTgt spid="11">
                                            <p:txEl>
                                              <p:pRg st="3" end="3"/>
                                            </p:txEl>
                                          </p:spTgt>
                                        </p:tgtEl>
                                      </p:cBhvr>
                                    </p:animEffect>
                                    <p:anim calcmode="lin" valueType="num">
                                      <p:cBhvr>
                                        <p:cTn id="42" dur="800" decel="100000" fill="hold"/>
                                        <p:tgtEl>
                                          <p:spTgt spid="11">
                                            <p:txEl>
                                              <p:pRg st="3" end="3"/>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11">
                                            <p:txEl>
                                              <p:pRg st="3" end="3"/>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11">
                                            <p:txEl>
                                              <p:pRg st="3" end="3"/>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1">
                                            <p:txEl>
                                              <p:pRg st="3" end="3"/>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1">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nodeType="clickEffect">
                                  <p:stCondLst>
                                    <p:cond delay="0"/>
                                  </p:stCondLst>
                                  <p:childTnLst>
                                    <p:set>
                                      <p:cBhvr>
                                        <p:cTn id="50" dur="1" fill="hold">
                                          <p:stCondLst>
                                            <p:cond delay="0"/>
                                          </p:stCondLst>
                                        </p:cTn>
                                        <p:tgtEl>
                                          <p:spTgt spid="11">
                                            <p:txEl>
                                              <p:pRg st="4" end="4"/>
                                            </p:txEl>
                                          </p:spTgt>
                                        </p:tgtEl>
                                        <p:attrNameLst>
                                          <p:attrName>style.visibility</p:attrName>
                                        </p:attrNameLst>
                                      </p:cBhvr>
                                      <p:to>
                                        <p:strVal val="visible"/>
                                      </p:to>
                                    </p:set>
                                    <p:animEffect transition="in" filter="fade">
                                      <p:cBhvr>
                                        <p:cTn id="51" dur="800" decel="100000"/>
                                        <p:tgtEl>
                                          <p:spTgt spid="11">
                                            <p:txEl>
                                              <p:pRg st="4" end="4"/>
                                            </p:txEl>
                                          </p:spTgt>
                                        </p:tgtEl>
                                      </p:cBhvr>
                                    </p:animEffect>
                                    <p:anim calcmode="lin" valueType="num">
                                      <p:cBhvr>
                                        <p:cTn id="52"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nodeType="clickEffect">
                                  <p:stCondLst>
                                    <p:cond delay="0"/>
                                  </p:stCondLst>
                                  <p:childTnLst>
                                    <p:set>
                                      <p:cBhvr>
                                        <p:cTn id="60" dur="1" fill="hold">
                                          <p:stCondLst>
                                            <p:cond delay="0"/>
                                          </p:stCondLst>
                                        </p:cTn>
                                        <p:tgtEl>
                                          <p:spTgt spid="11">
                                            <p:txEl>
                                              <p:pRg st="5" end="5"/>
                                            </p:txEl>
                                          </p:spTgt>
                                        </p:tgtEl>
                                        <p:attrNameLst>
                                          <p:attrName>style.visibility</p:attrName>
                                        </p:attrNameLst>
                                      </p:cBhvr>
                                      <p:to>
                                        <p:strVal val="visible"/>
                                      </p:to>
                                    </p:set>
                                    <p:animEffect transition="in" filter="fade">
                                      <p:cBhvr>
                                        <p:cTn id="61" dur="800" decel="100000"/>
                                        <p:tgtEl>
                                          <p:spTgt spid="11">
                                            <p:txEl>
                                              <p:pRg st="5" end="5"/>
                                            </p:txEl>
                                          </p:spTgt>
                                        </p:tgtEl>
                                      </p:cBhvr>
                                    </p:animEffect>
                                    <p:anim calcmode="lin" valueType="num">
                                      <p:cBhvr>
                                        <p:cTn id="62" dur="800" decel="100000" fill="hold"/>
                                        <p:tgtEl>
                                          <p:spTgt spid="11">
                                            <p:txEl>
                                              <p:pRg st="5" end="5"/>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11">
                                            <p:txEl>
                                              <p:pRg st="5" end="5"/>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11">
                                            <p:txEl>
                                              <p:pRg st="5" end="5"/>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1">
                                            <p:txEl>
                                              <p:pRg st="5" end="5"/>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1">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0" presetClass="entr" presetSubtype="0" fill="hold" nodeType="clickEffect">
                                  <p:stCondLst>
                                    <p:cond delay="0"/>
                                  </p:stCondLst>
                                  <p:childTnLst>
                                    <p:set>
                                      <p:cBhvr>
                                        <p:cTn id="70" dur="1" fill="hold">
                                          <p:stCondLst>
                                            <p:cond delay="0"/>
                                          </p:stCondLst>
                                        </p:cTn>
                                        <p:tgtEl>
                                          <p:spTgt spid="11">
                                            <p:txEl>
                                              <p:pRg st="6" end="6"/>
                                            </p:txEl>
                                          </p:spTgt>
                                        </p:tgtEl>
                                        <p:attrNameLst>
                                          <p:attrName>style.visibility</p:attrName>
                                        </p:attrNameLst>
                                      </p:cBhvr>
                                      <p:to>
                                        <p:strVal val="visible"/>
                                      </p:to>
                                    </p:set>
                                    <p:animEffect transition="in" filter="fade">
                                      <p:cBhvr>
                                        <p:cTn id="71" dur="800" decel="100000"/>
                                        <p:tgtEl>
                                          <p:spTgt spid="11">
                                            <p:txEl>
                                              <p:pRg st="6" end="6"/>
                                            </p:txEl>
                                          </p:spTgt>
                                        </p:tgtEl>
                                      </p:cBhvr>
                                    </p:animEffect>
                                    <p:anim calcmode="lin" valueType="num">
                                      <p:cBhvr>
                                        <p:cTn id="72" dur="800" decel="100000" fill="hold"/>
                                        <p:tgtEl>
                                          <p:spTgt spid="11">
                                            <p:txEl>
                                              <p:pRg st="6" end="6"/>
                                            </p:txEl>
                                          </p:spTgt>
                                        </p:tgtEl>
                                        <p:attrNameLst>
                                          <p:attrName>style.rotation</p:attrName>
                                        </p:attrNameLst>
                                      </p:cBhvr>
                                      <p:tavLst>
                                        <p:tav tm="0">
                                          <p:val>
                                            <p:fltVal val="-90"/>
                                          </p:val>
                                        </p:tav>
                                        <p:tav tm="100000">
                                          <p:val>
                                            <p:fltVal val="0"/>
                                          </p:val>
                                        </p:tav>
                                      </p:tavLst>
                                    </p:anim>
                                    <p:anim calcmode="lin" valueType="num">
                                      <p:cBhvr>
                                        <p:cTn id="73" dur="800" decel="100000" fill="hold"/>
                                        <p:tgtEl>
                                          <p:spTgt spid="11">
                                            <p:txEl>
                                              <p:pRg st="6" end="6"/>
                                            </p:txEl>
                                          </p:spTgt>
                                        </p:tgtEl>
                                        <p:attrNameLst>
                                          <p:attrName>ppt_x</p:attrName>
                                        </p:attrNameLst>
                                      </p:cBhvr>
                                      <p:tavLst>
                                        <p:tav tm="0">
                                          <p:val>
                                            <p:strVal val="#ppt_x+0.4"/>
                                          </p:val>
                                        </p:tav>
                                        <p:tav tm="100000">
                                          <p:val>
                                            <p:strVal val="#ppt_x-0.05"/>
                                          </p:val>
                                        </p:tav>
                                      </p:tavLst>
                                    </p:anim>
                                    <p:anim calcmode="lin" valueType="num">
                                      <p:cBhvr>
                                        <p:cTn id="74" dur="800" decel="100000" fill="hold"/>
                                        <p:tgtEl>
                                          <p:spTgt spid="11">
                                            <p:txEl>
                                              <p:pRg st="6" end="6"/>
                                            </p:txEl>
                                          </p:spTgt>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1">
                                            <p:txEl>
                                              <p:pRg st="6" end="6"/>
                                            </p:txEl>
                                          </p:spTgt>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1">
                                            <p:txEl>
                                              <p:pRg st="6" end="6"/>
                                            </p:txEl>
                                          </p:spTgt>
                                        </p:tgtEl>
                                        <p:attrNameLst>
                                          <p:attrName>ppt_y</p:attrName>
                                        </p:attrNameLst>
                                      </p:cBhvr>
                                      <p:tavLst>
                                        <p:tav tm="0">
                                          <p:val>
                                            <p:strVal val="#ppt_y+0.1"/>
                                          </p:val>
                                        </p:tav>
                                        <p:tav tm="100000">
                                          <p:val>
                                            <p:strVal val="#ppt_y"/>
                                          </p:val>
                                        </p:tav>
                                      </p:tavLst>
                                    </p:anim>
                                  </p:childTnLst>
                                </p:cTn>
                              </p:par>
                            </p:childTnLst>
                          </p:cTn>
                        </p:par>
                        <p:par>
                          <p:cTn id="77" fill="hold">
                            <p:stCondLst>
                              <p:cond delay="1000"/>
                            </p:stCondLst>
                            <p:childTnLst>
                              <p:par>
                                <p:cTn id="78" presetID="6" presetClass="entr" presetSubtype="16" fill="hold" nodeType="after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circle(in)">
                                      <p:cBhvr>
                                        <p:cTn id="8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número de diapositiva 1">
            <a:extLst>
              <a:ext uri="{FF2B5EF4-FFF2-40B4-BE49-F238E27FC236}">
                <a16:creationId xmlns:a16="http://schemas.microsoft.com/office/drawing/2014/main" id="{93E24D77-4DEF-42C1-87E3-BE06B61CD868}"/>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E5C8F57-316B-4CEE-B5A5-73E21CC7493C}" type="slidenum">
              <a:rPr lang="es-ES" altLang="es-MX" sz="2400" smtClean="0">
                <a:solidFill>
                  <a:srgbClr val="FFFFFF"/>
                </a:solidFill>
              </a:rPr>
              <a:pPr/>
              <a:t>25</a:t>
            </a:fld>
            <a:endParaRPr lang="es-ES" altLang="es-MX" sz="2400" dirty="0">
              <a:solidFill>
                <a:srgbClr val="FFFFFF"/>
              </a:solidFill>
            </a:endParaRPr>
          </a:p>
        </p:txBody>
      </p:sp>
      <p:sp>
        <p:nvSpPr>
          <p:cNvPr id="23556" name="Marcador de contenido 2"/>
          <p:cNvSpPr>
            <a:spLocks noGrp="1"/>
          </p:cNvSpPr>
          <p:nvPr>
            <p:ph idx="4294967295"/>
          </p:nvPr>
        </p:nvSpPr>
        <p:spPr>
          <a:xfrm>
            <a:off x="1063725" y="777875"/>
            <a:ext cx="8389557" cy="5964238"/>
          </a:xfrm>
          <a:noFill/>
        </p:spPr>
        <p:txBody>
          <a:bodyPr>
            <a:normAutofit/>
          </a:bodyPr>
          <a:lstStyle/>
          <a:p>
            <a:pPr algn="just">
              <a:spcBef>
                <a:spcPts val="600"/>
              </a:spcBef>
              <a:buNone/>
            </a:pPr>
            <a:endParaRPr lang="es-ES_tradnl" sz="500" dirty="0">
              <a:solidFill>
                <a:srgbClr val="595959"/>
              </a:solidFill>
              <a:latin typeface="Candara"/>
              <a:cs typeface="Candara"/>
            </a:endParaRPr>
          </a:p>
          <a:p>
            <a:pPr algn="just">
              <a:spcBef>
                <a:spcPts val="600"/>
              </a:spcBef>
              <a:buClr>
                <a:srgbClr val="9E8E5C">
                  <a:lumMod val="60000"/>
                  <a:lumOff val="40000"/>
                </a:srgbClr>
              </a:buClr>
              <a:buNone/>
            </a:pPr>
            <a:endParaRPr lang="es-ES" sz="2200" dirty="0">
              <a:solidFill>
                <a:prstClr val="black">
                  <a:lumMod val="65000"/>
                  <a:lumOff val="35000"/>
                </a:prstClr>
              </a:solidFill>
              <a:ea typeface="MS PGothic" charset="0"/>
            </a:endParaRPr>
          </a:p>
          <a:p>
            <a:pPr lvl="0" algn="just">
              <a:spcBef>
                <a:spcPct val="0"/>
              </a:spcBef>
              <a:buClr>
                <a:srgbClr val="9E8E5C">
                  <a:lumMod val="60000"/>
                  <a:lumOff val="40000"/>
                </a:srgbClr>
              </a:buClr>
              <a:buNone/>
            </a:pPr>
            <a:r>
              <a:rPr lang="es-ES" sz="2200" dirty="0">
                <a:solidFill>
                  <a:srgbClr val="000000"/>
                </a:solidFill>
                <a:ea typeface="MS PGothic" charset="0"/>
              </a:rPr>
              <a:t>	</a:t>
            </a:r>
            <a:r>
              <a:rPr lang="es-ES" sz="2200" dirty="0">
                <a:solidFill>
                  <a:schemeClr val="accent3">
                    <a:lumMod val="75000"/>
                  </a:schemeClr>
                </a:solidFill>
                <a:latin typeface="Arial" panose="020B0604020202020204" pitchFamily="34" charset="0"/>
                <a:ea typeface="MS PGothic" charset="0"/>
                <a:cs typeface="Arial" panose="020B0604020202020204" pitchFamily="34" charset="0"/>
              </a:rPr>
              <a:t>             </a:t>
            </a:r>
            <a:r>
              <a:rPr lang="es-ES" sz="2000" dirty="0">
                <a:solidFill>
                  <a:schemeClr val="accent3">
                    <a:lumMod val="75000"/>
                  </a:schemeClr>
                </a:solidFill>
                <a:latin typeface="Arial" panose="020B0604020202020204" pitchFamily="34" charset="0"/>
                <a:ea typeface="MS PGothic" charset="0"/>
                <a:cs typeface="Arial" panose="020B0604020202020204" pitchFamily="34" charset="0"/>
              </a:rPr>
              <a:t>Licitación pública </a:t>
            </a:r>
            <a:r>
              <a:rPr lang="es-ES" sz="2000" dirty="0">
                <a:solidFill>
                  <a:srgbClr val="000000"/>
                </a:solidFill>
                <a:latin typeface="Arial" panose="020B0604020202020204" pitchFamily="34" charset="0"/>
                <a:ea typeface="MS PGothic" charset="0"/>
                <a:cs typeface="Arial" panose="020B0604020202020204" pitchFamily="34" charset="0"/>
              </a:rPr>
              <a:t>nacional,     Adjudicación directa               	     internacional bajo tratados                  o Invitación cuando</a:t>
            </a:r>
          </a:p>
          <a:p>
            <a:pPr algn="just">
              <a:spcBef>
                <a:spcPct val="0"/>
              </a:spcBef>
              <a:buClr>
                <a:srgbClr val="9E8E5C">
                  <a:lumMod val="60000"/>
                  <a:lumOff val="40000"/>
                </a:srgbClr>
              </a:buClr>
              <a:buNone/>
            </a:pPr>
            <a:r>
              <a:rPr lang="es-ES" sz="2000" dirty="0">
                <a:solidFill>
                  <a:srgbClr val="000000"/>
                </a:solidFill>
                <a:latin typeface="Arial" panose="020B0604020202020204" pitchFamily="34" charset="0"/>
                <a:ea typeface="MS PGothic" charset="0"/>
                <a:cs typeface="Arial" panose="020B0604020202020204" pitchFamily="34" charset="0"/>
              </a:rPr>
              <a:t>                        o abierta.                    </a:t>
            </a:r>
            <a:r>
              <a:rPr lang="es-ES" sz="2000" dirty="0">
                <a:solidFill>
                  <a:srgbClr val="FFFFFF"/>
                </a:solidFill>
                <a:latin typeface="Arial" panose="020B0604020202020204" pitchFamily="34" charset="0"/>
                <a:ea typeface="MS PGothic" charset="0"/>
                <a:cs typeface="Arial" panose="020B0604020202020204" pitchFamily="34" charset="0"/>
              </a:rPr>
              <a:t>.</a:t>
            </a:r>
            <a:r>
              <a:rPr lang="es-ES" sz="2000" dirty="0">
                <a:solidFill>
                  <a:srgbClr val="000000"/>
                </a:solidFill>
                <a:latin typeface="Arial" panose="020B0604020202020204" pitchFamily="34" charset="0"/>
                <a:ea typeface="MS PGothic" charset="0"/>
                <a:cs typeface="Arial" panose="020B0604020202020204" pitchFamily="34" charset="0"/>
              </a:rPr>
              <a:t>         </a:t>
            </a:r>
            <a:r>
              <a:rPr lang="es-ES" sz="2000" dirty="0">
                <a:solidFill>
                  <a:srgbClr val="FFFFFF"/>
                </a:solidFill>
                <a:latin typeface="Arial" panose="020B0604020202020204" pitchFamily="34" charset="0"/>
                <a:ea typeface="MS PGothic" charset="0"/>
                <a:cs typeface="Arial" panose="020B0604020202020204" pitchFamily="34" charset="0"/>
              </a:rPr>
              <a:t>.</a:t>
            </a:r>
            <a:r>
              <a:rPr lang="es-ES" sz="2000" dirty="0">
                <a:solidFill>
                  <a:srgbClr val="000000"/>
                </a:solidFill>
                <a:latin typeface="Arial" panose="020B0604020202020204" pitchFamily="34" charset="0"/>
                <a:ea typeface="MS PGothic" charset="0"/>
                <a:cs typeface="Arial" panose="020B0604020202020204" pitchFamily="34" charset="0"/>
              </a:rPr>
              <a:t>    menos 3 </a:t>
            </a:r>
            <a:r>
              <a:rPr lang="es-ES" sz="2000" dirty="0" err="1">
                <a:solidFill>
                  <a:srgbClr val="000000"/>
                </a:solidFill>
                <a:latin typeface="Arial" panose="020B0604020202020204" pitchFamily="34" charset="0"/>
                <a:ea typeface="MS PGothic" charset="0"/>
                <a:cs typeface="Arial" panose="020B0604020202020204" pitchFamily="34" charset="0"/>
              </a:rPr>
              <a:t>pers</a:t>
            </a:r>
            <a:r>
              <a:rPr lang="es-ES" sz="2000" dirty="0">
                <a:solidFill>
                  <a:srgbClr val="000000"/>
                </a:solidFill>
                <a:latin typeface="Arial" panose="020B0604020202020204" pitchFamily="34" charset="0"/>
                <a:ea typeface="MS PGothic" charset="0"/>
                <a:cs typeface="Arial" panose="020B0604020202020204" pitchFamily="34" charset="0"/>
              </a:rPr>
              <a:t>. por </a:t>
            </a:r>
            <a:r>
              <a:rPr lang="es-ES" sz="2000" b="1" dirty="0">
                <a:solidFill>
                  <a:srgbClr val="0000FF"/>
                </a:solidFill>
                <a:latin typeface="Arial" panose="020B0604020202020204" pitchFamily="34" charset="0"/>
                <a:ea typeface="MS PGothic" charset="0"/>
                <a:cs typeface="Arial" panose="020B0604020202020204" pitchFamily="34" charset="0"/>
              </a:rPr>
              <a:t>causa</a:t>
            </a:r>
            <a:r>
              <a:rPr lang="es-ES" sz="2000" dirty="0">
                <a:solidFill>
                  <a:srgbClr val="000000"/>
                </a:solidFill>
                <a:latin typeface="Arial" panose="020B0604020202020204" pitchFamily="34" charset="0"/>
                <a:ea typeface="MS PGothic" charset="0"/>
                <a:cs typeface="Arial" panose="020B0604020202020204" pitchFamily="34" charset="0"/>
              </a:rPr>
              <a:t>	</a:t>
            </a:r>
            <a:r>
              <a:rPr lang="es-ES" sz="300" dirty="0">
                <a:solidFill>
                  <a:srgbClr val="000000"/>
                </a:solidFill>
                <a:latin typeface="Arial" panose="020B0604020202020204" pitchFamily="34" charset="0"/>
                <a:ea typeface="MS PGothic" charset="0"/>
                <a:cs typeface="Arial" panose="020B0604020202020204" pitchFamily="34" charset="0"/>
              </a:rPr>
              <a:t>			</a:t>
            </a:r>
            <a:r>
              <a:rPr lang="es-ES" sz="1200" dirty="0">
                <a:solidFill>
                  <a:srgbClr val="FFFFFF"/>
                </a:solidFill>
                <a:latin typeface="Arial" panose="020B0604020202020204" pitchFamily="34" charset="0"/>
                <a:ea typeface="MS PGothic" charset="0"/>
                <a:cs typeface="Arial" panose="020B0604020202020204" pitchFamily="34" charset="0"/>
              </a:rPr>
              <a:t>.</a:t>
            </a:r>
            <a:r>
              <a:rPr lang="es-ES" sz="1200" dirty="0">
                <a:solidFill>
                  <a:srgbClr val="000000"/>
                </a:solidFill>
                <a:latin typeface="Arial" panose="020B0604020202020204" pitchFamily="34" charset="0"/>
                <a:ea typeface="MS PGothic" charset="0"/>
                <a:cs typeface="Arial" panose="020B0604020202020204" pitchFamily="34" charset="0"/>
              </a:rPr>
              <a:t>                                    (Excepción: </a:t>
            </a:r>
            <a:r>
              <a:rPr lang="es-ES" sz="1200" dirty="0">
                <a:solidFill>
                  <a:srgbClr val="FF0000"/>
                </a:solidFill>
                <a:latin typeface="Arial" panose="020B0604020202020204" pitchFamily="34" charset="0"/>
                <a:ea typeface="MS PGothic" charset="0"/>
                <a:cs typeface="Arial" panose="020B0604020202020204" pitchFamily="34" charset="0"/>
              </a:rPr>
              <a:t>fracc. XX </a:t>
            </a:r>
            <a:r>
              <a:rPr lang="es-ES" sz="1200" dirty="0">
                <a:solidFill>
                  <a:srgbClr val="000000"/>
                </a:solidFill>
                <a:latin typeface="Arial" panose="020B0604020202020204" pitchFamily="34" charset="0"/>
                <a:ea typeface="MS PGothic" charset="0"/>
                <a:cs typeface="Arial" panose="020B0604020202020204" pitchFamily="34" charset="0"/>
              </a:rPr>
              <a:t>del art. 41 LAASSP)</a:t>
            </a:r>
          </a:p>
          <a:p>
            <a:pPr algn="just">
              <a:spcBef>
                <a:spcPts val="600"/>
              </a:spcBef>
              <a:buClr>
                <a:srgbClr val="9E8E5C">
                  <a:lumMod val="60000"/>
                  <a:lumOff val="40000"/>
                </a:srgbClr>
              </a:buClr>
              <a:buNone/>
            </a:pPr>
            <a:r>
              <a:rPr lang="es-ES" sz="500" dirty="0">
                <a:solidFill>
                  <a:srgbClr val="000000"/>
                </a:solidFill>
                <a:latin typeface="Arial" panose="020B0604020202020204" pitchFamily="34" charset="0"/>
                <a:ea typeface="MS PGothic" charset="0"/>
                <a:cs typeface="Arial" panose="020B0604020202020204" pitchFamily="34" charset="0"/>
              </a:rPr>
              <a:t>                                                                                                                        </a:t>
            </a:r>
          </a:p>
          <a:p>
            <a:pPr algn="just">
              <a:spcBef>
                <a:spcPts val="600"/>
              </a:spcBef>
              <a:buClr>
                <a:srgbClr val="9E8E5C">
                  <a:lumMod val="60000"/>
                  <a:lumOff val="40000"/>
                </a:srgbClr>
              </a:buClr>
              <a:buNone/>
            </a:pPr>
            <a:r>
              <a:rPr lang="es-ES" sz="300" dirty="0">
                <a:solidFill>
                  <a:srgbClr val="000000"/>
                </a:solidFill>
                <a:latin typeface="Arial" panose="020B0604020202020204" pitchFamily="34" charset="0"/>
                <a:ea typeface="MS PGothic" charset="0"/>
                <a:cs typeface="Arial" panose="020B0604020202020204" pitchFamily="34" charset="0"/>
              </a:rPr>
              <a:t>									</a:t>
            </a:r>
            <a:r>
              <a:rPr lang="es-ES" sz="1200" dirty="0">
                <a:solidFill>
                  <a:srgbClr val="000000"/>
                </a:solidFill>
                <a:latin typeface="Arial" panose="020B0604020202020204" pitchFamily="34" charset="0"/>
                <a:ea typeface="MS PGothic" charset="0"/>
                <a:cs typeface="Arial" panose="020B0604020202020204" pitchFamily="34" charset="0"/>
              </a:rPr>
              <a:t>Hasta </a:t>
            </a:r>
            <a:r>
              <a:rPr lang="es-ES" sz="300" dirty="0">
                <a:solidFill>
                  <a:srgbClr val="000000"/>
                </a:solidFill>
                <a:latin typeface="Arial" panose="020B0604020202020204" pitchFamily="34" charset="0"/>
                <a:ea typeface="MS PGothic" charset="0"/>
                <a:cs typeface="Arial" panose="020B0604020202020204" pitchFamily="34" charset="0"/>
              </a:rPr>
              <a:t>                             </a:t>
            </a:r>
          </a:p>
          <a:p>
            <a:pPr algn="just">
              <a:spcBef>
                <a:spcPts val="600"/>
              </a:spcBef>
              <a:buClr>
                <a:srgbClr val="9E8E5C">
                  <a:lumMod val="60000"/>
                  <a:lumOff val="40000"/>
                </a:srgbClr>
              </a:buClr>
              <a:buNone/>
            </a:pPr>
            <a:r>
              <a:rPr lang="es-ES" sz="1000" dirty="0">
                <a:solidFill>
                  <a:srgbClr val="000000"/>
                </a:solidFill>
                <a:latin typeface="Arial" panose="020B0604020202020204" pitchFamily="34" charset="0"/>
                <a:ea typeface="MS PGothic" charset="0"/>
                <a:cs typeface="Arial" panose="020B0604020202020204" pitchFamily="34" charset="0"/>
              </a:rPr>
              <a:t>		  </a:t>
            </a:r>
          </a:p>
          <a:p>
            <a:pPr algn="just">
              <a:spcBef>
                <a:spcPts val="600"/>
              </a:spcBef>
              <a:buClr>
                <a:srgbClr val="9E8E5C">
                  <a:lumMod val="60000"/>
                  <a:lumOff val="40000"/>
                </a:srgbClr>
              </a:buClr>
              <a:buNone/>
            </a:pPr>
            <a:r>
              <a:rPr lang="es-ES" sz="1800" dirty="0">
                <a:solidFill>
                  <a:srgbClr val="000000"/>
                </a:solidFill>
                <a:latin typeface="Arial" panose="020B0604020202020204" pitchFamily="34" charset="0"/>
                <a:ea typeface="MS PGothic" charset="0"/>
                <a:cs typeface="Arial" panose="020B0604020202020204" pitchFamily="34" charset="0"/>
              </a:rPr>
              <a:t>		</a:t>
            </a:r>
            <a:r>
              <a:rPr lang="es-ES" sz="2000" dirty="0">
                <a:solidFill>
                  <a:srgbClr val="000000"/>
                </a:solidFill>
                <a:latin typeface="Arial" panose="020B0604020202020204" pitchFamily="34" charset="0"/>
                <a:ea typeface="MS PGothic" charset="0"/>
                <a:cs typeface="Arial" panose="020B0604020202020204" pitchFamily="34" charset="0"/>
              </a:rPr>
              <a:t>Invitación a cuando menos tres personas por </a:t>
            </a:r>
            <a:r>
              <a:rPr lang="es-ES" sz="2000" b="1" dirty="0">
                <a:solidFill>
                  <a:srgbClr val="0000FF"/>
                </a:solidFill>
                <a:latin typeface="Arial" panose="020B0604020202020204" pitchFamily="34" charset="0"/>
                <a:ea typeface="MS PGothic" charset="0"/>
                <a:cs typeface="Arial" panose="020B0604020202020204" pitchFamily="34" charset="0"/>
              </a:rPr>
              <a:t>monto</a:t>
            </a:r>
            <a:r>
              <a:rPr lang="es-ES" sz="2000" dirty="0">
                <a:solidFill>
                  <a:srgbClr val="000000"/>
                </a:solidFill>
                <a:latin typeface="Arial" panose="020B0604020202020204" pitchFamily="34" charset="0"/>
                <a:ea typeface="MS PGothic" charset="0"/>
                <a:cs typeface="Arial" panose="020B0604020202020204" pitchFamily="34" charset="0"/>
              </a:rPr>
              <a:t>. </a:t>
            </a:r>
          </a:p>
          <a:p>
            <a:pPr algn="just">
              <a:spcBef>
                <a:spcPts val="600"/>
              </a:spcBef>
              <a:buClr>
                <a:srgbClr val="9E8E5C">
                  <a:lumMod val="60000"/>
                  <a:lumOff val="40000"/>
                </a:srgbClr>
              </a:buClr>
              <a:buNone/>
            </a:pPr>
            <a:endParaRPr lang="es-ES" sz="1200" dirty="0">
              <a:solidFill>
                <a:srgbClr val="000000"/>
              </a:solidFill>
              <a:latin typeface="Arial" panose="020B0604020202020204" pitchFamily="34" charset="0"/>
              <a:ea typeface="MS PGothic" charset="0"/>
              <a:cs typeface="Arial" panose="020B0604020202020204" pitchFamily="34" charset="0"/>
            </a:endParaRPr>
          </a:p>
          <a:p>
            <a:pPr algn="just">
              <a:spcBef>
                <a:spcPts val="600"/>
              </a:spcBef>
              <a:buClr>
                <a:srgbClr val="9E8E5C">
                  <a:lumMod val="60000"/>
                  <a:lumOff val="40000"/>
                </a:srgbClr>
              </a:buClr>
              <a:buNone/>
            </a:pPr>
            <a:r>
              <a:rPr lang="es-ES" sz="1800" dirty="0">
                <a:solidFill>
                  <a:srgbClr val="000000"/>
                </a:solidFill>
                <a:latin typeface="Arial" panose="020B0604020202020204" pitchFamily="34" charset="0"/>
                <a:ea typeface="MS PGothic" charset="0"/>
                <a:cs typeface="Arial" panose="020B0604020202020204" pitchFamily="34" charset="0"/>
              </a:rPr>
              <a:t>                                                                                                                  </a:t>
            </a:r>
            <a:r>
              <a:rPr lang="es-ES" sz="1200" dirty="0">
                <a:solidFill>
                  <a:srgbClr val="000000"/>
                </a:solidFill>
                <a:latin typeface="Arial" panose="020B0604020202020204" pitchFamily="34" charset="0"/>
                <a:ea typeface="MS PGothic" charset="0"/>
                <a:cs typeface="Arial" panose="020B0604020202020204" pitchFamily="34" charset="0"/>
              </a:rPr>
              <a:t>Hasta</a:t>
            </a:r>
          </a:p>
          <a:p>
            <a:pPr algn="just">
              <a:spcBef>
                <a:spcPts val="600"/>
              </a:spcBef>
              <a:buClr>
                <a:srgbClr val="9E8E5C">
                  <a:lumMod val="60000"/>
                  <a:lumOff val="40000"/>
                </a:srgbClr>
              </a:buClr>
              <a:buNone/>
            </a:pPr>
            <a:endParaRPr lang="es-ES" sz="500" dirty="0">
              <a:solidFill>
                <a:srgbClr val="000000"/>
              </a:solidFill>
              <a:latin typeface="Arial" panose="020B0604020202020204" pitchFamily="34" charset="0"/>
              <a:ea typeface="MS PGothic" charset="0"/>
              <a:cs typeface="Arial" panose="020B0604020202020204" pitchFamily="34" charset="0"/>
            </a:endParaRPr>
          </a:p>
          <a:p>
            <a:pPr lvl="0" algn="just">
              <a:spcBef>
                <a:spcPct val="0"/>
              </a:spcBef>
              <a:buClr>
                <a:srgbClr val="9E8E5C">
                  <a:lumMod val="60000"/>
                  <a:lumOff val="40000"/>
                </a:srgbClr>
              </a:buClr>
              <a:buNone/>
            </a:pPr>
            <a:r>
              <a:rPr lang="es-ES" sz="1800" dirty="0">
                <a:solidFill>
                  <a:srgbClr val="000000"/>
                </a:solidFill>
                <a:latin typeface="Arial" panose="020B0604020202020204" pitchFamily="34" charset="0"/>
                <a:ea typeface="MS PGothic" charset="0"/>
                <a:cs typeface="Arial" panose="020B0604020202020204" pitchFamily="34" charset="0"/>
              </a:rPr>
              <a:t>					             </a:t>
            </a:r>
            <a:r>
              <a:rPr lang="es-ES" sz="2000" dirty="0">
                <a:solidFill>
                  <a:srgbClr val="000000"/>
                </a:solidFill>
                <a:latin typeface="Arial" panose="020B0604020202020204" pitchFamily="34" charset="0"/>
                <a:ea typeface="MS PGothic" charset="0"/>
                <a:cs typeface="Arial" panose="020B0604020202020204" pitchFamily="34" charset="0"/>
              </a:rPr>
              <a:t>Electrónica. </a:t>
            </a:r>
          </a:p>
          <a:p>
            <a:pPr algn="just">
              <a:spcBef>
                <a:spcPts val="600"/>
              </a:spcBef>
              <a:buClr>
                <a:srgbClr val="9E8E5C">
                  <a:lumMod val="60000"/>
                  <a:lumOff val="40000"/>
                </a:srgbClr>
              </a:buClr>
              <a:buNone/>
            </a:pPr>
            <a:r>
              <a:rPr lang="es-ES" sz="1800" dirty="0">
                <a:solidFill>
                  <a:srgbClr val="000000"/>
                </a:solidFill>
                <a:latin typeface="Arial" panose="020B0604020202020204" pitchFamily="34" charset="0"/>
                <a:ea typeface="MS PGothic" charset="0"/>
                <a:cs typeface="Arial" panose="020B0604020202020204" pitchFamily="34" charset="0"/>
              </a:rPr>
              <a:t>		   </a:t>
            </a:r>
            <a:r>
              <a:rPr lang="es-ES" sz="2000" dirty="0">
                <a:solidFill>
                  <a:srgbClr val="000000"/>
                </a:solidFill>
                <a:latin typeface="Arial" panose="020B0604020202020204" pitchFamily="34" charset="0"/>
                <a:ea typeface="MS PGothic" charset="0"/>
                <a:cs typeface="Arial" panose="020B0604020202020204" pitchFamily="34" charset="0"/>
              </a:rPr>
              <a:t>Adjudicación directa por </a:t>
            </a:r>
            <a:r>
              <a:rPr lang="es-ES" sz="2000" b="1" dirty="0">
                <a:solidFill>
                  <a:srgbClr val="0000FF"/>
                </a:solidFill>
                <a:latin typeface="Arial" panose="020B0604020202020204" pitchFamily="34" charset="0"/>
                <a:ea typeface="MS PGothic" charset="0"/>
                <a:cs typeface="Arial" panose="020B0604020202020204" pitchFamily="34" charset="0"/>
              </a:rPr>
              <a:t>monto</a:t>
            </a:r>
            <a:r>
              <a:rPr lang="es-ES" sz="2000" dirty="0">
                <a:solidFill>
                  <a:srgbClr val="000000"/>
                </a:solidFill>
                <a:latin typeface="Arial" panose="020B0604020202020204" pitchFamily="34" charset="0"/>
                <a:ea typeface="MS PGothic" charset="0"/>
                <a:cs typeface="Arial" panose="020B0604020202020204" pitchFamily="34" charset="0"/>
              </a:rPr>
              <a:t>:                           </a:t>
            </a:r>
          </a:p>
          <a:p>
            <a:pPr algn="just">
              <a:spcBef>
                <a:spcPts val="600"/>
              </a:spcBef>
              <a:buClr>
                <a:srgbClr val="9E8E5C">
                  <a:lumMod val="60000"/>
                  <a:lumOff val="40000"/>
                </a:srgbClr>
              </a:buClr>
              <a:buNone/>
            </a:pPr>
            <a:r>
              <a:rPr lang="es-ES" sz="1800" dirty="0">
                <a:solidFill>
                  <a:srgbClr val="000000"/>
                </a:solidFill>
                <a:latin typeface="Arial" panose="020B0604020202020204" pitchFamily="34" charset="0"/>
                <a:ea typeface="MS PGothic" charset="0"/>
                <a:cs typeface="Arial" panose="020B0604020202020204" pitchFamily="34" charset="0"/>
              </a:rPr>
              <a:t> 					              </a:t>
            </a:r>
            <a:r>
              <a:rPr lang="es-ES" sz="2000" i="1" dirty="0">
                <a:solidFill>
                  <a:srgbClr val="000000"/>
                </a:solidFill>
                <a:latin typeface="Arial" panose="020B0604020202020204" pitchFamily="34" charset="0"/>
                <a:ea typeface="MS PGothic" charset="0"/>
                <a:cs typeface="Arial" panose="020B0604020202020204" pitchFamily="34" charset="0"/>
              </a:rPr>
              <a:t>Presencial</a:t>
            </a:r>
            <a:r>
              <a:rPr lang="es-ES" sz="2000" dirty="0">
                <a:solidFill>
                  <a:srgbClr val="000000"/>
                </a:solidFill>
                <a:latin typeface="Arial" panose="020B0604020202020204" pitchFamily="34" charset="0"/>
                <a:ea typeface="MS PGothic" charset="0"/>
                <a:cs typeface="Arial" panose="020B0604020202020204" pitchFamily="34" charset="0"/>
              </a:rPr>
              <a:t>. </a:t>
            </a:r>
          </a:p>
          <a:p>
            <a:pPr algn="just">
              <a:spcBef>
                <a:spcPts val="600"/>
              </a:spcBef>
              <a:buClr>
                <a:srgbClr val="9E8E5C">
                  <a:lumMod val="60000"/>
                  <a:lumOff val="40000"/>
                </a:srgbClr>
              </a:buClr>
              <a:buNone/>
            </a:pPr>
            <a:r>
              <a:rPr lang="es-ES" sz="1800" dirty="0">
                <a:solidFill>
                  <a:srgbClr val="000000"/>
                </a:solidFill>
                <a:latin typeface="Arial" panose="020B0604020202020204" pitchFamily="34" charset="0"/>
                <a:ea typeface="MS PGothic" charset="0"/>
                <a:cs typeface="Arial" panose="020B0604020202020204" pitchFamily="34" charset="0"/>
              </a:rPr>
              <a:t>	</a:t>
            </a:r>
          </a:p>
          <a:p>
            <a:pPr algn="just">
              <a:spcBef>
                <a:spcPts val="600"/>
              </a:spcBef>
              <a:buClr>
                <a:srgbClr val="9E8E5C">
                  <a:lumMod val="60000"/>
                  <a:lumOff val="40000"/>
                </a:srgbClr>
              </a:buClr>
              <a:buNone/>
            </a:pPr>
            <a:r>
              <a:rPr lang="es-ES" sz="300" dirty="0">
                <a:solidFill>
                  <a:srgbClr val="000000"/>
                </a:solidFill>
                <a:latin typeface="Arial" panose="020B0604020202020204" pitchFamily="34" charset="0"/>
                <a:ea typeface="MS PGothic" charset="0"/>
                <a:cs typeface="Arial" panose="020B0604020202020204" pitchFamily="34" charset="0"/>
              </a:rPr>
              <a:t>				                                                                                                                                                                                                                 </a:t>
            </a:r>
            <a:r>
              <a:rPr lang="es-ES" sz="1200" dirty="0">
                <a:solidFill>
                  <a:srgbClr val="000000"/>
                </a:solidFill>
                <a:latin typeface="Arial" panose="020B0604020202020204" pitchFamily="34" charset="0"/>
                <a:ea typeface="MS PGothic" charset="0"/>
                <a:cs typeface="Arial" panose="020B0604020202020204" pitchFamily="34" charset="0"/>
              </a:rPr>
              <a:t>Monto inferior al valor diario de  300  UMA´s</a:t>
            </a:r>
          </a:p>
          <a:p>
            <a:pPr algn="just">
              <a:spcBef>
                <a:spcPts val="600"/>
              </a:spcBef>
              <a:buClr>
                <a:srgbClr val="9E8E5C">
                  <a:lumMod val="60000"/>
                  <a:lumOff val="40000"/>
                </a:srgbClr>
              </a:buClr>
              <a:buNone/>
            </a:pPr>
            <a:r>
              <a:rPr lang="es-ES" sz="1800" dirty="0">
                <a:solidFill>
                  <a:srgbClr val="000000"/>
                </a:solidFill>
                <a:latin typeface="Arial" panose="020B0604020202020204" pitchFamily="34" charset="0"/>
                <a:ea typeface="MS PGothic" charset="0"/>
                <a:cs typeface="Arial" panose="020B0604020202020204" pitchFamily="34" charset="0"/>
              </a:rPr>
              <a:t>		   AD por </a:t>
            </a:r>
            <a:r>
              <a:rPr lang="es-ES" sz="1800" b="1" dirty="0">
                <a:solidFill>
                  <a:schemeClr val="bg2">
                    <a:lumMod val="40000"/>
                    <a:lumOff val="60000"/>
                  </a:schemeClr>
                </a:solidFill>
                <a:latin typeface="Arial" panose="020B0604020202020204" pitchFamily="34" charset="0"/>
                <a:ea typeface="MS PGothic" charset="0"/>
                <a:cs typeface="Arial" panose="020B0604020202020204" pitchFamily="34" charset="0"/>
              </a:rPr>
              <a:t>monto inferior</a:t>
            </a:r>
            <a:r>
              <a:rPr lang="es-ES" sz="1800" dirty="0">
                <a:solidFill>
                  <a:srgbClr val="000000"/>
                </a:solidFill>
                <a:latin typeface="Arial" panose="020B0604020202020204" pitchFamily="34" charset="0"/>
                <a:ea typeface="MS PGothic" charset="0"/>
                <a:cs typeface="Arial" panose="020B0604020202020204" pitchFamily="34" charset="0"/>
              </a:rPr>
              <a:t>.</a:t>
            </a:r>
            <a:endParaRPr lang="es-ES_tradnl" sz="1800" dirty="0">
              <a:latin typeface="Arial" panose="020B0604020202020204" pitchFamily="34" charset="0"/>
              <a:cs typeface="Arial" panose="020B0604020202020204" pitchFamily="34" charset="0"/>
            </a:endParaRPr>
          </a:p>
          <a:p>
            <a:pPr eaLnBrk="1" hangingPunct="1">
              <a:lnSpc>
                <a:spcPct val="90000"/>
              </a:lnSpc>
            </a:pPr>
            <a:endParaRPr lang="es-ES" sz="2000" dirty="0">
              <a:latin typeface="Arial" panose="020B0604020202020204" pitchFamily="34" charset="0"/>
              <a:cs typeface="Arial" panose="020B0604020202020204" pitchFamily="34" charset="0"/>
            </a:endParaRPr>
          </a:p>
          <a:p>
            <a:pPr eaLnBrk="1" hangingPunct="1">
              <a:lnSpc>
                <a:spcPct val="90000"/>
              </a:lnSpc>
            </a:pPr>
            <a:endParaRPr lang="es-ES" sz="1000" dirty="0">
              <a:latin typeface="Arial" charset="0"/>
            </a:endParaRPr>
          </a:p>
        </p:txBody>
      </p:sp>
      <p:sp>
        <p:nvSpPr>
          <p:cNvPr id="2" name="Marcador de número de diapositiva 3"/>
          <p:cNvSpPr txBox="1">
            <a:spLocks noGrp="1"/>
          </p:cNvSpPr>
          <p:nvPr/>
        </p:nvSpPr>
        <p:spPr bwMode="auto">
          <a:xfrm>
            <a:off x="9877703" y="6137457"/>
            <a:ext cx="609600" cy="520700"/>
          </a:xfrm>
          <a:prstGeom prst="rect">
            <a:avLst/>
          </a:prstGeom>
          <a:noFill/>
          <a:ln>
            <a:miter lim="800000"/>
            <a:headEnd/>
            <a:tailEnd/>
          </a:ln>
        </p:spPr>
        <p:txBody>
          <a:bodyPr anchor="ctr"/>
          <a:lstStyle/>
          <a:p>
            <a:pPr algn="ctr">
              <a:defRPr/>
            </a:pPr>
            <a:fld id="{4852A6BB-F75D-4A6E-8ED5-841832250209}" type="slidenum">
              <a:rPr lang="es-ES_tradnl" sz="1400" b="1">
                <a:solidFill>
                  <a:srgbClr val="FFFFFF"/>
                </a:solidFill>
              </a:rPr>
              <a:pPr algn="ctr">
                <a:defRPr/>
              </a:pPr>
              <a:t>25</a:t>
            </a:fld>
            <a:endParaRPr lang="es-ES_tradnl" sz="1400" b="1" dirty="0">
              <a:solidFill>
                <a:srgbClr val="FFFFFF"/>
              </a:solidFill>
            </a:endParaRPr>
          </a:p>
        </p:txBody>
      </p:sp>
      <p:pic>
        <p:nvPicPr>
          <p:cNvPr id="3" name="Imagen 2"/>
          <p:cNvPicPr>
            <a:picLocks noChangeAspect="1"/>
          </p:cNvPicPr>
          <p:nvPr/>
        </p:nvPicPr>
        <p:blipFill>
          <a:blip r:embed="rId2"/>
          <a:stretch>
            <a:fillRect/>
          </a:stretch>
        </p:blipFill>
        <p:spPr>
          <a:xfrm>
            <a:off x="5855499" y="1327284"/>
            <a:ext cx="471206" cy="875016"/>
          </a:xfrm>
          <a:prstGeom prst="rect">
            <a:avLst/>
          </a:prstGeom>
          <a:ln w="28575">
            <a:noFill/>
          </a:ln>
        </p:spPr>
      </p:pic>
      <p:pic>
        <p:nvPicPr>
          <p:cNvPr id="4" name="Imagen 3"/>
          <p:cNvPicPr>
            <a:picLocks noChangeAspect="1"/>
          </p:cNvPicPr>
          <p:nvPr/>
        </p:nvPicPr>
        <p:blipFill>
          <a:blip r:embed="rId3"/>
          <a:stretch>
            <a:fillRect/>
          </a:stretch>
        </p:blipFill>
        <p:spPr>
          <a:xfrm flipV="1">
            <a:off x="2417450" y="3736644"/>
            <a:ext cx="5829199" cy="45719"/>
          </a:xfrm>
          <a:prstGeom prst="rect">
            <a:avLst/>
          </a:prstGeom>
          <a:ln>
            <a:solidFill>
              <a:schemeClr val="tx1"/>
            </a:solidFill>
          </a:ln>
        </p:spPr>
      </p:pic>
      <p:pic>
        <p:nvPicPr>
          <p:cNvPr id="5" name="Imagen 4"/>
          <p:cNvPicPr>
            <a:picLocks noChangeAspect="1"/>
          </p:cNvPicPr>
          <p:nvPr/>
        </p:nvPicPr>
        <p:blipFill>
          <a:blip r:embed="rId3"/>
          <a:stretch>
            <a:fillRect/>
          </a:stretch>
        </p:blipFill>
        <p:spPr>
          <a:xfrm>
            <a:off x="4727849" y="5204814"/>
            <a:ext cx="3109229" cy="24386"/>
          </a:xfrm>
          <a:prstGeom prst="rect">
            <a:avLst/>
          </a:prstGeom>
          <a:ln w="9525">
            <a:solidFill>
              <a:schemeClr val="tx1"/>
            </a:solidFill>
          </a:ln>
        </p:spPr>
      </p:pic>
      <p:pic>
        <p:nvPicPr>
          <p:cNvPr id="6" name="Imagen 5"/>
          <p:cNvPicPr>
            <a:picLocks noChangeAspect="1"/>
          </p:cNvPicPr>
          <p:nvPr/>
        </p:nvPicPr>
        <p:blipFill>
          <a:blip r:embed="rId4"/>
          <a:stretch>
            <a:fillRect/>
          </a:stretch>
        </p:blipFill>
        <p:spPr>
          <a:xfrm>
            <a:off x="1270530" y="1206030"/>
            <a:ext cx="54127" cy="2294979"/>
          </a:xfrm>
          <a:prstGeom prst="rect">
            <a:avLst/>
          </a:prstGeom>
          <a:solidFill>
            <a:schemeClr val="bg1"/>
          </a:solidFill>
          <a:ln w="28575">
            <a:noFill/>
          </a:ln>
        </p:spPr>
      </p:pic>
      <p:pic>
        <p:nvPicPr>
          <p:cNvPr id="8" name="Imagen 7"/>
          <p:cNvPicPr>
            <a:picLocks noChangeAspect="1"/>
          </p:cNvPicPr>
          <p:nvPr/>
        </p:nvPicPr>
        <p:blipFill>
          <a:blip r:embed="rId5"/>
          <a:stretch>
            <a:fillRect/>
          </a:stretch>
        </p:blipFill>
        <p:spPr>
          <a:xfrm>
            <a:off x="1239859" y="5358990"/>
            <a:ext cx="45719" cy="806315"/>
          </a:xfrm>
          <a:prstGeom prst="rect">
            <a:avLst/>
          </a:prstGeom>
          <a:solidFill>
            <a:schemeClr val="bg1"/>
          </a:solidFill>
          <a:ln w="28575">
            <a:noFill/>
          </a:ln>
        </p:spPr>
      </p:pic>
      <p:pic>
        <p:nvPicPr>
          <p:cNvPr id="9" name="Imagen 8"/>
          <p:cNvPicPr>
            <a:picLocks noChangeAspect="1"/>
          </p:cNvPicPr>
          <p:nvPr/>
        </p:nvPicPr>
        <p:blipFill>
          <a:blip r:embed="rId5"/>
          <a:stretch>
            <a:fillRect/>
          </a:stretch>
        </p:blipFill>
        <p:spPr>
          <a:xfrm>
            <a:off x="1236659" y="3758522"/>
            <a:ext cx="63528" cy="1443785"/>
          </a:xfrm>
          <a:prstGeom prst="rect">
            <a:avLst/>
          </a:prstGeom>
          <a:solidFill>
            <a:schemeClr val="bg1"/>
          </a:solidFill>
          <a:ln w="28575">
            <a:noFill/>
          </a:ln>
        </p:spPr>
      </p:pic>
      <p:sp>
        <p:nvSpPr>
          <p:cNvPr id="12" name="CuadroTexto 11"/>
          <p:cNvSpPr txBox="1"/>
          <p:nvPr/>
        </p:nvSpPr>
        <p:spPr>
          <a:xfrm>
            <a:off x="736789" y="1424921"/>
            <a:ext cx="461665" cy="1708244"/>
          </a:xfrm>
          <a:prstGeom prst="rect">
            <a:avLst/>
          </a:prstGeom>
          <a:noFill/>
        </p:spPr>
        <p:txBody>
          <a:bodyPr vert="vert270" wrap="square">
            <a:spAutoFit/>
          </a:bodyPr>
          <a:lstStyle/>
          <a:p>
            <a:pPr eaLnBrk="1" hangingPunct="1">
              <a:defRPr/>
            </a:pPr>
            <a:r>
              <a:rPr lang="es-ES" dirty="0">
                <a:solidFill>
                  <a:schemeClr val="bg1"/>
                </a:solidFill>
                <a:latin typeface="Arial" panose="020B0604020202020204" pitchFamily="34" charset="0"/>
                <a:ea typeface="ＭＳ Ｐゴシック" charset="0"/>
                <a:cs typeface="Arial" panose="020B0604020202020204" pitchFamily="34" charset="0"/>
              </a:rPr>
              <a:t>I.M. GENERAL</a:t>
            </a:r>
          </a:p>
        </p:txBody>
      </p:sp>
      <p:sp>
        <p:nvSpPr>
          <p:cNvPr id="13" name="CuadroTexto 12"/>
          <p:cNvSpPr txBox="1"/>
          <p:nvPr/>
        </p:nvSpPr>
        <p:spPr>
          <a:xfrm>
            <a:off x="401113" y="3710450"/>
            <a:ext cx="738664" cy="1374735"/>
          </a:xfrm>
          <a:prstGeom prst="rect">
            <a:avLst/>
          </a:prstGeom>
          <a:noFill/>
        </p:spPr>
        <p:txBody>
          <a:bodyPr vert="vert270" wrap="none">
            <a:spAutoFit/>
          </a:bodyPr>
          <a:lstStyle/>
          <a:p>
            <a:pPr eaLnBrk="1" hangingPunct="1">
              <a:defRPr/>
            </a:pPr>
            <a:r>
              <a:rPr lang="es-ES" dirty="0">
                <a:solidFill>
                  <a:schemeClr val="bg1"/>
                </a:solidFill>
                <a:latin typeface="Arial" panose="020B0604020202020204" pitchFamily="34" charset="0"/>
                <a:ea typeface="ＭＳ Ｐゴシック" charset="0"/>
                <a:cs typeface="Arial" panose="020B0604020202020204" pitchFamily="34" charset="0"/>
              </a:rPr>
              <a:t>I.M. SIMPLI-</a:t>
            </a:r>
          </a:p>
          <a:p>
            <a:pPr algn="ctr" eaLnBrk="1" hangingPunct="1">
              <a:defRPr/>
            </a:pPr>
            <a:r>
              <a:rPr lang="es-ES" dirty="0">
                <a:solidFill>
                  <a:schemeClr val="bg1"/>
                </a:solidFill>
                <a:latin typeface="Arial" panose="020B0604020202020204" pitchFamily="34" charset="0"/>
                <a:ea typeface="ＭＳ Ｐゴシック" charset="0"/>
                <a:cs typeface="Arial" panose="020B0604020202020204" pitchFamily="34" charset="0"/>
              </a:rPr>
              <a:t>FICADAS</a:t>
            </a:r>
          </a:p>
        </p:txBody>
      </p:sp>
      <p:sp>
        <p:nvSpPr>
          <p:cNvPr id="14" name="CuadroTexto 20"/>
          <p:cNvSpPr txBox="1">
            <a:spLocks noChangeArrowheads="1"/>
          </p:cNvSpPr>
          <p:nvPr/>
        </p:nvSpPr>
        <p:spPr bwMode="auto">
          <a:xfrm>
            <a:off x="473819" y="5447184"/>
            <a:ext cx="5699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s-ES" sz="1800" dirty="0">
                <a:solidFill>
                  <a:srgbClr val="FF0000"/>
                </a:solidFill>
                <a:latin typeface="Arial" panose="020B0604020202020204" pitchFamily="34" charset="0"/>
                <a:cs typeface="Arial" panose="020B0604020202020204" pitchFamily="34" charset="0"/>
              </a:rPr>
              <a:t>NO</a:t>
            </a:r>
          </a:p>
          <a:p>
            <a:pPr eaLnBrk="1" hangingPunct="1"/>
            <a:r>
              <a:rPr lang="es-ES" sz="1800" dirty="0">
                <a:solidFill>
                  <a:schemeClr val="bg1"/>
                </a:solidFill>
                <a:latin typeface="Arial" panose="020B0604020202020204" pitchFamily="34" charset="0"/>
                <a:cs typeface="Arial" panose="020B0604020202020204" pitchFamily="34" charset="0"/>
              </a:rPr>
              <a:t>I.M.</a:t>
            </a:r>
          </a:p>
        </p:txBody>
      </p:sp>
      <p:pic>
        <p:nvPicPr>
          <p:cNvPr id="15" name="Imagen 14"/>
          <p:cNvPicPr>
            <a:picLocks noChangeAspect="1"/>
          </p:cNvPicPr>
          <p:nvPr/>
        </p:nvPicPr>
        <p:blipFill>
          <a:blip r:embed="rId3"/>
          <a:stretch>
            <a:fillRect/>
          </a:stretch>
        </p:blipFill>
        <p:spPr>
          <a:xfrm>
            <a:off x="2388296" y="2674140"/>
            <a:ext cx="5829199" cy="45719"/>
          </a:xfrm>
          <a:prstGeom prst="rect">
            <a:avLst/>
          </a:prstGeom>
          <a:ln w="9525">
            <a:solidFill>
              <a:schemeClr val="tx1"/>
            </a:solidFill>
          </a:ln>
        </p:spPr>
      </p:pic>
    </p:spTree>
    <p:extLst>
      <p:ext uri="{BB962C8B-B14F-4D97-AF65-F5344CB8AC3E}">
        <p14:creationId xmlns:p14="http://schemas.microsoft.com/office/powerpoint/2010/main" val="45004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556">
                                            <p:txEl>
                                              <p:pRg st="2" end="2"/>
                                            </p:txEl>
                                          </p:spTgt>
                                        </p:tgtEl>
                                        <p:attrNameLst>
                                          <p:attrName>style.visibility</p:attrName>
                                        </p:attrNameLst>
                                      </p:cBhvr>
                                      <p:to>
                                        <p:strVal val="visible"/>
                                      </p:to>
                                    </p:set>
                                    <p:anim calcmode="lin" valueType="num">
                                      <p:cBhvr>
                                        <p:cTn id="7" dur="1750" fill="hold"/>
                                        <p:tgtEl>
                                          <p:spTgt spid="23556">
                                            <p:txEl>
                                              <p:pRg st="2" end="2"/>
                                            </p:txEl>
                                          </p:spTgt>
                                        </p:tgtEl>
                                        <p:attrNameLst>
                                          <p:attrName>ppt_w</p:attrName>
                                        </p:attrNameLst>
                                      </p:cBhvr>
                                      <p:tavLst>
                                        <p:tav tm="0">
                                          <p:val>
                                            <p:fltVal val="0"/>
                                          </p:val>
                                        </p:tav>
                                        <p:tav tm="100000">
                                          <p:val>
                                            <p:strVal val="#ppt_w"/>
                                          </p:val>
                                        </p:tav>
                                      </p:tavLst>
                                    </p:anim>
                                    <p:anim calcmode="lin" valueType="num">
                                      <p:cBhvr>
                                        <p:cTn id="8" dur="1750" fill="hold"/>
                                        <p:tgtEl>
                                          <p:spTgt spid="23556">
                                            <p:txEl>
                                              <p:pRg st="2" end="2"/>
                                            </p:txEl>
                                          </p:spTgt>
                                        </p:tgtEl>
                                        <p:attrNameLst>
                                          <p:attrName>ppt_h</p:attrName>
                                        </p:attrNameLst>
                                      </p:cBhvr>
                                      <p:tavLst>
                                        <p:tav tm="0">
                                          <p:val>
                                            <p:fltVal val="0"/>
                                          </p:val>
                                        </p:tav>
                                        <p:tav tm="100000">
                                          <p:val>
                                            <p:strVal val="#ppt_h"/>
                                          </p:val>
                                        </p:tav>
                                      </p:tavLst>
                                    </p:anim>
                                    <p:animEffect transition="in" filter="fade">
                                      <p:cBhvr>
                                        <p:cTn id="9" dur="1750"/>
                                        <p:tgtEl>
                                          <p:spTgt spid="23556">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3556">
                                            <p:txEl>
                                              <p:pRg st="3" end="3"/>
                                            </p:txEl>
                                          </p:spTgt>
                                        </p:tgtEl>
                                        <p:attrNameLst>
                                          <p:attrName>style.visibility</p:attrName>
                                        </p:attrNameLst>
                                      </p:cBhvr>
                                      <p:to>
                                        <p:strVal val="visible"/>
                                      </p:to>
                                    </p:set>
                                    <p:anim calcmode="lin" valueType="num">
                                      <p:cBhvr>
                                        <p:cTn id="12" dur="1750" fill="hold"/>
                                        <p:tgtEl>
                                          <p:spTgt spid="23556">
                                            <p:txEl>
                                              <p:pRg st="3" end="3"/>
                                            </p:txEl>
                                          </p:spTgt>
                                        </p:tgtEl>
                                        <p:attrNameLst>
                                          <p:attrName>ppt_w</p:attrName>
                                        </p:attrNameLst>
                                      </p:cBhvr>
                                      <p:tavLst>
                                        <p:tav tm="0">
                                          <p:val>
                                            <p:fltVal val="0"/>
                                          </p:val>
                                        </p:tav>
                                        <p:tav tm="100000">
                                          <p:val>
                                            <p:strVal val="#ppt_w"/>
                                          </p:val>
                                        </p:tav>
                                      </p:tavLst>
                                    </p:anim>
                                    <p:anim calcmode="lin" valueType="num">
                                      <p:cBhvr>
                                        <p:cTn id="13" dur="1750" fill="hold"/>
                                        <p:tgtEl>
                                          <p:spTgt spid="23556">
                                            <p:txEl>
                                              <p:pRg st="3" end="3"/>
                                            </p:txEl>
                                          </p:spTgt>
                                        </p:tgtEl>
                                        <p:attrNameLst>
                                          <p:attrName>ppt_h</p:attrName>
                                        </p:attrNameLst>
                                      </p:cBhvr>
                                      <p:tavLst>
                                        <p:tav tm="0">
                                          <p:val>
                                            <p:fltVal val="0"/>
                                          </p:val>
                                        </p:tav>
                                        <p:tav tm="100000">
                                          <p:val>
                                            <p:strVal val="#ppt_h"/>
                                          </p:val>
                                        </p:tav>
                                      </p:tavLst>
                                    </p:anim>
                                    <p:animEffect transition="in" filter="fade">
                                      <p:cBhvr>
                                        <p:cTn id="14" dur="1750"/>
                                        <p:tgtEl>
                                          <p:spTgt spid="23556">
                                            <p:txEl>
                                              <p:pRg st="3" end="3"/>
                                            </p:txEl>
                                          </p:spTgt>
                                        </p:tgtEl>
                                      </p:cBhvr>
                                    </p:animEffect>
                                  </p:childTnLst>
                                </p:cTn>
                              </p:par>
                              <p:par>
                                <p:cTn id="15" presetID="3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500" fill="hold"/>
                                        <p:tgtEl>
                                          <p:spTgt spid="3"/>
                                        </p:tgtEl>
                                        <p:attrNameLst>
                                          <p:attrName>ppt_w</p:attrName>
                                        </p:attrNameLst>
                                      </p:cBhvr>
                                      <p:tavLst>
                                        <p:tav tm="0">
                                          <p:val>
                                            <p:fltVal val="0"/>
                                          </p:val>
                                        </p:tav>
                                        <p:tav tm="100000">
                                          <p:val>
                                            <p:strVal val="#ppt_w"/>
                                          </p:val>
                                        </p:tav>
                                      </p:tavLst>
                                    </p:anim>
                                    <p:anim calcmode="lin" valueType="num">
                                      <p:cBhvr>
                                        <p:cTn id="18" dur="1500" fill="hold"/>
                                        <p:tgtEl>
                                          <p:spTgt spid="3"/>
                                        </p:tgtEl>
                                        <p:attrNameLst>
                                          <p:attrName>ppt_h</p:attrName>
                                        </p:attrNameLst>
                                      </p:cBhvr>
                                      <p:tavLst>
                                        <p:tav tm="0">
                                          <p:val>
                                            <p:fltVal val="0"/>
                                          </p:val>
                                        </p:tav>
                                        <p:tav tm="100000">
                                          <p:val>
                                            <p:strVal val="#ppt_h"/>
                                          </p:val>
                                        </p:tav>
                                      </p:tavLst>
                                    </p:anim>
                                    <p:anim calcmode="lin" valueType="num">
                                      <p:cBhvr>
                                        <p:cTn id="19" dur="1500" fill="hold"/>
                                        <p:tgtEl>
                                          <p:spTgt spid="3"/>
                                        </p:tgtEl>
                                        <p:attrNameLst>
                                          <p:attrName>style.rotation</p:attrName>
                                        </p:attrNameLst>
                                      </p:cBhvr>
                                      <p:tavLst>
                                        <p:tav tm="0">
                                          <p:val>
                                            <p:fltVal val="90"/>
                                          </p:val>
                                        </p:tav>
                                        <p:tav tm="100000">
                                          <p:val>
                                            <p:fltVal val="0"/>
                                          </p:val>
                                        </p:tav>
                                      </p:tavLst>
                                    </p:anim>
                                    <p:animEffect transition="in" filter="fade">
                                      <p:cBhvr>
                                        <p:cTn id="20" dur="1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fmla="#ppt_w*sin(2.5*pi*$)">
                                          <p:val>
                                            <p:fltVal val="0"/>
                                          </p:val>
                                        </p:tav>
                                        <p:tav tm="100000">
                                          <p:val>
                                            <p:fltVal val="1"/>
                                          </p:val>
                                        </p:tav>
                                      </p:tavLst>
                                    </p:anim>
                                    <p:anim calcmode="lin" valueType="num">
                                      <p:cBhvr>
                                        <p:cTn id="26" dur="1000" fill="hold"/>
                                        <p:tgtEl>
                                          <p:spTgt spid="15"/>
                                        </p:tgtEl>
                                        <p:attrNameLst>
                                          <p:attrName>ppt_h</p:attrName>
                                        </p:attrNameLst>
                                      </p:cBhvr>
                                      <p:tavLst>
                                        <p:tav tm="0">
                                          <p:val>
                                            <p:strVal val="#ppt_h"/>
                                          </p:val>
                                        </p:tav>
                                        <p:tav tm="100000">
                                          <p:val>
                                            <p:strVal val="#ppt_h"/>
                                          </p:val>
                                        </p:tav>
                                      </p:tavLst>
                                    </p:anim>
                                  </p:childTnLst>
                                </p:cTn>
                              </p:par>
                              <p:par>
                                <p:cTn id="27" presetID="18" presetClass="entr" presetSubtype="12" fill="hold" nodeType="withEffect">
                                  <p:stCondLst>
                                    <p:cond delay="0"/>
                                  </p:stCondLst>
                                  <p:childTnLst>
                                    <p:set>
                                      <p:cBhvr>
                                        <p:cTn id="28" dur="1" fill="hold">
                                          <p:stCondLst>
                                            <p:cond delay="0"/>
                                          </p:stCondLst>
                                        </p:cTn>
                                        <p:tgtEl>
                                          <p:spTgt spid="23556">
                                            <p:txEl>
                                              <p:pRg st="4" end="4"/>
                                            </p:txEl>
                                          </p:spTgt>
                                        </p:tgtEl>
                                        <p:attrNameLst>
                                          <p:attrName>style.visibility</p:attrName>
                                        </p:attrNameLst>
                                      </p:cBhvr>
                                      <p:to>
                                        <p:strVal val="visible"/>
                                      </p:to>
                                    </p:set>
                                    <p:animEffect transition="in" filter="strips(downLeft)">
                                      <p:cBhvr>
                                        <p:cTn id="29" dur="500"/>
                                        <p:tgtEl>
                                          <p:spTgt spid="23556">
                                            <p:txEl>
                                              <p:pRg st="4" end="4"/>
                                            </p:txEl>
                                          </p:spTgt>
                                        </p:tgtEl>
                                      </p:cBhvr>
                                    </p:animEffect>
                                  </p:childTnLst>
                                </p:cTn>
                              </p:par>
                              <p:par>
                                <p:cTn id="30" presetID="18" presetClass="entr" presetSubtype="12" fill="hold" nodeType="withEffect">
                                  <p:stCondLst>
                                    <p:cond delay="0"/>
                                  </p:stCondLst>
                                  <p:childTnLst>
                                    <p:set>
                                      <p:cBhvr>
                                        <p:cTn id="31" dur="1" fill="hold">
                                          <p:stCondLst>
                                            <p:cond delay="0"/>
                                          </p:stCondLst>
                                        </p:cTn>
                                        <p:tgtEl>
                                          <p:spTgt spid="23556">
                                            <p:txEl>
                                              <p:pRg st="5" end="5"/>
                                            </p:txEl>
                                          </p:spTgt>
                                        </p:tgtEl>
                                        <p:attrNameLst>
                                          <p:attrName>style.visibility</p:attrName>
                                        </p:attrNameLst>
                                      </p:cBhvr>
                                      <p:to>
                                        <p:strVal val="visible"/>
                                      </p:to>
                                    </p:set>
                                    <p:animEffect transition="in" filter="strips(downLeft)">
                                      <p:cBhvr>
                                        <p:cTn id="32" dur="500"/>
                                        <p:tgtEl>
                                          <p:spTgt spid="2355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23556">
                                            <p:txEl>
                                              <p:pRg st="6" end="6"/>
                                            </p:txEl>
                                          </p:spTgt>
                                        </p:tgtEl>
                                        <p:attrNameLst>
                                          <p:attrName>style.visibility</p:attrName>
                                        </p:attrNameLst>
                                      </p:cBhvr>
                                      <p:to>
                                        <p:strVal val="visible"/>
                                      </p:to>
                                    </p:set>
                                    <p:anim calcmode="lin" valueType="num">
                                      <p:cBhvr>
                                        <p:cTn id="37" dur="1500" fill="hold"/>
                                        <p:tgtEl>
                                          <p:spTgt spid="23556">
                                            <p:txEl>
                                              <p:pRg st="6" end="6"/>
                                            </p:txEl>
                                          </p:spTgt>
                                        </p:tgtEl>
                                        <p:attrNameLst>
                                          <p:attrName>ppt_w</p:attrName>
                                        </p:attrNameLst>
                                      </p:cBhvr>
                                      <p:tavLst>
                                        <p:tav tm="0">
                                          <p:val>
                                            <p:fltVal val="0"/>
                                          </p:val>
                                        </p:tav>
                                        <p:tav tm="100000">
                                          <p:val>
                                            <p:strVal val="#ppt_w"/>
                                          </p:val>
                                        </p:tav>
                                      </p:tavLst>
                                    </p:anim>
                                    <p:anim calcmode="lin" valueType="num">
                                      <p:cBhvr>
                                        <p:cTn id="38" dur="1500" fill="hold"/>
                                        <p:tgtEl>
                                          <p:spTgt spid="23556">
                                            <p:txEl>
                                              <p:pRg st="6" end="6"/>
                                            </p:txEl>
                                          </p:spTgt>
                                        </p:tgtEl>
                                        <p:attrNameLst>
                                          <p:attrName>ppt_h</p:attrName>
                                        </p:attrNameLst>
                                      </p:cBhvr>
                                      <p:tavLst>
                                        <p:tav tm="0">
                                          <p:val>
                                            <p:fltVal val="0"/>
                                          </p:val>
                                        </p:tav>
                                        <p:tav tm="100000">
                                          <p:val>
                                            <p:strVal val="#ppt_h"/>
                                          </p:val>
                                        </p:tav>
                                      </p:tavLst>
                                    </p:anim>
                                    <p:anim calcmode="lin" valueType="num">
                                      <p:cBhvr>
                                        <p:cTn id="39" dur="1500" fill="hold"/>
                                        <p:tgtEl>
                                          <p:spTgt spid="23556">
                                            <p:txEl>
                                              <p:pRg st="6" end="6"/>
                                            </p:txEl>
                                          </p:spTgt>
                                        </p:tgtEl>
                                        <p:attrNameLst>
                                          <p:attrName>style.rotation</p:attrName>
                                        </p:attrNameLst>
                                      </p:cBhvr>
                                      <p:tavLst>
                                        <p:tav tm="0">
                                          <p:val>
                                            <p:fltVal val="90"/>
                                          </p:val>
                                        </p:tav>
                                        <p:tav tm="100000">
                                          <p:val>
                                            <p:fltVal val="0"/>
                                          </p:val>
                                        </p:tav>
                                      </p:tavLst>
                                    </p:anim>
                                    <p:animEffect transition="in" filter="fade">
                                      <p:cBhvr>
                                        <p:cTn id="40" dur="1500"/>
                                        <p:tgtEl>
                                          <p:spTgt spid="2355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23556">
                                            <p:txEl>
                                              <p:pRg st="7" end="7"/>
                                            </p:txEl>
                                          </p:spTgt>
                                        </p:tgtEl>
                                        <p:attrNameLst>
                                          <p:attrName>style.visibility</p:attrName>
                                        </p:attrNameLst>
                                      </p:cBhvr>
                                      <p:to>
                                        <p:strVal val="visible"/>
                                      </p:to>
                                    </p:set>
                                    <p:anim calcmode="lin" valueType="num">
                                      <p:cBhvr>
                                        <p:cTn id="45" dur="1500" fill="hold"/>
                                        <p:tgtEl>
                                          <p:spTgt spid="23556">
                                            <p:txEl>
                                              <p:pRg st="7" end="7"/>
                                            </p:txEl>
                                          </p:spTgt>
                                        </p:tgtEl>
                                        <p:attrNameLst>
                                          <p:attrName>ppt_w</p:attrName>
                                        </p:attrNameLst>
                                      </p:cBhvr>
                                      <p:tavLst>
                                        <p:tav tm="0">
                                          <p:val>
                                            <p:fltVal val="0"/>
                                          </p:val>
                                        </p:tav>
                                        <p:tav tm="100000">
                                          <p:val>
                                            <p:strVal val="#ppt_w"/>
                                          </p:val>
                                        </p:tav>
                                      </p:tavLst>
                                    </p:anim>
                                    <p:anim calcmode="lin" valueType="num">
                                      <p:cBhvr>
                                        <p:cTn id="46" dur="1500" fill="hold"/>
                                        <p:tgtEl>
                                          <p:spTgt spid="23556">
                                            <p:txEl>
                                              <p:pRg st="7" end="7"/>
                                            </p:txEl>
                                          </p:spTgt>
                                        </p:tgtEl>
                                        <p:attrNameLst>
                                          <p:attrName>ppt_h</p:attrName>
                                        </p:attrNameLst>
                                      </p:cBhvr>
                                      <p:tavLst>
                                        <p:tav tm="0">
                                          <p:val>
                                            <p:fltVal val="0"/>
                                          </p:val>
                                        </p:tav>
                                        <p:tav tm="100000">
                                          <p:val>
                                            <p:strVal val="#ppt_h"/>
                                          </p:val>
                                        </p:tav>
                                      </p:tavLst>
                                    </p:anim>
                                    <p:anim calcmode="lin" valueType="num">
                                      <p:cBhvr>
                                        <p:cTn id="47" dur="1500" fill="hold"/>
                                        <p:tgtEl>
                                          <p:spTgt spid="23556">
                                            <p:txEl>
                                              <p:pRg st="7" end="7"/>
                                            </p:txEl>
                                          </p:spTgt>
                                        </p:tgtEl>
                                        <p:attrNameLst>
                                          <p:attrName>style.rotation</p:attrName>
                                        </p:attrNameLst>
                                      </p:cBhvr>
                                      <p:tavLst>
                                        <p:tav tm="0">
                                          <p:val>
                                            <p:fltVal val="90"/>
                                          </p:val>
                                        </p:tav>
                                        <p:tav tm="100000">
                                          <p:val>
                                            <p:fltVal val="0"/>
                                          </p:val>
                                        </p:tav>
                                      </p:tavLst>
                                    </p:anim>
                                    <p:animEffect transition="in" filter="fade">
                                      <p:cBhvr>
                                        <p:cTn id="48" dur="1500"/>
                                        <p:tgtEl>
                                          <p:spTgt spid="23556">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dissolve">
                                      <p:cBhvr>
                                        <p:cTn id="53" dur="1500"/>
                                        <p:tgtEl>
                                          <p:spTgt spid="6"/>
                                        </p:tgtEl>
                                      </p:cBhvr>
                                    </p:animEffect>
                                  </p:childTnLst>
                                </p:cTn>
                              </p:par>
                            </p:childTnLst>
                          </p:cTn>
                        </p:par>
                        <p:par>
                          <p:cTn id="54" fill="hold">
                            <p:stCondLst>
                              <p:cond delay="1500"/>
                            </p:stCondLst>
                            <p:childTnLst>
                              <p:par>
                                <p:cTn id="55" presetID="55"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2000" fill="hold"/>
                                        <p:tgtEl>
                                          <p:spTgt spid="12"/>
                                        </p:tgtEl>
                                        <p:attrNameLst>
                                          <p:attrName>ppt_w</p:attrName>
                                        </p:attrNameLst>
                                      </p:cBhvr>
                                      <p:tavLst>
                                        <p:tav tm="0">
                                          <p:val>
                                            <p:strVal val="#ppt_w*0.70"/>
                                          </p:val>
                                        </p:tav>
                                        <p:tav tm="100000">
                                          <p:val>
                                            <p:strVal val="#ppt_w"/>
                                          </p:val>
                                        </p:tav>
                                      </p:tavLst>
                                    </p:anim>
                                    <p:anim calcmode="lin" valueType="num">
                                      <p:cBhvr>
                                        <p:cTn id="58" dur="2000" fill="hold"/>
                                        <p:tgtEl>
                                          <p:spTgt spid="12"/>
                                        </p:tgtEl>
                                        <p:attrNameLst>
                                          <p:attrName>ppt_h</p:attrName>
                                        </p:attrNameLst>
                                      </p:cBhvr>
                                      <p:tavLst>
                                        <p:tav tm="0">
                                          <p:val>
                                            <p:strVal val="#ppt_h"/>
                                          </p:val>
                                        </p:tav>
                                        <p:tav tm="100000">
                                          <p:val>
                                            <p:strVal val="#ppt_h"/>
                                          </p:val>
                                        </p:tav>
                                      </p:tavLst>
                                    </p:anim>
                                    <p:animEffect transition="in" filter="fade">
                                      <p:cBhvr>
                                        <p:cTn id="59" dur="20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9" presetClass="entr" presetSubtype="1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fmla="#ppt_w*sin(2.5*pi*$)">
                                          <p:val>
                                            <p:fltVal val="0"/>
                                          </p:val>
                                        </p:tav>
                                        <p:tav tm="100000">
                                          <p:val>
                                            <p:fltVal val="1"/>
                                          </p:val>
                                        </p:tav>
                                      </p:tavLst>
                                    </p:anim>
                                    <p:anim calcmode="lin" valueType="num">
                                      <p:cBhvr>
                                        <p:cTn id="65" dur="1000" fill="hold"/>
                                        <p:tgtEl>
                                          <p:spTgt spid="4"/>
                                        </p:tgtEl>
                                        <p:attrNameLst>
                                          <p:attrName>ppt_h</p:attrName>
                                        </p:attrNameLst>
                                      </p:cBhvr>
                                      <p:tavLst>
                                        <p:tav tm="0">
                                          <p:val>
                                            <p:strVal val="#ppt_h"/>
                                          </p:val>
                                        </p:tav>
                                        <p:tav tm="100000">
                                          <p:val>
                                            <p:strVal val="#ppt_h"/>
                                          </p:val>
                                        </p:tav>
                                      </p:tavLst>
                                    </p:anim>
                                  </p:childTnLst>
                                </p:cTn>
                              </p:par>
                            </p:childTnLst>
                          </p:cTn>
                        </p:par>
                        <p:par>
                          <p:cTn id="66" fill="hold">
                            <p:stCondLst>
                              <p:cond delay="1000"/>
                            </p:stCondLst>
                            <p:childTnLst>
                              <p:par>
                                <p:cTn id="67" presetID="55" presetClass="entr" presetSubtype="0" fill="hold" nodeType="afterEffect">
                                  <p:stCondLst>
                                    <p:cond delay="0"/>
                                  </p:stCondLst>
                                  <p:childTnLst>
                                    <p:set>
                                      <p:cBhvr>
                                        <p:cTn id="68" dur="1" fill="hold">
                                          <p:stCondLst>
                                            <p:cond delay="0"/>
                                          </p:stCondLst>
                                        </p:cTn>
                                        <p:tgtEl>
                                          <p:spTgt spid="23556">
                                            <p:txEl>
                                              <p:pRg st="9" end="9"/>
                                            </p:txEl>
                                          </p:spTgt>
                                        </p:tgtEl>
                                        <p:attrNameLst>
                                          <p:attrName>style.visibility</p:attrName>
                                        </p:attrNameLst>
                                      </p:cBhvr>
                                      <p:to>
                                        <p:strVal val="visible"/>
                                      </p:to>
                                    </p:set>
                                    <p:anim calcmode="lin" valueType="num">
                                      <p:cBhvr>
                                        <p:cTn id="69" dur="1000" fill="hold"/>
                                        <p:tgtEl>
                                          <p:spTgt spid="23556">
                                            <p:txEl>
                                              <p:pRg st="9" end="9"/>
                                            </p:txEl>
                                          </p:spTgt>
                                        </p:tgtEl>
                                        <p:attrNameLst>
                                          <p:attrName>ppt_w</p:attrName>
                                        </p:attrNameLst>
                                      </p:cBhvr>
                                      <p:tavLst>
                                        <p:tav tm="0">
                                          <p:val>
                                            <p:strVal val="#ppt_w*0.70"/>
                                          </p:val>
                                        </p:tav>
                                        <p:tav tm="100000">
                                          <p:val>
                                            <p:strVal val="#ppt_w"/>
                                          </p:val>
                                        </p:tav>
                                      </p:tavLst>
                                    </p:anim>
                                    <p:anim calcmode="lin" valueType="num">
                                      <p:cBhvr>
                                        <p:cTn id="70" dur="1000" fill="hold"/>
                                        <p:tgtEl>
                                          <p:spTgt spid="23556">
                                            <p:txEl>
                                              <p:pRg st="9" end="9"/>
                                            </p:txEl>
                                          </p:spTgt>
                                        </p:tgtEl>
                                        <p:attrNameLst>
                                          <p:attrName>ppt_h</p:attrName>
                                        </p:attrNameLst>
                                      </p:cBhvr>
                                      <p:tavLst>
                                        <p:tav tm="0">
                                          <p:val>
                                            <p:strVal val="#ppt_h"/>
                                          </p:val>
                                        </p:tav>
                                        <p:tav tm="100000">
                                          <p:val>
                                            <p:strVal val="#ppt_h"/>
                                          </p:val>
                                        </p:tav>
                                      </p:tavLst>
                                    </p:anim>
                                    <p:animEffect transition="in" filter="fade">
                                      <p:cBhvr>
                                        <p:cTn id="71" dur="1000"/>
                                        <p:tgtEl>
                                          <p:spTgt spid="23556">
                                            <p:txEl>
                                              <p:pRg st="9" end="9"/>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nodeType="clickEffect">
                                  <p:stCondLst>
                                    <p:cond delay="0"/>
                                  </p:stCondLst>
                                  <p:childTnLst>
                                    <p:set>
                                      <p:cBhvr>
                                        <p:cTn id="75" dur="1" fill="hold">
                                          <p:stCondLst>
                                            <p:cond delay="0"/>
                                          </p:stCondLst>
                                        </p:cTn>
                                        <p:tgtEl>
                                          <p:spTgt spid="23556">
                                            <p:txEl>
                                              <p:pRg st="11" end="11"/>
                                            </p:txEl>
                                          </p:spTgt>
                                        </p:tgtEl>
                                        <p:attrNameLst>
                                          <p:attrName>style.visibility</p:attrName>
                                        </p:attrNameLst>
                                      </p:cBhvr>
                                      <p:to>
                                        <p:strVal val="visible"/>
                                      </p:to>
                                    </p:set>
                                    <p:animEffect transition="in" filter="checkerboard(across)">
                                      <p:cBhvr>
                                        <p:cTn id="76" dur="1500"/>
                                        <p:tgtEl>
                                          <p:spTgt spid="23556">
                                            <p:txEl>
                                              <p:pRg st="11" end="11"/>
                                            </p:txEl>
                                          </p:spTgt>
                                        </p:tgtEl>
                                      </p:cBhvr>
                                    </p:animEffect>
                                  </p:childTnLst>
                                </p:cTn>
                              </p:par>
                              <p:par>
                                <p:cTn id="77" presetID="5" presetClass="entr" presetSubtype="10" fill="hold" nodeType="withEffect">
                                  <p:stCondLst>
                                    <p:cond delay="0"/>
                                  </p:stCondLst>
                                  <p:childTnLst>
                                    <p:set>
                                      <p:cBhvr>
                                        <p:cTn id="78" dur="1" fill="hold">
                                          <p:stCondLst>
                                            <p:cond delay="0"/>
                                          </p:stCondLst>
                                        </p:cTn>
                                        <p:tgtEl>
                                          <p:spTgt spid="23556">
                                            <p:txEl>
                                              <p:pRg st="12" end="12"/>
                                            </p:txEl>
                                          </p:spTgt>
                                        </p:tgtEl>
                                        <p:attrNameLst>
                                          <p:attrName>style.visibility</p:attrName>
                                        </p:attrNameLst>
                                      </p:cBhvr>
                                      <p:to>
                                        <p:strVal val="visible"/>
                                      </p:to>
                                    </p:set>
                                    <p:animEffect transition="in" filter="checkerboard(across)">
                                      <p:cBhvr>
                                        <p:cTn id="79" dur="1500"/>
                                        <p:tgtEl>
                                          <p:spTgt spid="23556">
                                            <p:txEl>
                                              <p:pRg st="12" end="12"/>
                                            </p:txEl>
                                          </p:spTgt>
                                        </p:tgtEl>
                                      </p:cBhvr>
                                    </p:animEffect>
                                  </p:childTnLst>
                                </p:cTn>
                              </p:par>
                              <p:par>
                                <p:cTn id="80" presetID="5" presetClass="entr" presetSubtype="10" fill="hold" nodeType="withEffect">
                                  <p:stCondLst>
                                    <p:cond delay="0"/>
                                  </p:stCondLst>
                                  <p:childTnLst>
                                    <p:set>
                                      <p:cBhvr>
                                        <p:cTn id="81" dur="1" fill="hold">
                                          <p:stCondLst>
                                            <p:cond delay="0"/>
                                          </p:stCondLst>
                                        </p:cTn>
                                        <p:tgtEl>
                                          <p:spTgt spid="23556">
                                            <p:txEl>
                                              <p:pRg st="13" end="13"/>
                                            </p:txEl>
                                          </p:spTgt>
                                        </p:tgtEl>
                                        <p:attrNameLst>
                                          <p:attrName>style.visibility</p:attrName>
                                        </p:attrNameLst>
                                      </p:cBhvr>
                                      <p:to>
                                        <p:strVal val="visible"/>
                                      </p:to>
                                    </p:set>
                                    <p:animEffect transition="in" filter="checkerboard(across)">
                                      <p:cBhvr>
                                        <p:cTn id="82" dur="1500"/>
                                        <p:tgtEl>
                                          <p:spTgt spid="23556">
                                            <p:txEl>
                                              <p:pRg st="13" end="1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dissolve">
                                      <p:cBhvr>
                                        <p:cTn id="87" dur="1500"/>
                                        <p:tgtEl>
                                          <p:spTgt spid="9"/>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12" fill="hold" grpId="0"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strips(downLeft)">
                                      <p:cBhvr>
                                        <p:cTn id="92" dur="500"/>
                                        <p:tgtEl>
                                          <p:spTgt spid="13"/>
                                        </p:tgtEl>
                                      </p:cBhvr>
                                    </p:animEffect>
                                  </p:childTnLst>
                                </p:cTn>
                              </p:par>
                            </p:childTnLst>
                          </p:cTn>
                        </p:par>
                      </p:childTnLst>
                    </p:cTn>
                  </p:par>
                  <p:par>
                    <p:cTn id="93" fill="hold">
                      <p:stCondLst>
                        <p:cond delay="indefinite"/>
                      </p:stCondLst>
                      <p:childTnLst>
                        <p:par>
                          <p:cTn id="94" fill="hold">
                            <p:stCondLst>
                              <p:cond delay="0"/>
                            </p:stCondLst>
                            <p:childTnLst>
                              <p:par>
                                <p:cTn id="95" presetID="19" presetClass="entr" presetSubtype="10" fill="hold" nodeType="click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p:cTn id="97" dur="1000" fill="hold"/>
                                        <p:tgtEl>
                                          <p:spTgt spid="5"/>
                                        </p:tgtEl>
                                        <p:attrNameLst>
                                          <p:attrName>ppt_w</p:attrName>
                                        </p:attrNameLst>
                                      </p:cBhvr>
                                      <p:tavLst>
                                        <p:tav tm="0" fmla="#ppt_w*sin(2.5*pi*$)">
                                          <p:val>
                                            <p:fltVal val="0"/>
                                          </p:val>
                                        </p:tav>
                                        <p:tav tm="100000">
                                          <p:val>
                                            <p:fltVal val="1"/>
                                          </p:val>
                                        </p:tav>
                                      </p:tavLst>
                                    </p:anim>
                                    <p:anim calcmode="lin" valueType="num">
                                      <p:cBhvr>
                                        <p:cTn id="98" dur="1000" fill="hold"/>
                                        <p:tgtEl>
                                          <p:spTgt spid="5"/>
                                        </p:tgtEl>
                                        <p:attrNameLst>
                                          <p:attrName>ppt_h</p:attrName>
                                        </p:attrNameLst>
                                      </p:cBhvr>
                                      <p:tavLst>
                                        <p:tav tm="0">
                                          <p:val>
                                            <p:strVal val="#ppt_h"/>
                                          </p:val>
                                        </p:tav>
                                        <p:tav tm="100000">
                                          <p:val>
                                            <p:strVal val="#ppt_h"/>
                                          </p:val>
                                        </p:tav>
                                      </p:tavLst>
                                    </p:anim>
                                  </p:childTnLst>
                                </p:cTn>
                              </p:par>
                            </p:childTnLst>
                          </p:cTn>
                        </p:par>
                        <p:par>
                          <p:cTn id="99" fill="hold">
                            <p:stCondLst>
                              <p:cond delay="1000"/>
                            </p:stCondLst>
                            <p:childTnLst>
                              <p:par>
                                <p:cTn id="100" presetID="53" presetClass="entr" presetSubtype="16" fill="hold" nodeType="afterEffect">
                                  <p:stCondLst>
                                    <p:cond delay="0"/>
                                  </p:stCondLst>
                                  <p:childTnLst>
                                    <p:set>
                                      <p:cBhvr>
                                        <p:cTn id="101" dur="1" fill="hold">
                                          <p:stCondLst>
                                            <p:cond delay="0"/>
                                          </p:stCondLst>
                                        </p:cTn>
                                        <p:tgtEl>
                                          <p:spTgt spid="23556">
                                            <p:txEl>
                                              <p:pRg st="15" end="15"/>
                                            </p:txEl>
                                          </p:spTgt>
                                        </p:tgtEl>
                                        <p:attrNameLst>
                                          <p:attrName>style.visibility</p:attrName>
                                        </p:attrNameLst>
                                      </p:cBhvr>
                                      <p:to>
                                        <p:strVal val="visible"/>
                                      </p:to>
                                    </p:set>
                                    <p:anim calcmode="lin" valueType="num">
                                      <p:cBhvr>
                                        <p:cTn id="102" dur="1500" fill="hold"/>
                                        <p:tgtEl>
                                          <p:spTgt spid="23556">
                                            <p:txEl>
                                              <p:pRg st="15" end="15"/>
                                            </p:txEl>
                                          </p:spTgt>
                                        </p:tgtEl>
                                        <p:attrNameLst>
                                          <p:attrName>ppt_w</p:attrName>
                                        </p:attrNameLst>
                                      </p:cBhvr>
                                      <p:tavLst>
                                        <p:tav tm="0">
                                          <p:val>
                                            <p:fltVal val="0"/>
                                          </p:val>
                                        </p:tav>
                                        <p:tav tm="100000">
                                          <p:val>
                                            <p:strVal val="#ppt_w"/>
                                          </p:val>
                                        </p:tav>
                                      </p:tavLst>
                                    </p:anim>
                                    <p:anim calcmode="lin" valueType="num">
                                      <p:cBhvr>
                                        <p:cTn id="103" dur="1500" fill="hold"/>
                                        <p:tgtEl>
                                          <p:spTgt spid="23556">
                                            <p:txEl>
                                              <p:pRg st="15" end="15"/>
                                            </p:txEl>
                                          </p:spTgt>
                                        </p:tgtEl>
                                        <p:attrNameLst>
                                          <p:attrName>ppt_h</p:attrName>
                                        </p:attrNameLst>
                                      </p:cBhvr>
                                      <p:tavLst>
                                        <p:tav tm="0">
                                          <p:val>
                                            <p:fltVal val="0"/>
                                          </p:val>
                                        </p:tav>
                                        <p:tav tm="100000">
                                          <p:val>
                                            <p:strVal val="#ppt_h"/>
                                          </p:val>
                                        </p:tav>
                                      </p:tavLst>
                                    </p:anim>
                                    <p:animEffect transition="in" filter="fade">
                                      <p:cBhvr>
                                        <p:cTn id="104" dur="1500"/>
                                        <p:tgtEl>
                                          <p:spTgt spid="23556">
                                            <p:txEl>
                                              <p:pRg st="15" end="15"/>
                                            </p:txEl>
                                          </p:spTgt>
                                        </p:tgtEl>
                                      </p:cBhvr>
                                    </p:animEffect>
                                  </p:childTnLst>
                                </p:cTn>
                              </p:par>
                            </p:childTnLst>
                          </p:cTn>
                        </p:par>
                        <p:par>
                          <p:cTn id="105" fill="hold">
                            <p:stCondLst>
                              <p:cond delay="2500"/>
                            </p:stCondLst>
                            <p:childTnLst>
                              <p:par>
                                <p:cTn id="106" presetID="31" presetClass="entr" presetSubtype="0" fill="hold" nodeType="afterEffect">
                                  <p:stCondLst>
                                    <p:cond delay="0"/>
                                  </p:stCondLst>
                                  <p:childTnLst>
                                    <p:set>
                                      <p:cBhvr>
                                        <p:cTn id="107" dur="1" fill="hold">
                                          <p:stCondLst>
                                            <p:cond delay="0"/>
                                          </p:stCondLst>
                                        </p:cTn>
                                        <p:tgtEl>
                                          <p:spTgt spid="23556">
                                            <p:txEl>
                                              <p:pRg st="16" end="16"/>
                                            </p:txEl>
                                          </p:spTgt>
                                        </p:tgtEl>
                                        <p:attrNameLst>
                                          <p:attrName>style.visibility</p:attrName>
                                        </p:attrNameLst>
                                      </p:cBhvr>
                                      <p:to>
                                        <p:strVal val="visible"/>
                                      </p:to>
                                    </p:set>
                                    <p:anim calcmode="lin" valueType="num">
                                      <p:cBhvr>
                                        <p:cTn id="108" dur="1000" fill="hold"/>
                                        <p:tgtEl>
                                          <p:spTgt spid="23556">
                                            <p:txEl>
                                              <p:pRg st="16" end="16"/>
                                            </p:txEl>
                                          </p:spTgt>
                                        </p:tgtEl>
                                        <p:attrNameLst>
                                          <p:attrName>ppt_w</p:attrName>
                                        </p:attrNameLst>
                                      </p:cBhvr>
                                      <p:tavLst>
                                        <p:tav tm="0">
                                          <p:val>
                                            <p:fltVal val="0"/>
                                          </p:val>
                                        </p:tav>
                                        <p:tav tm="100000">
                                          <p:val>
                                            <p:strVal val="#ppt_w"/>
                                          </p:val>
                                        </p:tav>
                                      </p:tavLst>
                                    </p:anim>
                                    <p:anim calcmode="lin" valueType="num">
                                      <p:cBhvr>
                                        <p:cTn id="109" dur="1000" fill="hold"/>
                                        <p:tgtEl>
                                          <p:spTgt spid="23556">
                                            <p:txEl>
                                              <p:pRg st="16" end="16"/>
                                            </p:txEl>
                                          </p:spTgt>
                                        </p:tgtEl>
                                        <p:attrNameLst>
                                          <p:attrName>ppt_h</p:attrName>
                                        </p:attrNameLst>
                                      </p:cBhvr>
                                      <p:tavLst>
                                        <p:tav tm="0">
                                          <p:val>
                                            <p:fltVal val="0"/>
                                          </p:val>
                                        </p:tav>
                                        <p:tav tm="100000">
                                          <p:val>
                                            <p:strVal val="#ppt_h"/>
                                          </p:val>
                                        </p:tav>
                                      </p:tavLst>
                                    </p:anim>
                                    <p:anim calcmode="lin" valueType="num">
                                      <p:cBhvr>
                                        <p:cTn id="110" dur="1000" fill="hold"/>
                                        <p:tgtEl>
                                          <p:spTgt spid="23556">
                                            <p:txEl>
                                              <p:pRg st="16" end="16"/>
                                            </p:txEl>
                                          </p:spTgt>
                                        </p:tgtEl>
                                        <p:attrNameLst>
                                          <p:attrName>style.rotation</p:attrName>
                                        </p:attrNameLst>
                                      </p:cBhvr>
                                      <p:tavLst>
                                        <p:tav tm="0">
                                          <p:val>
                                            <p:fltVal val="90"/>
                                          </p:val>
                                        </p:tav>
                                        <p:tav tm="100000">
                                          <p:val>
                                            <p:fltVal val="0"/>
                                          </p:val>
                                        </p:tav>
                                      </p:tavLst>
                                    </p:anim>
                                    <p:animEffect transition="in" filter="fade">
                                      <p:cBhvr>
                                        <p:cTn id="111" dur="1000"/>
                                        <p:tgtEl>
                                          <p:spTgt spid="23556">
                                            <p:txEl>
                                              <p:pRg st="16" end="16"/>
                                            </p:txEl>
                                          </p:spTgt>
                                        </p:tgtEl>
                                      </p:cBhvr>
                                    </p:animEffect>
                                  </p:childTnLst>
                                </p:cTn>
                              </p:par>
                            </p:childTnLst>
                          </p:cTn>
                        </p:par>
                        <p:par>
                          <p:cTn id="112" fill="hold">
                            <p:stCondLst>
                              <p:cond delay="3500"/>
                            </p:stCondLst>
                            <p:childTnLst>
                              <p:par>
                                <p:cTn id="113" presetID="9" presetClass="entr" presetSubtype="0" fill="hold" nodeType="afterEffect">
                                  <p:stCondLst>
                                    <p:cond delay="0"/>
                                  </p:stCondLst>
                                  <p:childTnLst>
                                    <p:set>
                                      <p:cBhvr>
                                        <p:cTn id="114" dur="1" fill="hold">
                                          <p:stCondLst>
                                            <p:cond delay="0"/>
                                          </p:stCondLst>
                                        </p:cTn>
                                        <p:tgtEl>
                                          <p:spTgt spid="8"/>
                                        </p:tgtEl>
                                        <p:attrNameLst>
                                          <p:attrName>style.visibility</p:attrName>
                                        </p:attrNameLst>
                                      </p:cBhvr>
                                      <p:to>
                                        <p:strVal val="visible"/>
                                      </p:to>
                                    </p:set>
                                    <p:animEffect transition="in" filter="dissolve">
                                      <p:cBhvr>
                                        <p:cTn id="115" dur="1500"/>
                                        <p:tgtEl>
                                          <p:spTgt spid="8"/>
                                        </p:tgtEl>
                                      </p:cBhvr>
                                    </p:animEffect>
                                  </p:childTnLst>
                                </p:cTn>
                              </p:par>
                            </p:childTnLst>
                          </p:cTn>
                        </p:par>
                        <p:par>
                          <p:cTn id="116" fill="hold">
                            <p:stCondLst>
                              <p:cond delay="5000"/>
                            </p:stCondLst>
                            <p:childTnLst>
                              <p:par>
                                <p:cTn id="117" presetID="21" presetClass="entr" presetSubtype="1" fill="hold" grpId="0" nodeType="after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wheel(1)">
                                      <p:cBhvr>
                                        <p:cTn id="119"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879701"/>
          </a:xfrm>
        </p:spPr>
        <p:txBody>
          <a:bodyPr>
            <a:normAutofit/>
          </a:bodyPr>
          <a:lstStyle/>
          <a:p>
            <a:pPr marL="0" indent="0" algn="just">
              <a:lnSpc>
                <a:spcPct val="100000"/>
              </a:lnSpc>
              <a:spcBef>
                <a:spcPts val="400"/>
              </a:spcBef>
              <a:buNone/>
              <a:defRPr/>
            </a:pPr>
            <a:r>
              <a:rPr lang="es-MX" sz="2000" b="1" dirty="0">
                <a:solidFill>
                  <a:schemeClr val="bg1"/>
                </a:solidFill>
                <a:latin typeface="ArialMT"/>
              </a:rPr>
              <a:t>2.1.2. Planeación de acuerdo a lo dispuesto en la LOPSRM</a:t>
            </a:r>
            <a:r>
              <a:rPr lang="es-MX" sz="2000" dirty="0">
                <a:solidFill>
                  <a:schemeClr val="bg1"/>
                </a:solidFill>
                <a:latin typeface="ArialMT"/>
              </a:rPr>
              <a:t>.</a:t>
            </a:r>
          </a:p>
          <a:p>
            <a:pPr marL="0" indent="0" algn="just">
              <a:lnSpc>
                <a:spcPct val="100000"/>
              </a:lnSpc>
              <a:spcBef>
                <a:spcPts val="400"/>
              </a:spcBef>
              <a:buNone/>
              <a:defRPr/>
            </a:pPr>
            <a:endParaRPr lang="es-MX" sz="1000" dirty="0">
              <a:solidFill>
                <a:schemeClr val="bg1"/>
              </a:solidFill>
              <a:latin typeface="ArialMT"/>
            </a:endParaRPr>
          </a:p>
          <a:p>
            <a:pPr marL="0" indent="0" algn="just">
              <a:lnSpc>
                <a:spcPct val="110000"/>
              </a:lnSpc>
              <a:spcBef>
                <a:spcPts val="0"/>
              </a:spcBef>
              <a:buNone/>
              <a:defRPr/>
            </a:pPr>
            <a:r>
              <a:rPr lang="es-MX" sz="2000" dirty="0">
                <a:solidFill>
                  <a:srgbClr val="FF0000"/>
                </a:solidFill>
                <a:latin typeface="ArialMT"/>
              </a:rPr>
              <a:t>Antes de iniciar </a:t>
            </a:r>
            <a:r>
              <a:rPr lang="es-MX" sz="2000" dirty="0">
                <a:solidFill>
                  <a:schemeClr val="bg1"/>
                </a:solidFill>
                <a:latin typeface="ArialMT"/>
              </a:rPr>
              <a:t>un procedimiento de contratación se deben considerar los siguientes </a:t>
            </a:r>
            <a:r>
              <a:rPr lang="es-MX" sz="2000" dirty="0">
                <a:solidFill>
                  <a:schemeClr val="bg2">
                    <a:lumMod val="60000"/>
                    <a:lumOff val="40000"/>
                  </a:schemeClr>
                </a:solidFill>
                <a:latin typeface="ArialMT"/>
              </a:rPr>
              <a:t>seis aspectos </a:t>
            </a:r>
            <a:r>
              <a:rPr lang="es-MX" sz="2000" dirty="0">
                <a:solidFill>
                  <a:schemeClr val="bg1"/>
                </a:solidFill>
                <a:latin typeface="ArialMT"/>
              </a:rPr>
              <a:t>relativos a la planeación:</a:t>
            </a:r>
          </a:p>
          <a:p>
            <a:pPr marL="0" indent="0" algn="just">
              <a:lnSpc>
                <a:spcPct val="110000"/>
              </a:lnSpc>
              <a:spcBef>
                <a:spcPts val="0"/>
              </a:spcBef>
              <a:buNone/>
              <a:defRPr/>
            </a:pPr>
            <a:endParaRPr lang="es-MX" sz="500" dirty="0">
              <a:solidFill>
                <a:schemeClr val="bg1"/>
              </a:solidFill>
              <a:latin typeface="ArialMT"/>
            </a:endParaRPr>
          </a:p>
          <a:p>
            <a:pPr marL="457200" indent="-457200">
              <a:lnSpc>
                <a:spcPct val="110000"/>
              </a:lnSpc>
              <a:spcBef>
                <a:spcPts val="0"/>
              </a:spcBef>
              <a:buClr>
                <a:schemeClr val="accent1"/>
              </a:buClr>
              <a:buSzPct val="100000"/>
              <a:buFont typeface="+mj-lt"/>
              <a:buAutoNum type="arabicPeriod"/>
            </a:pPr>
            <a:r>
              <a:rPr lang="es-MX" sz="2000" dirty="0">
                <a:solidFill>
                  <a:schemeClr val="bg1"/>
                </a:solidFill>
                <a:latin typeface="ArialMT"/>
              </a:rPr>
              <a:t>Realizar la correspondiente investigación de mercado; </a:t>
            </a:r>
            <a:r>
              <a:rPr lang="es-MX" sz="1600" dirty="0">
                <a:solidFill>
                  <a:schemeClr val="bg1"/>
                </a:solidFill>
                <a:latin typeface="ArialMT"/>
              </a:rPr>
              <a:t>(2 fracc. XVI, 13, 15 Bis., 15 Ter y 15 Quater RLPPSRM)</a:t>
            </a:r>
            <a:endParaRPr lang="es-MX" sz="1000" dirty="0">
              <a:solidFill>
                <a:schemeClr val="bg1"/>
              </a:solidFill>
              <a:latin typeface="Arial" panose="020B0604020202020204" pitchFamily="34" charset="0"/>
              <a:cs typeface="Arial" panose="020B0604020202020204" pitchFamily="34" charset="0"/>
            </a:endParaRPr>
          </a:p>
          <a:p>
            <a:pPr marL="457200" indent="-457200" algn="just">
              <a:lnSpc>
                <a:spcPct val="110000"/>
              </a:lnSpc>
              <a:spcBef>
                <a:spcPts val="0"/>
              </a:spcBef>
              <a:buClr>
                <a:schemeClr val="accent1"/>
              </a:buClr>
              <a:buSzPct val="100000"/>
              <a:buFont typeface="+mj-lt"/>
              <a:buAutoNum type="arabicPeriod"/>
            </a:pPr>
            <a:r>
              <a:rPr lang="es-MX" altLang="es-MX" sz="2000" dirty="0">
                <a:solidFill>
                  <a:schemeClr val="bg1"/>
                </a:solidFill>
                <a:latin typeface="Arial" panose="020B0604020202020204" pitchFamily="34" charset="0"/>
                <a:cs typeface="Arial" panose="020B0604020202020204" pitchFamily="34" charset="0"/>
              </a:rPr>
              <a:t>Cumplir con la planeación general  de las contratacio-		             nes a realizar, que consiste en: </a:t>
            </a:r>
            <a:r>
              <a:rPr lang="es-MX" altLang="es-MX" sz="1600" dirty="0">
                <a:solidFill>
                  <a:schemeClr val="bg1"/>
                </a:solidFill>
                <a:latin typeface="Arial" panose="020B0604020202020204" pitchFamily="34" charset="0"/>
                <a:cs typeface="Arial" panose="020B0604020202020204" pitchFamily="34" charset="0"/>
              </a:rPr>
              <a:t>(art. 17 LOPSRM)</a:t>
            </a:r>
          </a:p>
          <a:p>
            <a:pPr marL="468000" indent="0" algn="just">
              <a:lnSpc>
                <a:spcPct val="110000"/>
              </a:lnSpc>
              <a:spcBef>
                <a:spcPts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2.1. Cumplir con lo dispuesto en la Ley  General de			     Asentamientos Humanos, Ordenamiento Territorial y 	       	    Desarrollo Urbano </a:t>
            </a:r>
            <a:r>
              <a:rPr lang="es-MX" altLang="es-MX" sz="1600" dirty="0">
                <a:solidFill>
                  <a:schemeClr val="bg1"/>
                </a:solidFill>
                <a:latin typeface="Arial" panose="020B0604020202020204" pitchFamily="34" charset="0"/>
                <a:cs typeface="Arial" panose="020B0604020202020204" pitchFamily="34" charset="0"/>
              </a:rPr>
              <a:t>(fracc. I)</a:t>
            </a:r>
            <a:r>
              <a:rPr lang="es-MX" altLang="es-MX" sz="2000" dirty="0">
                <a:solidFill>
                  <a:schemeClr val="bg1"/>
                </a:solidFill>
                <a:latin typeface="Arial" panose="020B0604020202020204" pitchFamily="34" charset="0"/>
                <a:cs typeface="Arial" panose="020B0604020202020204" pitchFamily="34" charset="0"/>
              </a:rPr>
              <a:t>, y</a:t>
            </a:r>
            <a:endParaRPr lang="es-MX" altLang="es-MX" sz="1600" dirty="0">
              <a:solidFill>
                <a:schemeClr val="bg1"/>
              </a:solidFill>
              <a:latin typeface="Arial" panose="020B0604020202020204" pitchFamily="34" charset="0"/>
              <a:cs typeface="Arial" panose="020B0604020202020204" pitchFamily="34" charset="0"/>
            </a:endParaRPr>
          </a:p>
          <a:p>
            <a:pPr marL="468000" indent="0" algn="just">
              <a:lnSpc>
                <a:spcPct val="110000"/>
              </a:lnSpc>
              <a:spcBef>
                <a:spcPts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2.2. Ajustarse a los objetivos y prioridades del Plan Nacional de Desarrollo (PND); a los programas sectoriales, institucionales, regionales y especiales, así como a las previsiones de los programas anuales de obras públicas </a:t>
            </a:r>
            <a:r>
              <a:rPr lang="es-MX" altLang="es-MX" sz="1600" dirty="0">
                <a:solidFill>
                  <a:schemeClr val="bg1"/>
                </a:solidFill>
                <a:latin typeface="Arial" panose="020B0604020202020204" pitchFamily="34" charset="0"/>
                <a:cs typeface="Arial" panose="020B0604020202020204" pitchFamily="34" charset="0"/>
              </a:rPr>
              <a:t>(fracc. II)</a:t>
            </a:r>
            <a:r>
              <a:rPr lang="es-MX" altLang="es-MX" sz="2000" dirty="0">
                <a:solidFill>
                  <a:schemeClr val="bg1"/>
                </a:solidFill>
                <a:latin typeface="Arial" panose="020B0604020202020204" pitchFamily="34" charset="0"/>
                <a:cs typeface="Arial" panose="020B0604020202020204" pitchFamily="34" charset="0"/>
              </a:rPr>
              <a:t>.</a:t>
            </a: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s-MX" altLang="es-MX"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indent="-457200" algn="just">
              <a:lnSpc>
                <a:spcPct val="110000"/>
              </a:lnSpc>
              <a:spcBef>
                <a:spcPts val="0"/>
              </a:spcBef>
              <a:buClr>
                <a:schemeClr val="accent1"/>
              </a:buClr>
              <a:buSzPct val="100000"/>
              <a:buFont typeface="+mj-lt"/>
              <a:buAutoNum type="arabicPeriod" startAt="3"/>
            </a:pP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Determinar la necesidad específica a satisfacer con la obra o servicio.</a:t>
            </a:r>
          </a:p>
          <a:p>
            <a:pPr marL="0" indent="0" algn="just">
              <a:lnSpc>
                <a:spcPct val="110000"/>
              </a:lnSpc>
              <a:spcBef>
                <a:spcPts val="0"/>
              </a:spcBef>
              <a:buClr>
                <a:schemeClr val="accent1"/>
              </a:buClr>
              <a:buSzPct val="100000"/>
              <a:buNone/>
            </a:pPr>
            <a:endParaRPr lang="es-MX" altLang="es-MX" sz="500" dirty="0">
              <a:solidFill>
                <a:srgbClr val="000000"/>
              </a:solidFill>
              <a:latin typeface="Arial" panose="020B0604020202020204" pitchFamily="34" charset="0"/>
              <a:cs typeface="Arial" panose="020B0604020202020204" pitchFamily="34" charset="0"/>
            </a:endParaRPr>
          </a:p>
          <a:p>
            <a:pPr marL="0" indent="0" algn="just">
              <a:lnSpc>
                <a:spcPct val="110000"/>
              </a:lnSpc>
              <a:spcBef>
                <a:spcPts val="0"/>
              </a:spcBef>
              <a:buClr>
                <a:schemeClr val="accent1"/>
              </a:buClr>
              <a:buSzPct val="100000"/>
              <a:buNone/>
            </a:pPr>
            <a:r>
              <a:rPr lang="es-ES_tradnl" sz="2000" dirty="0">
                <a:solidFill>
                  <a:schemeClr val="bg1"/>
                </a:solidFill>
                <a:latin typeface="Arial" panose="020B0604020202020204" pitchFamily="34" charset="0"/>
                <a:cs typeface="Arial" panose="020B0604020202020204" pitchFamily="34" charset="0"/>
              </a:rPr>
              <a:t>Si bien el ente público debe tener definidas las obras y servicios a contratar, la</a:t>
            </a:r>
            <a:endPar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68000" indent="0" algn="just">
              <a:lnSpc>
                <a:spcPct val="100000"/>
              </a:lnSpc>
              <a:spcBef>
                <a:spcPts val="0"/>
              </a:spcBef>
              <a:spcAft>
                <a:spcPts val="400"/>
              </a:spcAft>
              <a:buClr>
                <a:schemeClr val="bg1"/>
              </a:buClr>
              <a:buSzPct val="100000"/>
              <a:buNone/>
            </a:pPr>
            <a:endParaRPr lang="es-MX" altLang="es-MX" sz="2000" dirty="0">
              <a:solidFill>
                <a:schemeClr val="bg1"/>
              </a:solidFill>
              <a:latin typeface="Arial" panose="020B0604020202020204" pitchFamily="34" charset="0"/>
              <a:cs typeface="Arial" panose="020B0604020202020204" pitchFamily="34" charset="0"/>
            </a:endParaRPr>
          </a:p>
          <a:p>
            <a:pPr marL="468000" indent="0" algn="just">
              <a:lnSpc>
                <a:spcPct val="100000"/>
              </a:lnSpc>
              <a:spcBef>
                <a:spcPts val="0"/>
              </a:spcBef>
              <a:spcAft>
                <a:spcPts val="400"/>
              </a:spcAft>
              <a:buClr>
                <a:schemeClr val="bg1"/>
              </a:buClr>
              <a:buSzPct val="100000"/>
              <a:buNone/>
            </a:pPr>
            <a:endParaRPr lang="es-MX" altLang="es-MX" sz="2000" dirty="0">
              <a:solidFill>
                <a:schemeClr val="bg1"/>
              </a:solidFill>
              <a:latin typeface="Arial" panose="020B0604020202020204" pitchFamily="34" charset="0"/>
              <a:cs typeface="Arial" panose="020B0604020202020204" pitchFamily="34" charset="0"/>
            </a:endParaRPr>
          </a:p>
        </p:txBody>
      </p:sp>
      <p:pic>
        <p:nvPicPr>
          <p:cNvPr id="2050" name="Picture 2" descr="10 principios que deben conducir la actuación de los tres órdenes de  gobierno en la gestión del territorio y los asentamientos humanos |  Instituto Nacional para el Federalismo y el Desarrollo Municipal |">
            <a:extLst>
              <a:ext uri="{FF2B5EF4-FFF2-40B4-BE49-F238E27FC236}">
                <a16:creationId xmlns:a16="http://schemas.microsoft.com/office/drawing/2014/main" id="{221A7E1C-4B7A-4E13-9083-8E8E49BFB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772" y="2502438"/>
            <a:ext cx="2925413" cy="153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4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800" decel="100000"/>
                                        <p:tgtEl>
                                          <p:spTgt spid="11">
                                            <p:txEl>
                                              <p:pRg st="4" end="4"/>
                                            </p:txEl>
                                          </p:spTgt>
                                        </p:tgtEl>
                                      </p:cBhvr>
                                    </p:animEffect>
                                    <p:anim calcmode="lin" valueType="num">
                                      <p:cBhvr>
                                        <p:cTn id="22"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par>
                                <p:cTn id="27" presetID="20"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wedge">
                                      <p:cBhvr>
                                        <p:cTn id="29" dur="1000"/>
                                        <p:tgtEl>
                                          <p:spTgt spid="2050"/>
                                        </p:tgtEl>
                                      </p:cBhvr>
                                    </p:animEffect>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nodeType="clickEffect">
                                  <p:stCondLst>
                                    <p:cond delay="0"/>
                                  </p:stCondLst>
                                  <p:childTnLst>
                                    <p:set>
                                      <p:cBhvr>
                                        <p:cTn id="33" dur="1" fill="hold">
                                          <p:stCondLst>
                                            <p:cond delay="0"/>
                                          </p:stCondLst>
                                        </p:cTn>
                                        <p:tgtEl>
                                          <p:spTgt spid="11">
                                            <p:txEl>
                                              <p:pRg st="5" end="5"/>
                                            </p:txEl>
                                          </p:spTgt>
                                        </p:tgtEl>
                                        <p:attrNameLst>
                                          <p:attrName>style.visibility</p:attrName>
                                        </p:attrNameLst>
                                      </p:cBhvr>
                                      <p:to>
                                        <p:strVal val="visible"/>
                                      </p:to>
                                    </p:set>
                                    <p:animEffect transition="in" filter="fade">
                                      <p:cBhvr>
                                        <p:cTn id="34" dur="800" decel="100000"/>
                                        <p:tgtEl>
                                          <p:spTgt spid="11">
                                            <p:txEl>
                                              <p:pRg st="5" end="5"/>
                                            </p:txEl>
                                          </p:spTgt>
                                        </p:tgtEl>
                                      </p:cBhvr>
                                    </p:animEffect>
                                    <p:anim calcmode="lin" valueType="num">
                                      <p:cBhvr>
                                        <p:cTn id="35" dur="800" decel="100000" fill="hold"/>
                                        <p:tgtEl>
                                          <p:spTgt spid="11">
                                            <p:txEl>
                                              <p:pRg st="5" end="5"/>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11">
                                            <p:txEl>
                                              <p:pRg st="5" end="5"/>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11">
                                            <p:txEl>
                                              <p:pRg st="5" end="5"/>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1">
                                            <p:txEl>
                                              <p:pRg st="5" end="5"/>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1">
                                            <p:txEl>
                                              <p:pRg st="5" end="5"/>
                                            </p:txEl>
                                          </p:spTgt>
                                        </p:tgtEl>
                                        <p:attrNameLst>
                                          <p:attrName>ppt_y</p:attrName>
                                        </p:attrNameLst>
                                      </p:cBhvr>
                                      <p:tavLst>
                                        <p:tav tm="0">
                                          <p:val>
                                            <p:strVal val="#ppt_y+0.1"/>
                                          </p:val>
                                        </p:tav>
                                        <p:tav tm="100000">
                                          <p:val>
                                            <p:strVal val="#ppt_y"/>
                                          </p:val>
                                        </p:tav>
                                      </p:tavLst>
                                    </p:anim>
                                  </p:childTnLst>
                                </p:cTn>
                              </p:par>
                            </p:childTnLst>
                          </p:cTn>
                        </p:par>
                        <p:par>
                          <p:cTn id="40" fill="hold">
                            <p:stCondLst>
                              <p:cond delay="1000"/>
                            </p:stCondLst>
                            <p:childTnLst>
                              <p:par>
                                <p:cTn id="41" presetID="41" presetClass="entr" presetSubtype="0" fill="hold" nodeType="afterEffect">
                                  <p:stCondLst>
                                    <p:cond delay="0"/>
                                  </p:stCondLst>
                                  <p:iterate type="lt">
                                    <p:tmPct val="10000"/>
                                  </p:iterate>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p:cTn id="43" dur="50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45" dur="50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1">
                                            <p:txEl>
                                              <p:pRg st="6" end="6"/>
                                            </p:txEl>
                                          </p:spTgt>
                                        </p:tgtEl>
                                      </p:cBhvr>
                                    </p:animEffect>
                                  </p:childTnLst>
                                </p:cTn>
                              </p:par>
                            </p:childTnLst>
                          </p:cTn>
                        </p:par>
                        <p:par>
                          <p:cTn id="48" fill="hold">
                            <p:stCondLst>
                              <p:cond delay="7100"/>
                            </p:stCondLst>
                            <p:childTnLst>
                              <p:par>
                                <p:cTn id="49" presetID="41" presetClass="entr" presetSubtype="0" fill="hold" nodeType="afterEffect">
                                  <p:stCondLst>
                                    <p:cond delay="0"/>
                                  </p:stCondLst>
                                  <p:iterate type="lt">
                                    <p:tmPct val="10000"/>
                                  </p:iterate>
                                  <p:childTnLst>
                                    <p:set>
                                      <p:cBhvr>
                                        <p:cTn id="50" dur="1" fill="hold">
                                          <p:stCondLst>
                                            <p:cond delay="0"/>
                                          </p:stCondLst>
                                        </p:cTn>
                                        <p:tgtEl>
                                          <p:spTgt spid="11">
                                            <p:txEl>
                                              <p:pRg st="7" end="7"/>
                                            </p:txEl>
                                          </p:spTgt>
                                        </p:tgtEl>
                                        <p:attrNameLst>
                                          <p:attrName>style.visibility</p:attrName>
                                        </p:attrNameLst>
                                      </p:cBhvr>
                                      <p:to>
                                        <p:strVal val="visible"/>
                                      </p:to>
                                    </p:set>
                                    <p:anim calcmode="lin" valueType="num">
                                      <p:cBhvr>
                                        <p:cTn id="51" dur="500" fill="hold"/>
                                        <p:tgtEl>
                                          <p:spTgt spid="11">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1">
                                            <p:txEl>
                                              <p:pRg st="7" end="7"/>
                                            </p:txEl>
                                          </p:spTgt>
                                        </p:tgtEl>
                                        <p:attrNameLst>
                                          <p:attrName>ppt_y</p:attrName>
                                        </p:attrNameLst>
                                      </p:cBhvr>
                                      <p:tavLst>
                                        <p:tav tm="0">
                                          <p:val>
                                            <p:strVal val="#ppt_y"/>
                                          </p:val>
                                        </p:tav>
                                        <p:tav tm="100000">
                                          <p:val>
                                            <p:strVal val="#ppt_y"/>
                                          </p:val>
                                        </p:tav>
                                      </p:tavLst>
                                    </p:anim>
                                    <p:anim calcmode="lin" valueType="num">
                                      <p:cBhvr>
                                        <p:cTn id="53" dur="500" fill="hold"/>
                                        <p:tgtEl>
                                          <p:spTgt spid="11">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1">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1">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11">
                                            <p:txEl>
                                              <p:pRg st="8" end="8"/>
                                            </p:txEl>
                                          </p:spTgt>
                                        </p:tgtEl>
                                        <p:attrNameLst>
                                          <p:attrName>style.visibility</p:attrName>
                                        </p:attrNameLst>
                                      </p:cBhvr>
                                      <p:to>
                                        <p:strVal val="visible"/>
                                      </p:to>
                                    </p:set>
                                    <p:animEffect transition="in" filter="fade">
                                      <p:cBhvr>
                                        <p:cTn id="60" dur="800" decel="100000"/>
                                        <p:tgtEl>
                                          <p:spTgt spid="11">
                                            <p:txEl>
                                              <p:pRg st="8" end="8"/>
                                            </p:txEl>
                                          </p:spTgt>
                                        </p:tgtEl>
                                      </p:cBhvr>
                                    </p:animEffect>
                                    <p:anim calcmode="lin" valueType="num">
                                      <p:cBhvr>
                                        <p:cTn id="61" dur="800" decel="100000" fill="hold"/>
                                        <p:tgtEl>
                                          <p:spTgt spid="11">
                                            <p:txEl>
                                              <p:pRg st="8" end="8"/>
                                            </p:txEl>
                                          </p:spTgt>
                                        </p:tgtEl>
                                        <p:attrNameLst>
                                          <p:attrName>style.rotation</p:attrName>
                                        </p:attrNameLst>
                                      </p:cBhvr>
                                      <p:tavLst>
                                        <p:tav tm="0">
                                          <p:val>
                                            <p:fltVal val="-90"/>
                                          </p:val>
                                        </p:tav>
                                        <p:tav tm="100000">
                                          <p:val>
                                            <p:fltVal val="0"/>
                                          </p:val>
                                        </p:tav>
                                      </p:tavLst>
                                    </p:anim>
                                    <p:anim calcmode="lin" valueType="num">
                                      <p:cBhvr>
                                        <p:cTn id="62" dur="800" decel="100000" fill="hold"/>
                                        <p:tgtEl>
                                          <p:spTgt spid="11">
                                            <p:txEl>
                                              <p:pRg st="8" end="8"/>
                                            </p:txEl>
                                          </p:spTgt>
                                        </p:tgtEl>
                                        <p:attrNameLst>
                                          <p:attrName>ppt_x</p:attrName>
                                        </p:attrNameLst>
                                      </p:cBhvr>
                                      <p:tavLst>
                                        <p:tav tm="0">
                                          <p:val>
                                            <p:strVal val="#ppt_x+0.4"/>
                                          </p:val>
                                        </p:tav>
                                        <p:tav tm="100000">
                                          <p:val>
                                            <p:strVal val="#ppt_x-0.05"/>
                                          </p:val>
                                        </p:tav>
                                      </p:tavLst>
                                    </p:anim>
                                    <p:anim calcmode="lin" valueType="num">
                                      <p:cBhvr>
                                        <p:cTn id="63" dur="800" decel="100000" fill="hold"/>
                                        <p:tgtEl>
                                          <p:spTgt spid="11">
                                            <p:txEl>
                                              <p:pRg st="8" end="8"/>
                                            </p:txEl>
                                          </p:spTgt>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1">
                                            <p:txEl>
                                              <p:pRg st="8" end="8"/>
                                            </p:txEl>
                                          </p:spTgt>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1">
                                            <p:txEl>
                                              <p:pRg st="8" end="8"/>
                                            </p:txEl>
                                          </p:spTgt>
                                        </p:tgtEl>
                                        <p:attrNameLst>
                                          <p:attrName>ppt_y</p:attrName>
                                        </p:attrNameLst>
                                      </p:cBhvr>
                                      <p:tavLst>
                                        <p:tav tm="0">
                                          <p:val>
                                            <p:strVal val="#ppt_y+0.1"/>
                                          </p:val>
                                        </p:tav>
                                        <p:tav tm="100000">
                                          <p:val>
                                            <p:strVal val="#ppt_y"/>
                                          </p:val>
                                        </p:tav>
                                      </p:tavLst>
                                    </p:anim>
                                  </p:childTnLst>
                                </p:cTn>
                              </p:par>
                            </p:childTnLst>
                          </p:cTn>
                        </p:par>
                        <p:par>
                          <p:cTn id="66" fill="hold">
                            <p:stCondLst>
                              <p:cond delay="1000"/>
                            </p:stCondLst>
                            <p:childTnLst>
                              <p:par>
                                <p:cTn id="67" presetID="52" presetClass="entr" presetSubtype="0" fill="hold" nodeType="afterEffect">
                                  <p:stCondLst>
                                    <p:cond delay="0"/>
                                  </p:stCondLst>
                                  <p:childTnLst>
                                    <p:set>
                                      <p:cBhvr>
                                        <p:cTn id="68" dur="1" fill="hold">
                                          <p:stCondLst>
                                            <p:cond delay="0"/>
                                          </p:stCondLst>
                                        </p:cTn>
                                        <p:tgtEl>
                                          <p:spTgt spid="11">
                                            <p:txEl>
                                              <p:pRg st="10" end="10"/>
                                            </p:txEl>
                                          </p:spTgt>
                                        </p:tgtEl>
                                        <p:attrNameLst>
                                          <p:attrName>style.visibility</p:attrName>
                                        </p:attrNameLst>
                                      </p:cBhvr>
                                      <p:to>
                                        <p:strVal val="visible"/>
                                      </p:to>
                                    </p:set>
                                    <p:animScale>
                                      <p:cBhvr>
                                        <p:cTn id="69" dur="1000" decel="50000" fill="hold">
                                          <p:stCondLst>
                                            <p:cond delay="0"/>
                                          </p:stCondLst>
                                        </p:cTn>
                                        <p:tgtEl>
                                          <p:spTgt spid="11">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11">
                                            <p:txEl>
                                              <p:pRg st="10" end="10"/>
                                            </p:txEl>
                                          </p:spTgt>
                                        </p:tgtEl>
                                        <p:attrNameLst>
                                          <p:attrName>ppt_x</p:attrName>
                                          <p:attrName>ppt_y</p:attrName>
                                        </p:attrNameLst>
                                      </p:cBhvr>
                                    </p:animMotion>
                                    <p:animEffect transition="in" filter="fade">
                                      <p:cBhvr>
                                        <p:cTn id="71" dur="10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468000" marR="0" lvl="0" indent="0" algn="just" defTabSz="914400" rtl="0" eaLnBrk="1" fontAlgn="auto" latinLnBrk="0" hangingPunct="1">
              <a:lnSpc>
                <a:spcPct val="100000"/>
              </a:lnSpc>
              <a:spcBef>
                <a:spcPts val="0"/>
              </a:spcBef>
              <a:buClr>
                <a:srgbClr val="F09415"/>
              </a:buClr>
              <a:buSzPct val="100000"/>
              <a:buNone/>
              <a:tabLst/>
              <a:defRPr/>
            </a:pPr>
            <a:r>
              <a:rPr lang="es-MX" altLang="es-MX" sz="2000" dirty="0">
                <a:solidFill>
                  <a:schemeClr val="bg1"/>
                </a:solidFill>
                <a:latin typeface="Arial" panose="020B0604020202020204" pitchFamily="34" charset="0"/>
                <a:cs typeface="Arial" panose="020B0604020202020204" pitchFamily="34" charset="0"/>
              </a:rPr>
              <a:t>el artículo 18 de la LOPSRM permite que cualquier persona (incluidas entidades federativas y municipios) orienten al Estado sobre las necesidades de obras públicas; así como, en su caso, del objeto del contrato a celebrar, al facultarlas para </a:t>
            </a:r>
            <a:r>
              <a:rPr lang="es-MX" altLang="es-MX" sz="2000" dirty="0">
                <a:solidFill>
                  <a:srgbClr val="0070C0"/>
                </a:solidFill>
                <a:latin typeface="Arial" panose="020B0604020202020204" pitchFamily="34" charset="0"/>
                <a:cs typeface="Arial" panose="020B0604020202020204" pitchFamily="34" charset="0"/>
              </a:rPr>
              <a:t>presentar estudios, planes y programas </a:t>
            </a:r>
            <a:r>
              <a:rPr lang="es-MX" altLang="es-MX" sz="2000" dirty="0">
                <a:solidFill>
                  <a:schemeClr val="bg1"/>
                </a:solidFill>
                <a:latin typeface="Arial" panose="020B0604020202020204" pitchFamily="34" charset="0"/>
                <a:cs typeface="Arial" panose="020B0604020202020204" pitchFamily="34" charset="0"/>
              </a:rPr>
              <a:t>(propuesta conceptual) para el desarrollo de proyectos. </a:t>
            </a:r>
          </a:p>
          <a:p>
            <a:pPr marL="468000" indent="0" algn="just">
              <a:lnSpc>
                <a:spcPct val="100000"/>
              </a:lnSpc>
              <a:spcBef>
                <a:spcPts val="0"/>
              </a:spcBef>
              <a:buClr>
                <a:schemeClr val="bg1"/>
              </a:buClr>
              <a:buSzPct val="100000"/>
              <a:buNone/>
            </a:pPr>
            <a:endParaRPr lang="es-MX" altLang="es-MX" sz="1000" dirty="0">
              <a:solidFill>
                <a:schemeClr val="bg1"/>
              </a:solidFill>
              <a:latin typeface="Arial" panose="020B0604020202020204" pitchFamily="34" charset="0"/>
              <a:cs typeface="Arial" panose="020B0604020202020204" pitchFamily="34" charset="0"/>
            </a:endParaRPr>
          </a:p>
          <a:p>
            <a:pPr marL="468000" indent="0" algn="just">
              <a:lnSpc>
                <a:spcPct val="100000"/>
              </a:lnSpc>
              <a:spcBef>
                <a:spcPts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El artículo 21 del RLOPSRM señala los requisitos para presentar estas propuestas.</a:t>
            </a:r>
          </a:p>
          <a:p>
            <a:pPr marL="468000" indent="0" algn="just">
              <a:lnSpc>
                <a:spcPct val="100000"/>
              </a:lnSpc>
              <a:spcBef>
                <a:spcPts val="0"/>
              </a:spcBef>
              <a:buClr>
                <a:schemeClr val="bg1"/>
              </a:buClr>
              <a:buSzPct val="100000"/>
              <a:buNone/>
            </a:pPr>
            <a:endParaRPr lang="es-MX" altLang="es-MX" sz="500" dirty="0">
              <a:solidFill>
                <a:schemeClr val="bg1"/>
              </a:solidFill>
              <a:latin typeface="Arial" panose="020B0604020202020204" pitchFamily="34" charset="0"/>
              <a:cs typeface="Arial" panose="020B0604020202020204" pitchFamily="34" charset="0"/>
            </a:endParaRPr>
          </a:p>
          <a:p>
            <a:pPr marL="468000" indent="0" algn="just">
              <a:lnSpc>
                <a:spcPct val="100000"/>
              </a:lnSpc>
              <a:spcBef>
                <a:spcPts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Las obligaciones del ente público que recibe la propuesta, en terminos generales, son </a:t>
            </a:r>
            <a:r>
              <a:rPr lang="es-MX" altLang="es-MX" sz="1600" dirty="0">
                <a:solidFill>
                  <a:schemeClr val="bg1"/>
                </a:solidFill>
                <a:latin typeface="Arial" panose="020B0604020202020204" pitchFamily="34" charset="0"/>
                <a:cs typeface="Arial" panose="020B0604020202020204" pitchFamily="34" charset="0"/>
              </a:rPr>
              <a:t>(art. 18 septimo, octavo y noveno párrafos)</a:t>
            </a:r>
            <a:r>
              <a:rPr lang="es-MX" altLang="es-MX" sz="2000" dirty="0">
                <a:solidFill>
                  <a:schemeClr val="bg1"/>
                </a:solidFill>
                <a:latin typeface="Arial" panose="020B0604020202020204" pitchFamily="34" charset="0"/>
                <a:cs typeface="Arial" panose="020B0604020202020204" pitchFamily="34" charset="0"/>
              </a:rPr>
              <a:t>:</a:t>
            </a:r>
          </a:p>
          <a:p>
            <a:pPr marL="468000" indent="0" algn="just">
              <a:lnSpc>
                <a:spcPct val="100000"/>
              </a:lnSpc>
              <a:spcBef>
                <a:spcPts val="0"/>
              </a:spcBef>
              <a:buClr>
                <a:schemeClr val="bg1"/>
              </a:buClr>
              <a:buSzPct val="100000"/>
              <a:buNone/>
            </a:pPr>
            <a:endParaRPr lang="es-MX" altLang="es-MX" sz="500" dirty="0">
              <a:solidFill>
                <a:schemeClr val="bg1"/>
              </a:solidFill>
              <a:latin typeface="Arial" panose="020B0604020202020204" pitchFamily="34" charset="0"/>
              <a:cs typeface="Arial" panose="020B0604020202020204" pitchFamily="34" charset="0"/>
            </a:endParaRPr>
          </a:p>
          <a:p>
            <a:pPr marL="468000" indent="0" algn="just">
              <a:lnSpc>
                <a:spcPct val="100000"/>
              </a:lnSpc>
              <a:spcBef>
                <a:spcPts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Analizar la viabilidad del proyecto;</a:t>
            </a:r>
          </a:p>
          <a:p>
            <a:pPr marL="468000" indent="0" algn="just">
              <a:lnSpc>
                <a:spcPct val="100000"/>
              </a:lnSpc>
              <a:spcBef>
                <a:spcPts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Dentro de los 6 meses notificar al proponente la autorización o negativa del proyecto, y</a:t>
            </a:r>
          </a:p>
          <a:p>
            <a:pPr marL="468000" indent="0" algn="just">
              <a:lnSpc>
                <a:spcPct val="100000"/>
              </a:lnSpc>
              <a:spcBef>
                <a:spcPts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De considerarlo viable, efectuara acciones para su incorporación al PAOS.</a:t>
            </a:r>
          </a:p>
          <a:p>
            <a:pPr algn="just">
              <a:lnSpc>
                <a:spcPct val="100000"/>
              </a:lnSpc>
              <a:spcBef>
                <a:spcPts val="0"/>
              </a:spcBef>
              <a:buClr>
                <a:schemeClr val="bg1"/>
              </a:buClr>
              <a:buSzPct val="100000"/>
              <a:buFont typeface="+mj-lt"/>
              <a:buAutoNum type="arabicPeriod"/>
            </a:pPr>
            <a:endParaRPr lang="es-MX" altLang="es-MX" sz="1000" dirty="0">
              <a:solidFill>
                <a:schemeClr val="bg1"/>
              </a:solidFill>
              <a:latin typeface="Arial" panose="020B0604020202020204" pitchFamily="34" charset="0"/>
              <a:cs typeface="Arial" panose="020B0604020202020204" pitchFamily="34" charset="0"/>
            </a:endParaRPr>
          </a:p>
          <a:p>
            <a:pPr marL="457200" indent="-457200" algn="just">
              <a:lnSpc>
                <a:spcPct val="100000"/>
              </a:lnSpc>
              <a:spcBef>
                <a:spcPts val="0"/>
              </a:spcBef>
              <a:buClr>
                <a:schemeClr val="accent1"/>
              </a:buClr>
              <a:buSzPct val="100000"/>
              <a:buFont typeface="+mj-lt"/>
              <a:buAutoNum type="arabicPeriod" startAt="4"/>
            </a:pPr>
            <a:r>
              <a:rPr lang="es-MX" altLang="es-MX" sz="2000" dirty="0">
                <a:solidFill>
                  <a:schemeClr val="bg1"/>
                </a:solidFill>
                <a:latin typeface="Arial" panose="020B0604020202020204" pitchFamily="34" charset="0"/>
                <a:cs typeface="Arial" panose="020B0604020202020204" pitchFamily="34" charset="0"/>
              </a:rPr>
              <a:t>L</a:t>
            </a:r>
            <a:r>
              <a:rPr lang="es-ES" altLang="es-MX" sz="2000" dirty="0">
                <a:solidFill>
                  <a:schemeClr val="bg1"/>
                </a:solidFill>
                <a:latin typeface="Arial" panose="020B0604020202020204" pitchFamily="34" charset="0"/>
                <a:cs typeface="Arial" panose="020B0604020202020204" pitchFamily="34" charset="0"/>
              </a:rPr>
              <a:t>l</a:t>
            </a:r>
            <a:r>
              <a:rPr lang="es-MX" altLang="es-MX" sz="2000" dirty="0">
                <a:solidFill>
                  <a:schemeClr val="bg1"/>
                </a:solidFill>
                <a:latin typeface="Arial" panose="020B0604020202020204" pitchFamily="34" charset="0"/>
                <a:cs typeface="Arial" panose="020B0604020202020204" pitchFamily="34" charset="0"/>
              </a:rPr>
              <a:t>evar a cabo la planeación específica de la contratación a efectuar, es decir, se debe </a:t>
            </a:r>
            <a:r>
              <a:rPr lang="es-MX" altLang="es-MX" sz="2000" dirty="0">
                <a:solidFill>
                  <a:srgbClr val="FF0000"/>
                </a:solidFill>
                <a:latin typeface="Arial" panose="020B0604020202020204" pitchFamily="34" charset="0"/>
                <a:cs typeface="Arial" panose="020B0604020202020204" pitchFamily="34" charset="0"/>
              </a:rPr>
              <a:t>contar con </a:t>
            </a:r>
            <a:r>
              <a:rPr lang="es-MX" altLang="es-MX" sz="2000" dirty="0">
                <a:solidFill>
                  <a:schemeClr val="bg1"/>
                </a:solidFill>
                <a:latin typeface="Arial" panose="020B0604020202020204" pitchFamily="34" charset="0"/>
                <a:cs typeface="Arial" panose="020B0604020202020204" pitchFamily="34" charset="0"/>
              </a:rPr>
              <a:t>los estudios y proyectos, especificaciones de construcción, normas de calidad y el programa de ejecución totalmente terminados, o bien, en el  caso de obras  públicas de  gran  complejidad, con un avance  que permita a</a:t>
            </a:r>
          </a:p>
        </p:txBody>
      </p:sp>
    </p:spTree>
    <p:extLst>
      <p:ext uri="{BB962C8B-B14F-4D97-AF65-F5344CB8AC3E}">
        <p14:creationId xmlns:p14="http://schemas.microsoft.com/office/powerpoint/2010/main" val="403369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Scale>
                                      <p:cBhvr>
                                        <p:cTn id="7" dur="1000" decel="50000" fill="hold">
                                          <p:stCondLst>
                                            <p:cond delay="0"/>
                                          </p:stCondLst>
                                        </p:cTn>
                                        <p:tgtEl>
                                          <p:spTgt spid="1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xEl>
                                              <p:pRg st="0" end="0"/>
                                            </p:txEl>
                                          </p:spTgt>
                                        </p:tgtEl>
                                        <p:attrNameLst>
                                          <p:attrName>ppt_x</p:attrName>
                                          <p:attrName>ppt_y</p:attrName>
                                        </p:attrNameLst>
                                      </p:cBhvr>
                                    </p:animMotion>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additive="base">
                                        <p:cTn id="21"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 calcmode="lin" valueType="num">
                                      <p:cBhvr>
                                        <p:cTn id="27"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28"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29"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30" dur="1000"/>
                                        <p:tgtEl>
                                          <p:spTgt spid="1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 calcmode="lin" valueType="num">
                                      <p:cBhvr>
                                        <p:cTn id="35" dur="10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36" dur="1000" fill="hold"/>
                                        <p:tgtEl>
                                          <p:spTgt spid="11">
                                            <p:txEl>
                                              <p:pRg st="7" end="7"/>
                                            </p:txEl>
                                          </p:spTgt>
                                        </p:tgtEl>
                                        <p:attrNameLst>
                                          <p:attrName>ppt_h</p:attrName>
                                        </p:attrNameLst>
                                      </p:cBhvr>
                                      <p:tavLst>
                                        <p:tav tm="0">
                                          <p:val>
                                            <p:fltVal val="0"/>
                                          </p:val>
                                        </p:tav>
                                        <p:tav tm="100000">
                                          <p:val>
                                            <p:strVal val="#ppt_h"/>
                                          </p:val>
                                        </p:tav>
                                      </p:tavLst>
                                    </p:anim>
                                    <p:anim calcmode="lin" valueType="num">
                                      <p:cBhvr>
                                        <p:cTn id="37" dur="1000" fill="hold"/>
                                        <p:tgtEl>
                                          <p:spTgt spid="11">
                                            <p:txEl>
                                              <p:pRg st="7" end="7"/>
                                            </p:txEl>
                                          </p:spTgt>
                                        </p:tgtEl>
                                        <p:attrNameLst>
                                          <p:attrName>style.rotation</p:attrName>
                                        </p:attrNameLst>
                                      </p:cBhvr>
                                      <p:tavLst>
                                        <p:tav tm="0">
                                          <p:val>
                                            <p:fltVal val="90"/>
                                          </p:val>
                                        </p:tav>
                                        <p:tav tm="100000">
                                          <p:val>
                                            <p:fltVal val="0"/>
                                          </p:val>
                                        </p:tav>
                                      </p:tavLst>
                                    </p:anim>
                                    <p:animEffect transition="in" filter="fade">
                                      <p:cBhvr>
                                        <p:cTn id="38" dur="1000"/>
                                        <p:tgtEl>
                                          <p:spTgt spid="1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1">
                                            <p:txEl>
                                              <p:pRg st="8" end="8"/>
                                            </p:txEl>
                                          </p:spTgt>
                                        </p:tgtEl>
                                        <p:attrNameLst>
                                          <p:attrName>style.visibility</p:attrName>
                                        </p:attrNameLst>
                                      </p:cBhvr>
                                      <p:to>
                                        <p:strVal val="visible"/>
                                      </p:to>
                                    </p:set>
                                    <p:anim calcmode="lin" valueType="num">
                                      <p:cBhvr>
                                        <p:cTn id="43"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4"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5" dur="1000" fill="hold"/>
                                        <p:tgtEl>
                                          <p:spTgt spid="11">
                                            <p:txEl>
                                              <p:pRg st="8" end="8"/>
                                            </p:txEl>
                                          </p:spTgt>
                                        </p:tgtEl>
                                        <p:attrNameLst>
                                          <p:attrName>style.rotation</p:attrName>
                                        </p:attrNameLst>
                                      </p:cBhvr>
                                      <p:tavLst>
                                        <p:tav tm="0">
                                          <p:val>
                                            <p:fltVal val="90"/>
                                          </p:val>
                                        </p:tav>
                                        <p:tav tm="100000">
                                          <p:val>
                                            <p:fltVal val="0"/>
                                          </p:val>
                                        </p:tav>
                                      </p:tavLst>
                                    </p:anim>
                                    <p:animEffect transition="in" filter="fade">
                                      <p:cBhvr>
                                        <p:cTn id="46" dur="1000"/>
                                        <p:tgtEl>
                                          <p:spTgt spid="11">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nodeType="click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animEffect transition="in" filter="fade">
                                      <p:cBhvr>
                                        <p:cTn id="51" dur="800" decel="100000"/>
                                        <p:tgtEl>
                                          <p:spTgt spid="11">
                                            <p:txEl>
                                              <p:pRg st="10" end="10"/>
                                            </p:txEl>
                                          </p:spTgt>
                                        </p:tgtEl>
                                      </p:cBhvr>
                                    </p:animEffect>
                                    <p:anim calcmode="lin" valueType="num">
                                      <p:cBhvr>
                                        <p:cTn id="52" dur="800" decel="100000" fill="hold"/>
                                        <p:tgtEl>
                                          <p:spTgt spid="11">
                                            <p:txEl>
                                              <p:pRg st="10" end="10"/>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11">
                                            <p:txEl>
                                              <p:pRg st="10" end="10"/>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11">
                                            <p:txEl>
                                              <p:pRg st="10" end="10"/>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1">
                                            <p:txEl>
                                              <p:pRg st="10" end="10"/>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1">
                                            <p:txEl>
                                              <p:pRg st="10" end="1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99813"/>
          </a:xfrm>
        </p:spPr>
        <p:txBody>
          <a:bodyPr>
            <a:normAutofit/>
          </a:bodyPr>
          <a:lstStyle/>
          <a:p>
            <a:pPr marL="468000" indent="0" algn="just">
              <a:lnSpc>
                <a:spcPct val="100000"/>
              </a:lnSpc>
              <a:spcBef>
                <a:spcPct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los licitantes preparar una proposición solvente y ejecutar los trabajos </a:t>
            </a:r>
            <a:r>
              <a:rPr lang="es-MX" altLang="es-MX" sz="1600" dirty="0">
                <a:solidFill>
                  <a:schemeClr val="bg1"/>
                </a:solidFill>
                <a:latin typeface="Arial" panose="020B0604020202020204" pitchFamily="34" charset="0"/>
                <a:cs typeface="Arial" panose="020B0604020202020204" pitchFamily="34" charset="0"/>
              </a:rPr>
              <a:t>(art. 24 4º pfo. LOPSRM)</a:t>
            </a:r>
            <a:r>
              <a:rPr lang="es-MX" altLang="es-MX" sz="2000" dirty="0">
                <a:solidFill>
                  <a:schemeClr val="bg1"/>
                </a:solidFill>
                <a:latin typeface="Arial" panose="020B0604020202020204" pitchFamily="34" charset="0"/>
                <a:cs typeface="Arial" panose="020B0604020202020204" pitchFamily="34" charset="0"/>
              </a:rPr>
              <a:t>.</a:t>
            </a:r>
          </a:p>
          <a:p>
            <a:pPr marL="468000" indent="0" algn="just">
              <a:lnSpc>
                <a:spcPct val="100000"/>
              </a:lnSpc>
              <a:spcBef>
                <a:spcPct val="0"/>
              </a:spcBef>
              <a:buClr>
                <a:schemeClr val="bg1"/>
              </a:buClr>
              <a:buSzPct val="100000"/>
              <a:buNone/>
            </a:pPr>
            <a:endParaRPr lang="es-MX" altLang="es-MX" sz="1000" dirty="0">
              <a:solidFill>
                <a:schemeClr val="bg1"/>
              </a:solidFill>
              <a:latin typeface="Arial" panose="020B0604020202020204" pitchFamily="34" charset="0"/>
              <a:cs typeface="Arial" panose="020B0604020202020204" pitchFamily="34" charset="0"/>
            </a:endParaRPr>
          </a:p>
          <a:p>
            <a:pPr marL="468000" indent="0" algn="just" eaLnBrk="1" hangingPunct="1">
              <a:lnSpc>
                <a:spcPct val="100000"/>
              </a:lnSpc>
              <a:spcBef>
                <a:spcPct val="0"/>
              </a:spcBef>
              <a:buClr>
                <a:schemeClr val="bg1"/>
              </a:buClr>
              <a:buSzPct val="100000"/>
              <a:buNone/>
            </a:pPr>
            <a:r>
              <a:rPr lang="es-MX" altLang="es-MX" sz="2000" dirty="0">
                <a:solidFill>
                  <a:schemeClr val="accent5">
                    <a:lumMod val="75000"/>
                  </a:schemeClr>
                </a:solidFill>
                <a:latin typeface="Arial" panose="020B0604020202020204" pitchFamily="34" charset="0"/>
                <a:cs typeface="Arial" panose="020B0604020202020204" pitchFamily="34" charset="0"/>
              </a:rPr>
              <a:t>Se exceptúa de dicha obligación </a:t>
            </a:r>
            <a:r>
              <a:rPr lang="es-MX" altLang="es-MX" sz="2000" dirty="0">
                <a:solidFill>
                  <a:schemeClr val="bg1"/>
                </a:solidFill>
                <a:latin typeface="Arial" panose="020B0604020202020204" pitchFamily="34" charset="0"/>
                <a:cs typeface="Arial" panose="020B0604020202020204" pitchFamily="34" charset="0"/>
              </a:rPr>
              <a:t>los trabajos adjudicados mediante excepción a la licitación pública cuando:</a:t>
            </a:r>
          </a:p>
          <a:p>
            <a:pPr marL="468000" indent="0" algn="just" eaLnBrk="1" hangingPunct="1">
              <a:lnSpc>
                <a:spcPct val="100000"/>
              </a:lnSpc>
              <a:spcBef>
                <a:spcPct val="0"/>
              </a:spcBef>
              <a:buClr>
                <a:schemeClr val="bg1"/>
              </a:buClr>
              <a:buSzPct val="100000"/>
              <a:buNone/>
            </a:pPr>
            <a:r>
              <a:rPr lang="es-MX" altLang="es-MX" sz="500" dirty="0">
                <a:solidFill>
                  <a:schemeClr val="bg1"/>
                </a:solidFill>
                <a:latin typeface="Arial" panose="020B0604020202020204" pitchFamily="34" charset="0"/>
                <a:cs typeface="Arial" panose="020B0604020202020204" pitchFamily="34" charset="0"/>
              </a:rPr>
              <a:t> </a:t>
            </a:r>
          </a:p>
          <a:p>
            <a:pPr marL="468000" indent="0" algn="just" eaLnBrk="1" hangingPunct="1">
              <a:lnSpc>
                <a:spcPct val="100000"/>
              </a:lnSpc>
              <a:spcBef>
                <a:spcPct val="0"/>
              </a:spcBef>
              <a:buClr>
                <a:schemeClr val="bg1"/>
              </a:buClr>
              <a:buSzPct val="100000"/>
              <a:buNone/>
            </a:pPr>
            <a:r>
              <a:rPr lang="es-MX" altLang="es-MX" sz="2000" b="1" dirty="0">
                <a:solidFill>
                  <a:schemeClr val="bg1"/>
                </a:solidFill>
                <a:latin typeface="Arial" panose="020B0604020202020204" pitchFamily="34" charset="0"/>
                <a:cs typeface="Arial" panose="020B0604020202020204" pitchFamily="34" charset="0"/>
              </a:rPr>
              <a:t>a) </a:t>
            </a:r>
            <a:r>
              <a:rPr lang="es-MX" altLang="es-MX" sz="2000" dirty="0">
                <a:solidFill>
                  <a:schemeClr val="bg1"/>
                </a:solidFill>
                <a:latin typeface="Arial" panose="020B0604020202020204" pitchFamily="34" charset="0"/>
                <a:cs typeface="Arial" panose="020B0604020202020204" pitchFamily="34" charset="0"/>
              </a:rPr>
              <a:t>Peligre o se altere el orden social, la economía, los servicios públicos, la salubridad, la seguridad o el ambiente de alguna zona o región del país, como consecuencia de caso fortuito o fuerza mayor; </a:t>
            </a:r>
          </a:p>
          <a:p>
            <a:pPr marL="468000" indent="0" algn="just" eaLnBrk="1" hangingPunct="1">
              <a:lnSpc>
                <a:spcPct val="100000"/>
              </a:lnSpc>
              <a:spcBef>
                <a:spcPct val="0"/>
              </a:spcBef>
              <a:buClr>
                <a:schemeClr val="bg1"/>
              </a:buClr>
              <a:buSzPct val="100000"/>
              <a:buNone/>
            </a:pPr>
            <a:r>
              <a:rPr lang="es-MX" altLang="es-MX" sz="2000" b="1" dirty="0">
                <a:solidFill>
                  <a:schemeClr val="bg1"/>
                </a:solidFill>
                <a:latin typeface="Arial" panose="020B0604020202020204" pitchFamily="34" charset="0"/>
                <a:cs typeface="Arial" panose="020B0604020202020204" pitchFamily="34" charset="0"/>
              </a:rPr>
              <a:t>b) </a:t>
            </a:r>
            <a:r>
              <a:rPr lang="es-MX" altLang="es-MX" sz="2000" dirty="0">
                <a:solidFill>
                  <a:schemeClr val="bg1"/>
                </a:solidFill>
                <a:latin typeface="Arial" panose="020B0604020202020204" pitchFamily="34" charset="0"/>
                <a:cs typeface="Arial" panose="020B0604020202020204" pitchFamily="34" charset="0"/>
              </a:rPr>
              <a:t>Derivado de caso fortuito o fuerza mayor, no sea posible eje-		      cutar trabajos mediante licitación pública en el tiempo requerido		             para atender la eventualidad de que se trate, y</a:t>
            </a:r>
          </a:p>
          <a:p>
            <a:pPr marL="468000" indent="0" algn="just" eaLnBrk="1" hangingPunct="1">
              <a:lnSpc>
                <a:spcPct val="100000"/>
              </a:lnSpc>
              <a:spcBef>
                <a:spcPct val="0"/>
              </a:spcBef>
              <a:buClr>
                <a:schemeClr val="bg1"/>
              </a:buClr>
              <a:buSzPct val="100000"/>
              <a:buNone/>
            </a:pPr>
            <a:r>
              <a:rPr lang="es-MX" altLang="es-MX" sz="2000" b="1" dirty="0">
                <a:solidFill>
                  <a:schemeClr val="bg1"/>
                </a:solidFill>
                <a:latin typeface="Arial" panose="020B0604020202020204" pitchFamily="34" charset="0"/>
                <a:cs typeface="Arial" panose="020B0604020202020204" pitchFamily="34" charset="0"/>
              </a:rPr>
              <a:t>c) </a:t>
            </a:r>
            <a:r>
              <a:rPr lang="es-MX" altLang="es-MX" sz="2000" dirty="0">
                <a:solidFill>
                  <a:schemeClr val="bg1"/>
                </a:solidFill>
                <a:latin typeface="Arial" panose="020B0604020202020204" pitchFamily="34" charset="0"/>
                <a:cs typeface="Arial" panose="020B0604020202020204" pitchFamily="34" charset="0"/>
              </a:rPr>
              <a:t>Se trate de trabajos de mantenimiento, restauración, reparación, demolición de inmuebles en los que no sea posible precisar sus alcances, establecer catálogo de conceptos, cantidades de trabajo, determinar las especificaciones correspondientes o elaborar el programa de ejecución </a:t>
            </a:r>
            <a:r>
              <a:rPr lang="es-MX" altLang="es-MX" sz="1700" dirty="0">
                <a:solidFill>
                  <a:schemeClr val="bg1"/>
                </a:solidFill>
                <a:latin typeface="Arial" panose="020B0604020202020204" pitchFamily="34" charset="0"/>
                <a:cs typeface="Arial" panose="020B0604020202020204" pitchFamily="34" charset="0"/>
              </a:rPr>
              <a:t>(art. 23 RLOPSRM)</a:t>
            </a:r>
            <a:r>
              <a:rPr lang="es-MX" altLang="es-MX" sz="2000" dirty="0">
                <a:solidFill>
                  <a:schemeClr val="bg1"/>
                </a:solidFill>
                <a:latin typeface="Arial" panose="020B0604020202020204" pitchFamily="34" charset="0"/>
                <a:cs typeface="Arial" panose="020B0604020202020204" pitchFamily="34" charset="0"/>
              </a:rPr>
              <a:t>.</a:t>
            </a:r>
          </a:p>
          <a:p>
            <a:pPr marL="468000" indent="0" algn="just" eaLnBrk="1" hangingPunct="1">
              <a:lnSpc>
                <a:spcPct val="100000"/>
              </a:lnSpc>
              <a:spcBef>
                <a:spcPct val="0"/>
              </a:spcBef>
              <a:buClr>
                <a:schemeClr val="bg1"/>
              </a:buClr>
              <a:buSzPct val="100000"/>
              <a:buNone/>
            </a:pPr>
            <a:endParaRPr lang="es-MX" altLang="es-MX" sz="1000" dirty="0">
              <a:solidFill>
                <a:schemeClr val="bg1"/>
              </a:solidFill>
              <a:latin typeface="Arial" panose="020B0604020202020204" pitchFamily="34" charset="0"/>
              <a:cs typeface="Arial" panose="020B0604020202020204" pitchFamily="34" charset="0"/>
            </a:endParaRPr>
          </a:p>
          <a:p>
            <a:pPr marL="468000" indent="0" algn="just" eaLnBrk="1" hangingPunct="1">
              <a:lnSpc>
                <a:spcPct val="100000"/>
              </a:lnSpc>
              <a:spcBef>
                <a:spcPct val="0"/>
              </a:spcBef>
              <a:buClr>
                <a:srgbClr val="000000"/>
              </a:buClr>
              <a:buNone/>
            </a:pPr>
            <a:r>
              <a:rPr lang="es-MX" altLang="es-MX" sz="2000" dirty="0">
                <a:solidFill>
                  <a:schemeClr val="bg1"/>
                </a:solidFill>
                <a:latin typeface="Arial" panose="020B0604020202020204" pitchFamily="34" charset="0"/>
                <a:cs typeface="Arial" panose="020B0604020202020204" pitchFamily="34" charset="0"/>
              </a:rPr>
              <a:t>En el caso de requerir contratar o realizar estudios o proyectos, se deberá verificar la existencia de trabajos previos sobre la materia de que se trate </a:t>
            </a:r>
            <a:r>
              <a:rPr lang="es-MX" altLang="es-MX" sz="1600" dirty="0">
                <a:solidFill>
                  <a:schemeClr val="bg1"/>
                </a:solidFill>
                <a:latin typeface="Arial" panose="020B0604020202020204" pitchFamily="34" charset="0"/>
                <a:cs typeface="Arial" panose="020B0604020202020204" pitchFamily="34" charset="0"/>
              </a:rPr>
              <a:t>(art. 18 1er. pfo. LOPSRM)</a:t>
            </a:r>
            <a:r>
              <a:rPr lang="es-MX" altLang="es-MX" sz="2000" dirty="0">
                <a:solidFill>
                  <a:schemeClr val="bg1"/>
                </a:solidFill>
                <a:latin typeface="Arial" panose="020B0604020202020204" pitchFamily="34" charset="0"/>
                <a:cs typeface="Arial" panose="020B0604020202020204" pitchFamily="34" charset="0"/>
              </a:rPr>
              <a:t>.</a:t>
            </a:r>
          </a:p>
        </p:txBody>
      </p:sp>
      <p:pic>
        <p:nvPicPr>
          <p:cNvPr id="3" name="Imagen 3">
            <a:extLst>
              <a:ext uri="{FF2B5EF4-FFF2-40B4-BE49-F238E27FC236}">
                <a16:creationId xmlns:a16="http://schemas.microsoft.com/office/drawing/2014/main" id="{AE58703E-7154-029B-C4F3-431D441C9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9639" y="2749089"/>
            <a:ext cx="1800786" cy="114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7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800" decel="100000"/>
                                        <p:tgtEl>
                                          <p:spTgt spid="11">
                                            <p:txEl>
                                              <p:pRg st="0" end="0"/>
                                            </p:txEl>
                                          </p:spTgt>
                                        </p:tgtEl>
                                      </p:cBhvr>
                                    </p:animEffect>
                                    <p:anim calcmode="lin" valueType="num">
                                      <p:cBhvr>
                                        <p:cTn id="8" dur="8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p:cTn id="17" dur="75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18" dur="75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19" dur="750" accel="50000" fill="hold">
                                          <p:stCondLst>
                                            <p:cond delay="75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20" dur="15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21" dur="75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22" dur="75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23" dur="750" accel="50000" fill="hold">
                                          <p:stCondLst>
                                            <p:cond delay="75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24" dur="1500" decel="50000">
                                          <p:stCondLst>
                                            <p:cond delay="0"/>
                                          </p:stCondLst>
                                        </p:cTn>
                                        <p:tgtEl>
                                          <p:spTgt spid="1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 calcmode="lin" valueType="num">
                                      <p:cBhvr>
                                        <p:cTn id="29" dur="1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0" dur="1500" fill="hold"/>
                                        <p:tgtEl>
                                          <p:spTgt spid="1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1">
                                            <p:txEl>
                                              <p:pRg st="5" end="5"/>
                                            </p:txEl>
                                          </p:spTgt>
                                        </p:tgtEl>
                                        <p:attrNameLst>
                                          <p:attrName>style.visibility</p:attrName>
                                        </p:attrNameLst>
                                      </p:cBhvr>
                                      <p:to>
                                        <p:strVal val="visible"/>
                                      </p:to>
                                    </p:set>
                                    <p:animEffect transition="in" filter="wipe(down)">
                                      <p:cBhvr>
                                        <p:cTn id="35" dur="435">
                                          <p:stCondLst>
                                            <p:cond delay="0"/>
                                          </p:stCondLst>
                                        </p:cTn>
                                        <p:tgtEl>
                                          <p:spTgt spid="11">
                                            <p:txEl>
                                              <p:pRg st="5" end="5"/>
                                            </p:txEl>
                                          </p:spTgt>
                                        </p:tgtEl>
                                      </p:cBhvr>
                                    </p:animEffect>
                                    <p:anim calcmode="lin" valueType="num">
                                      <p:cBhvr>
                                        <p:cTn id="36" dur="1367" tmFilter="0,0; 0.14,0.36; 0.43,0.73; 0.71,0.91; 1.0,1.0">
                                          <p:stCondLst>
                                            <p:cond delay="0"/>
                                          </p:stCondLst>
                                        </p:cTn>
                                        <p:tgtEl>
                                          <p:spTgt spid="11">
                                            <p:txEl>
                                              <p:pRg st="5" end="5"/>
                                            </p:txEl>
                                          </p:spTgt>
                                        </p:tgtEl>
                                        <p:attrNameLst>
                                          <p:attrName>ppt_x</p:attrName>
                                        </p:attrNameLst>
                                      </p:cBhvr>
                                      <p:tavLst>
                                        <p:tav tm="0">
                                          <p:val>
                                            <p:strVal val="#ppt_x-0.25"/>
                                          </p:val>
                                        </p:tav>
                                        <p:tav tm="100000">
                                          <p:val>
                                            <p:strVal val="#ppt_x"/>
                                          </p:val>
                                        </p:tav>
                                      </p:tavLst>
                                    </p:anim>
                                    <p:anim calcmode="lin" valueType="num">
                                      <p:cBhvr>
                                        <p:cTn id="37" dur="498" tmFilter="0.0,0.0; 0.25,0.07; 0.50,0.2; 0.75,0.467; 1.0,1.0">
                                          <p:stCondLst>
                                            <p:cond delay="0"/>
                                          </p:stCondLst>
                                        </p:cTn>
                                        <p:tgtEl>
                                          <p:spTgt spid="11">
                                            <p:txEl>
                                              <p:pRg st="5" end="5"/>
                                            </p:txEl>
                                          </p:spTgt>
                                        </p:tgtEl>
                                        <p:attrNameLst>
                                          <p:attrName>ppt_y</p:attrName>
                                        </p:attrNameLst>
                                      </p:cBhvr>
                                      <p:tavLst>
                                        <p:tav tm="0" fmla="#ppt_y-sin(pi*$)/3">
                                          <p:val>
                                            <p:fltVal val="0.5"/>
                                          </p:val>
                                        </p:tav>
                                        <p:tav tm="100000">
                                          <p:val>
                                            <p:fltVal val="1"/>
                                          </p:val>
                                        </p:tav>
                                      </p:tavLst>
                                    </p:anim>
                                    <p:anim calcmode="lin" valueType="num">
                                      <p:cBhvr>
                                        <p:cTn id="38" dur="498" tmFilter="0, 0; 0.125,0.2665; 0.25,0.4; 0.375,0.465; 0.5,0.5;  0.625,0.535; 0.75,0.6; 0.875,0.7335; 1,1">
                                          <p:stCondLst>
                                            <p:cond delay="498"/>
                                          </p:stCondLst>
                                        </p:cTn>
                                        <p:tgtEl>
                                          <p:spTgt spid="11">
                                            <p:txEl>
                                              <p:pRg st="5" end="5"/>
                                            </p:txEl>
                                          </p:spTgt>
                                        </p:tgtEl>
                                        <p:attrNameLst>
                                          <p:attrName>ppt_y</p:attrName>
                                        </p:attrNameLst>
                                      </p:cBhvr>
                                      <p:tavLst>
                                        <p:tav tm="0" fmla="#ppt_y-sin(pi*$)/9">
                                          <p:val>
                                            <p:fltVal val="0"/>
                                          </p:val>
                                        </p:tav>
                                        <p:tav tm="100000">
                                          <p:val>
                                            <p:fltVal val="1"/>
                                          </p:val>
                                        </p:tav>
                                      </p:tavLst>
                                    </p:anim>
                                    <p:anim calcmode="lin" valueType="num">
                                      <p:cBhvr>
                                        <p:cTn id="39" dur="249" tmFilter="0, 0; 0.125,0.2665; 0.25,0.4; 0.375,0.465; 0.5,0.5;  0.625,0.535; 0.75,0.6; 0.875,0.7335; 1,1">
                                          <p:stCondLst>
                                            <p:cond delay="993"/>
                                          </p:stCondLst>
                                        </p:cTn>
                                        <p:tgtEl>
                                          <p:spTgt spid="11">
                                            <p:txEl>
                                              <p:pRg st="5" end="5"/>
                                            </p:txEl>
                                          </p:spTgt>
                                        </p:tgtEl>
                                        <p:attrNameLst>
                                          <p:attrName>ppt_y</p:attrName>
                                        </p:attrNameLst>
                                      </p:cBhvr>
                                      <p:tavLst>
                                        <p:tav tm="0" fmla="#ppt_y-sin(pi*$)/27">
                                          <p:val>
                                            <p:fltVal val="0"/>
                                          </p:val>
                                        </p:tav>
                                        <p:tav tm="100000">
                                          <p:val>
                                            <p:fltVal val="1"/>
                                          </p:val>
                                        </p:tav>
                                      </p:tavLst>
                                    </p:anim>
                                    <p:anim calcmode="lin" valueType="num">
                                      <p:cBhvr>
                                        <p:cTn id="40" dur="123" tmFilter="0, 0; 0.125,0.2665; 0.25,0.4; 0.375,0.465; 0.5,0.5;  0.625,0.535; 0.75,0.6; 0.875,0.7335; 1,1">
                                          <p:stCondLst>
                                            <p:cond delay="1242"/>
                                          </p:stCondLst>
                                        </p:cTn>
                                        <p:tgtEl>
                                          <p:spTgt spid="11">
                                            <p:txEl>
                                              <p:pRg st="5" end="5"/>
                                            </p:txEl>
                                          </p:spTgt>
                                        </p:tgtEl>
                                        <p:attrNameLst>
                                          <p:attrName>ppt_y</p:attrName>
                                        </p:attrNameLst>
                                      </p:cBhvr>
                                      <p:tavLst>
                                        <p:tav tm="0" fmla="#ppt_y-sin(pi*$)/81">
                                          <p:val>
                                            <p:fltVal val="0"/>
                                          </p:val>
                                        </p:tav>
                                        <p:tav tm="100000">
                                          <p:val>
                                            <p:fltVal val="1"/>
                                          </p:val>
                                        </p:tav>
                                      </p:tavLst>
                                    </p:anim>
                                    <p:animScale>
                                      <p:cBhvr>
                                        <p:cTn id="41" dur="20">
                                          <p:stCondLst>
                                            <p:cond delay="487"/>
                                          </p:stCondLst>
                                        </p:cTn>
                                        <p:tgtEl>
                                          <p:spTgt spid="11">
                                            <p:txEl>
                                              <p:pRg st="5" end="5"/>
                                            </p:txEl>
                                          </p:spTgt>
                                        </p:tgtEl>
                                      </p:cBhvr>
                                      <p:to x="100000" y="60000"/>
                                    </p:animScale>
                                    <p:animScale>
                                      <p:cBhvr>
                                        <p:cTn id="42" dur="124" decel="50000">
                                          <p:stCondLst>
                                            <p:cond delay="507"/>
                                          </p:stCondLst>
                                        </p:cTn>
                                        <p:tgtEl>
                                          <p:spTgt spid="11">
                                            <p:txEl>
                                              <p:pRg st="5" end="5"/>
                                            </p:txEl>
                                          </p:spTgt>
                                        </p:tgtEl>
                                      </p:cBhvr>
                                      <p:to x="100000" y="100000"/>
                                    </p:animScale>
                                    <p:animScale>
                                      <p:cBhvr>
                                        <p:cTn id="43" dur="20">
                                          <p:stCondLst>
                                            <p:cond delay="984"/>
                                          </p:stCondLst>
                                        </p:cTn>
                                        <p:tgtEl>
                                          <p:spTgt spid="11">
                                            <p:txEl>
                                              <p:pRg st="5" end="5"/>
                                            </p:txEl>
                                          </p:spTgt>
                                        </p:tgtEl>
                                      </p:cBhvr>
                                      <p:to x="100000" y="80000"/>
                                    </p:animScale>
                                    <p:animScale>
                                      <p:cBhvr>
                                        <p:cTn id="44" dur="124" decel="50000">
                                          <p:stCondLst>
                                            <p:cond delay="1004"/>
                                          </p:stCondLst>
                                        </p:cTn>
                                        <p:tgtEl>
                                          <p:spTgt spid="11">
                                            <p:txEl>
                                              <p:pRg st="5" end="5"/>
                                            </p:txEl>
                                          </p:spTgt>
                                        </p:tgtEl>
                                      </p:cBhvr>
                                      <p:to x="100000" y="100000"/>
                                    </p:animScale>
                                    <p:animScale>
                                      <p:cBhvr>
                                        <p:cTn id="45" dur="20">
                                          <p:stCondLst>
                                            <p:cond delay="1231"/>
                                          </p:stCondLst>
                                        </p:cTn>
                                        <p:tgtEl>
                                          <p:spTgt spid="11">
                                            <p:txEl>
                                              <p:pRg st="5" end="5"/>
                                            </p:txEl>
                                          </p:spTgt>
                                        </p:tgtEl>
                                      </p:cBhvr>
                                      <p:to x="100000" y="90000"/>
                                    </p:animScale>
                                    <p:animScale>
                                      <p:cBhvr>
                                        <p:cTn id="46" dur="124" decel="50000">
                                          <p:stCondLst>
                                            <p:cond delay="1251"/>
                                          </p:stCondLst>
                                        </p:cTn>
                                        <p:tgtEl>
                                          <p:spTgt spid="11">
                                            <p:txEl>
                                              <p:pRg st="5" end="5"/>
                                            </p:txEl>
                                          </p:spTgt>
                                        </p:tgtEl>
                                      </p:cBhvr>
                                      <p:to x="100000" y="100000"/>
                                    </p:animScale>
                                    <p:animScale>
                                      <p:cBhvr>
                                        <p:cTn id="47" dur="20">
                                          <p:stCondLst>
                                            <p:cond delay="1356"/>
                                          </p:stCondLst>
                                        </p:cTn>
                                        <p:tgtEl>
                                          <p:spTgt spid="11">
                                            <p:txEl>
                                              <p:pRg st="5" end="5"/>
                                            </p:txEl>
                                          </p:spTgt>
                                        </p:tgtEl>
                                      </p:cBhvr>
                                      <p:to x="100000" y="95000"/>
                                    </p:animScale>
                                    <p:animScale>
                                      <p:cBhvr>
                                        <p:cTn id="48" dur="124" decel="50000">
                                          <p:stCondLst>
                                            <p:cond delay="1376"/>
                                          </p:stCondLst>
                                        </p:cTn>
                                        <p:tgtEl>
                                          <p:spTgt spid="11">
                                            <p:txEl>
                                              <p:pRg st="5" end="5"/>
                                            </p:txEl>
                                          </p:spTgt>
                                        </p:tgtEl>
                                      </p:cBhvr>
                                      <p:to x="100000" y="100000"/>
                                    </p:animScale>
                                  </p:childTnLst>
                                </p:cTn>
                              </p:par>
                              <p:par>
                                <p:cTn id="49" presetID="53" presetClass="entr" presetSubtype="16"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1500" fill="hold"/>
                                        <p:tgtEl>
                                          <p:spTgt spid="3"/>
                                        </p:tgtEl>
                                        <p:attrNameLst>
                                          <p:attrName>ppt_w</p:attrName>
                                        </p:attrNameLst>
                                      </p:cBhvr>
                                      <p:tavLst>
                                        <p:tav tm="0">
                                          <p:val>
                                            <p:fltVal val="0"/>
                                          </p:val>
                                        </p:tav>
                                        <p:tav tm="100000">
                                          <p:val>
                                            <p:strVal val="#ppt_w"/>
                                          </p:val>
                                        </p:tav>
                                      </p:tavLst>
                                    </p:anim>
                                    <p:anim calcmode="lin" valueType="num">
                                      <p:cBhvr>
                                        <p:cTn id="52" dur="1500" fill="hold"/>
                                        <p:tgtEl>
                                          <p:spTgt spid="3"/>
                                        </p:tgtEl>
                                        <p:attrNameLst>
                                          <p:attrName>ppt_h</p:attrName>
                                        </p:attrNameLst>
                                      </p:cBhvr>
                                      <p:tavLst>
                                        <p:tav tm="0">
                                          <p:val>
                                            <p:fltVal val="0"/>
                                          </p:val>
                                        </p:tav>
                                        <p:tav tm="100000">
                                          <p:val>
                                            <p:strVal val="#ppt_h"/>
                                          </p:val>
                                        </p:tav>
                                      </p:tavLst>
                                    </p:anim>
                                    <p:animEffect transition="in" filter="fade">
                                      <p:cBhvr>
                                        <p:cTn id="53" dur="1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1">
                                            <p:txEl>
                                              <p:pRg st="6" end="6"/>
                                            </p:txEl>
                                          </p:spTgt>
                                        </p:tgtEl>
                                        <p:attrNameLst>
                                          <p:attrName>style.visibility</p:attrName>
                                        </p:attrNameLst>
                                      </p:cBhvr>
                                      <p:to>
                                        <p:strVal val="visible"/>
                                      </p:to>
                                    </p:set>
                                    <p:animEffect transition="in" filter="blinds(horizontal)">
                                      <p:cBhvr>
                                        <p:cTn id="58" dur="1500"/>
                                        <p:tgtEl>
                                          <p:spTgt spid="11">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1">
                                            <p:txEl>
                                              <p:pRg st="8" end="8"/>
                                            </p:txEl>
                                          </p:spTgt>
                                        </p:tgtEl>
                                        <p:attrNameLst>
                                          <p:attrName>style.visibility</p:attrName>
                                        </p:attrNameLst>
                                      </p:cBhvr>
                                      <p:to>
                                        <p:strVal val="visible"/>
                                      </p:to>
                                    </p:set>
                                    <p:anim calcmode="lin" valueType="num">
                                      <p:cBhvr additive="base">
                                        <p:cTn id="63" dur="125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64" dur="125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algn="ctr"/>
            <a:r>
              <a:rPr lang="es-MX" sz="2800" b="1" dirty="0">
                <a:effectLst/>
                <a:latin typeface="Arial" panose="020B0604020202020204" pitchFamily="34" charset="0"/>
              </a:rPr>
              <a:t>OBJETIVOS ESPECÍFICOS DE LA MATERIA. </a:t>
            </a:r>
            <a:endParaRPr lang="es-MX" sz="1800" dirty="0">
              <a:effectLst/>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680321" y="2081379"/>
            <a:ext cx="10709338" cy="4763174"/>
          </a:xfrm>
        </p:spPr>
        <p:txBody>
          <a:bodyPr>
            <a:normAutofit fontScale="77500" lnSpcReduction="20000"/>
          </a:bodyPr>
          <a:lstStyle/>
          <a:p>
            <a:pPr marL="0" indent="0" algn="just">
              <a:lnSpc>
                <a:spcPct val="120000"/>
              </a:lnSpc>
              <a:spcBef>
                <a:spcPts val="0"/>
              </a:spcBef>
              <a:buNone/>
            </a:pPr>
            <a:r>
              <a:rPr lang="es-MX" sz="2800" dirty="0">
                <a:solidFill>
                  <a:schemeClr val="bg1"/>
                </a:solidFill>
                <a:effectLst/>
                <a:latin typeface="ArialMT"/>
              </a:rPr>
              <a:t>El alumno será capaz de:</a:t>
            </a:r>
          </a:p>
          <a:p>
            <a:pPr marL="0" indent="0" algn="just">
              <a:lnSpc>
                <a:spcPct val="120000"/>
              </a:lnSpc>
              <a:spcBef>
                <a:spcPts val="0"/>
              </a:spcBef>
              <a:buNone/>
            </a:pPr>
            <a:r>
              <a:rPr lang="es-MX" sz="1200" dirty="0">
                <a:solidFill>
                  <a:schemeClr val="bg1"/>
                </a:solidFill>
                <a:latin typeface="ArialMT"/>
              </a:rPr>
              <a:t>.</a:t>
            </a:r>
            <a:br>
              <a:rPr lang="es-MX" dirty="0">
                <a:solidFill>
                  <a:schemeClr val="bg1"/>
                </a:solidFill>
                <a:effectLst/>
                <a:latin typeface="ArialMT"/>
              </a:rPr>
            </a:br>
            <a:r>
              <a:rPr lang="es-MX" sz="2800" dirty="0">
                <a:solidFill>
                  <a:schemeClr val="bg1"/>
                </a:solidFill>
                <a:effectLst/>
                <a:latin typeface="ArialMT"/>
              </a:rPr>
              <a:t>A) Identificar y analizar el marco jurídico aplicable a las adquisiciones, arrendamientos, servicios y obra pública en el sector público y sus implicaciones con proyectos de inversión en infraestructura.</a:t>
            </a:r>
          </a:p>
          <a:p>
            <a:pPr marL="0" indent="0" algn="just">
              <a:lnSpc>
                <a:spcPct val="120000"/>
              </a:lnSpc>
              <a:spcBef>
                <a:spcPts val="0"/>
              </a:spcBef>
              <a:buNone/>
            </a:pPr>
            <a:r>
              <a:rPr lang="es-MX" sz="1200" dirty="0">
                <a:solidFill>
                  <a:schemeClr val="bg1"/>
                </a:solidFill>
                <a:effectLst/>
                <a:latin typeface="ArialMT"/>
              </a:rPr>
              <a:t>.</a:t>
            </a:r>
            <a:br>
              <a:rPr lang="es-MX" dirty="0">
                <a:solidFill>
                  <a:schemeClr val="bg1"/>
                </a:solidFill>
                <a:effectLst/>
                <a:latin typeface="ArialMT"/>
              </a:rPr>
            </a:br>
            <a:r>
              <a:rPr lang="es-MX" sz="2800" dirty="0">
                <a:solidFill>
                  <a:schemeClr val="bg1"/>
                </a:solidFill>
                <a:effectLst/>
                <a:latin typeface="ArialMT"/>
              </a:rPr>
              <a:t>B) Analizar los aspectos fundamentales que involucran la planeación, contratación, </a:t>
            </a:r>
            <a:r>
              <a:rPr lang="es-MX" sz="2800" dirty="0">
                <a:solidFill>
                  <a:schemeClr val="bg1"/>
                </a:solidFill>
                <a:latin typeface="ArialMT"/>
              </a:rPr>
              <a:t>formalización, ejecución y entrega </a:t>
            </a:r>
            <a:r>
              <a:rPr lang="es-MX" sz="2800" dirty="0">
                <a:solidFill>
                  <a:schemeClr val="bg1"/>
                </a:solidFill>
                <a:effectLst/>
                <a:latin typeface="ArialMT"/>
              </a:rPr>
              <a:t>de </a:t>
            </a:r>
            <a:r>
              <a:rPr lang="es-MX" sz="2800" dirty="0">
                <a:solidFill>
                  <a:schemeClr val="bg1"/>
                </a:solidFill>
                <a:latin typeface="ArialMT"/>
              </a:rPr>
              <a:t>bienes, servicios y</a:t>
            </a:r>
            <a:r>
              <a:rPr lang="es-MX" sz="2800" dirty="0">
                <a:solidFill>
                  <a:schemeClr val="bg1"/>
                </a:solidFill>
                <a:effectLst/>
                <a:latin typeface="ArialMT"/>
              </a:rPr>
              <a:t> obras públicas, y</a:t>
            </a:r>
          </a:p>
          <a:p>
            <a:pPr marL="0" indent="0" algn="just">
              <a:lnSpc>
                <a:spcPct val="120000"/>
              </a:lnSpc>
              <a:spcBef>
                <a:spcPts val="0"/>
              </a:spcBef>
              <a:buNone/>
            </a:pPr>
            <a:r>
              <a:rPr lang="es-MX" sz="1200" dirty="0">
                <a:solidFill>
                  <a:schemeClr val="bg1"/>
                </a:solidFill>
                <a:effectLst/>
                <a:latin typeface="ArialMT"/>
              </a:rPr>
              <a:t>.</a:t>
            </a:r>
          </a:p>
          <a:p>
            <a:pPr marL="0" indent="0" algn="just">
              <a:lnSpc>
                <a:spcPct val="120000"/>
              </a:lnSpc>
              <a:spcBef>
                <a:spcPts val="0"/>
              </a:spcBef>
              <a:buNone/>
            </a:pPr>
            <a:r>
              <a:rPr lang="es-MX" sz="2800" dirty="0">
                <a:solidFill>
                  <a:schemeClr val="bg1"/>
                </a:solidFill>
                <a:effectLst/>
                <a:latin typeface="ArialMT"/>
              </a:rPr>
              <a:t>C) Conocer los principales aspectos normativos a tener en cuenta en una auditoría, con la finalidad de estar en posibilidades de auditar los elementos básicos en una contratación </a:t>
            </a:r>
            <a:r>
              <a:rPr lang="es-MX" sz="2800" dirty="0">
                <a:solidFill>
                  <a:schemeClr val="bg1"/>
                </a:solidFill>
                <a:latin typeface="ArialMT"/>
              </a:rPr>
              <a:t>pública desde el procedimiento de contratación, pasando por los aspectos a cumplir de un contrato y de ejecución de una obra o la entrega de bienes o prestación de servicios, hasta la conclusión de las obligaciones contractuales, y de los  derechos involucardos.</a:t>
            </a:r>
            <a:endParaRPr lang="es-MX" sz="2800" dirty="0">
              <a:solidFill>
                <a:schemeClr val="bg1"/>
              </a:solidFill>
              <a:effectLst/>
            </a:endParaRPr>
          </a:p>
          <a:p>
            <a:endParaRPr lang="es-MX" dirty="0"/>
          </a:p>
        </p:txBody>
      </p:sp>
      <p:sp>
        <p:nvSpPr>
          <p:cNvPr id="2" name="Marcador de número de diapositiva 1">
            <a:extLst>
              <a:ext uri="{FF2B5EF4-FFF2-40B4-BE49-F238E27FC236}">
                <a16:creationId xmlns:a16="http://schemas.microsoft.com/office/drawing/2014/main" id="{A6CBA193-A5C5-20B9-1F72-33A566943346}"/>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131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500"/>
                                        <p:tgtEl>
                                          <p:spTgt spid="10"/>
                                        </p:tgtEl>
                                      </p:cBhvr>
                                    </p:animEffect>
                                  </p:childTnLst>
                                </p:cTn>
                              </p:par>
                            </p:childTnLst>
                          </p:cTn>
                        </p:par>
                        <p:par>
                          <p:cTn id="8" fill="hold">
                            <p:stCondLst>
                              <p:cond delay="1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p:cTn id="11"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xEl>
                                              <p:pRg st="0" end="0"/>
                                            </p:txEl>
                                          </p:spTgt>
                                        </p:tgtEl>
                                      </p:cBhvr>
                                    </p:animEffect>
                                  </p:childTnLst>
                                </p:cTn>
                              </p:par>
                            </p:childTnLst>
                          </p:cTn>
                        </p:par>
                        <p:par>
                          <p:cTn id="16" fill="hold">
                            <p:stCondLst>
                              <p:cond delay="3000"/>
                            </p:stCondLst>
                            <p:childTnLst>
                              <p:par>
                                <p:cTn id="17" presetID="41" presetClass="entr" presetSubtype="0" fill="hold" nodeType="afterEffect">
                                  <p:stCondLst>
                                    <p:cond delay="0"/>
                                  </p:stCondLst>
                                  <p:iterate type="lt">
                                    <p:tmPct val="10000"/>
                                  </p:iterate>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p:cTn id="19" dur="500" fill="hold"/>
                                        <p:tgtEl>
                                          <p:spTgt spid="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1">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1">
                                            <p:txEl>
                                              <p:pRg st="1" end="1"/>
                                            </p:txEl>
                                          </p:spTgt>
                                        </p:tgtEl>
                                      </p:cBhvr>
                                    </p:animEffect>
                                  </p:childTnLst>
                                </p:cTn>
                              </p:par>
                            </p:childTnLst>
                          </p:cTn>
                        </p:par>
                        <p:par>
                          <p:cTn id="24" fill="hold">
                            <p:stCondLst>
                              <p:cond delay="12400"/>
                            </p:stCondLst>
                            <p:childTnLst>
                              <p:par>
                                <p:cTn id="25" presetID="41" presetClass="entr" presetSubtype="0" fill="hold" nodeType="afterEffect">
                                  <p:stCondLst>
                                    <p:cond delay="0"/>
                                  </p:stCondLst>
                                  <p:iterate type="lt">
                                    <p:tmPct val="10000"/>
                                  </p:iterate>
                                  <p:childTnLst>
                                    <p:set>
                                      <p:cBhvr>
                                        <p:cTn id="26" dur="1" fill="hold">
                                          <p:stCondLst>
                                            <p:cond delay="0"/>
                                          </p:stCondLst>
                                        </p:cTn>
                                        <p:tgtEl>
                                          <p:spTgt spid="11">
                                            <p:txEl>
                                              <p:pRg st="2" end="2"/>
                                            </p:txEl>
                                          </p:spTgt>
                                        </p:tgtEl>
                                        <p:attrNameLst>
                                          <p:attrName>style.visibility</p:attrName>
                                        </p:attrNameLst>
                                      </p:cBhvr>
                                      <p:to>
                                        <p:strVal val="visible"/>
                                      </p:to>
                                    </p:set>
                                    <p:anim calcmode="lin" valueType="num">
                                      <p:cBhvr>
                                        <p:cTn id="27" dur="50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29" dur="50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1">
                                            <p:txEl>
                                              <p:pRg st="2" end="2"/>
                                            </p:txEl>
                                          </p:spTgt>
                                        </p:tgtEl>
                                      </p:cBhvr>
                                    </p:animEffect>
                                  </p:childTnLst>
                                </p:cTn>
                              </p:par>
                            </p:childTnLst>
                          </p:cTn>
                        </p:par>
                        <p:par>
                          <p:cTn id="32" fill="hold">
                            <p:stCondLst>
                              <p:cond delay="19950"/>
                            </p:stCondLst>
                            <p:childTnLst>
                              <p:par>
                                <p:cTn id="33" presetID="41" presetClass="entr" presetSubtype="0" fill="hold" nodeType="afterEffect">
                                  <p:stCondLst>
                                    <p:cond delay="0"/>
                                  </p:stCondLst>
                                  <p:iterate type="lt">
                                    <p:tmPct val="10000"/>
                                  </p:iterate>
                                  <p:childTnLst>
                                    <p:set>
                                      <p:cBhvr>
                                        <p:cTn id="34" dur="1" fill="hold">
                                          <p:stCondLst>
                                            <p:cond delay="0"/>
                                          </p:stCondLst>
                                        </p:cTn>
                                        <p:tgtEl>
                                          <p:spTgt spid="11">
                                            <p:txEl>
                                              <p:pRg st="4" end="4"/>
                                            </p:txEl>
                                          </p:spTgt>
                                        </p:tgtEl>
                                        <p:attrNameLst>
                                          <p:attrName>style.visibility</p:attrName>
                                        </p:attrNameLst>
                                      </p:cBhvr>
                                      <p:to>
                                        <p:strVal val="visible"/>
                                      </p:to>
                                    </p:set>
                                    <p:anim calcmode="lin" valueType="num">
                                      <p:cBhvr>
                                        <p:cTn id="35" dur="500" fill="hold"/>
                                        <p:tgtEl>
                                          <p:spTgt spid="1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1">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1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1">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1"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Effect transition="in" filter="fade">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557940"/>
            <a:ext cx="9690132" cy="5889356"/>
          </a:xfrm>
        </p:spPr>
        <p:txBody>
          <a:bodyPr>
            <a:normAutofit/>
          </a:bodyPr>
          <a:lstStyle/>
          <a:p>
            <a:pPr marL="468000" indent="0" algn="just">
              <a:lnSpc>
                <a:spcPct val="100000"/>
              </a:lnSpc>
              <a:spcBef>
                <a:spcPct val="0"/>
              </a:spcBef>
              <a:buClr>
                <a:srgbClr val="000000"/>
              </a:buClr>
              <a:buNone/>
            </a:pPr>
            <a:r>
              <a:rPr lang="es-ES" altLang="es-MX" sz="2000" dirty="0">
                <a:solidFill>
                  <a:schemeClr val="bg1"/>
                </a:solidFill>
                <a:latin typeface="Arial" panose="020B0604020202020204" pitchFamily="34" charset="0"/>
                <a:cs typeface="Arial" panose="020B0604020202020204" pitchFamily="34" charset="0"/>
              </a:rPr>
              <a:t>                       		    También e deben considerar los </a:t>
            </a:r>
            <a:r>
              <a:rPr lang="es-ES" altLang="es-MX" sz="2000" dirty="0">
                <a:solidFill>
                  <a:schemeClr val="accent3">
                    <a:lumMod val="75000"/>
                  </a:schemeClr>
                </a:solidFill>
                <a:latin typeface="Arial" panose="020B0604020202020204" pitchFamily="34" charset="0"/>
                <a:cs typeface="Arial" panose="020B0604020202020204" pitchFamily="34" charset="0"/>
              </a:rPr>
              <a:t>efectos sobre el 				    medio ambiente</a:t>
            </a:r>
            <a:r>
              <a:rPr lang="es-ES" altLang="es-MX" sz="2000" dirty="0">
                <a:solidFill>
                  <a:schemeClr val="bg1"/>
                </a:solidFill>
                <a:latin typeface="Arial" panose="020B0604020202020204" pitchFamily="34" charset="0"/>
                <a:cs typeface="Arial" panose="020B0604020202020204" pitchFamily="34" charset="0"/>
              </a:rPr>
              <a:t> que  pueda causar la ejecución 				    de la obra </a:t>
            </a:r>
            <a:r>
              <a:rPr lang="es-ES" altLang="es-MX" sz="1600" dirty="0">
                <a:solidFill>
                  <a:schemeClr val="bg1"/>
                </a:solidFill>
                <a:latin typeface="Arial" panose="020B0604020202020204" pitchFamily="34" charset="0"/>
                <a:cs typeface="Arial" panose="020B0604020202020204" pitchFamily="34" charset="0"/>
              </a:rPr>
              <a:t>(art. 20 LOPSRM)</a:t>
            </a:r>
            <a:r>
              <a:rPr lang="es-ES" altLang="es-MX" sz="2000" dirty="0">
                <a:solidFill>
                  <a:schemeClr val="bg1"/>
                </a:solidFill>
                <a:latin typeface="Arial" panose="020B0604020202020204" pitchFamily="34" charset="0"/>
                <a:cs typeface="Arial" panose="020B0604020202020204" pitchFamily="34" charset="0"/>
              </a:rPr>
              <a:t>.</a:t>
            </a:r>
          </a:p>
          <a:p>
            <a:pPr marL="468000" indent="0" algn="just" eaLnBrk="1" hangingPunct="1">
              <a:lnSpc>
                <a:spcPct val="100000"/>
              </a:lnSpc>
              <a:spcBef>
                <a:spcPct val="0"/>
              </a:spcBef>
              <a:buClr>
                <a:srgbClr val="000000"/>
              </a:buClr>
              <a:buNone/>
            </a:pPr>
            <a:endParaRPr lang="es-ES" altLang="es-MX" sz="800" dirty="0">
              <a:solidFill>
                <a:schemeClr val="bg1"/>
              </a:solidFill>
              <a:latin typeface="Arial" panose="020B0604020202020204" pitchFamily="34" charset="0"/>
              <a:cs typeface="Arial" panose="020B0604020202020204" pitchFamily="34" charset="0"/>
            </a:endParaRPr>
          </a:p>
          <a:p>
            <a:pPr marL="468000" indent="0" algn="just">
              <a:lnSpc>
                <a:spcPct val="100000"/>
              </a:lnSpc>
              <a:spcBef>
                <a:spcPct val="0"/>
              </a:spcBef>
              <a:buClr>
                <a:srgbClr val="000000"/>
              </a:buClr>
              <a:buNone/>
            </a:pPr>
            <a:r>
              <a:rPr lang="es-ES" altLang="es-MX" sz="2000" dirty="0">
                <a:solidFill>
                  <a:schemeClr val="bg1"/>
                </a:solidFill>
                <a:latin typeface="Arial" panose="020B0604020202020204" pitchFamily="34" charset="0"/>
                <a:cs typeface="Arial" panose="020B0604020202020204" pitchFamily="34" charset="0"/>
              </a:rPr>
              <a:t>Los entes públicos, cuando sea el caso, antes de iniciar los trabajos, deberán </a:t>
            </a:r>
            <a:r>
              <a:rPr lang="es-ES" altLang="es-MX" sz="2000" dirty="0">
                <a:solidFill>
                  <a:schemeClr val="accent6">
                    <a:lumMod val="50000"/>
                  </a:schemeClr>
                </a:solidFill>
                <a:latin typeface="Arial" panose="020B0604020202020204" pitchFamily="34" charset="0"/>
                <a:cs typeface="Arial" panose="020B0604020202020204" pitchFamily="34" charset="0"/>
              </a:rPr>
              <a:t>tramitar y obtener de las autoridades competentes</a:t>
            </a:r>
            <a:r>
              <a:rPr lang="es-ES" altLang="es-MX" sz="2000" dirty="0">
                <a:solidFill>
                  <a:schemeClr val="bg1"/>
                </a:solidFill>
                <a:latin typeface="Arial" panose="020B0604020202020204" pitchFamily="34" charset="0"/>
                <a:cs typeface="Arial" panose="020B0604020202020204" pitchFamily="34" charset="0"/>
              </a:rPr>
              <a:t>, los dictámenes, permisos, licencias, derechos de bancos  de materiales, así como la propiedad	                 o los derechos sobre la misma, o la expropiación  del inmueble en el	            cual  se ejecutará la obra, o en su caso  los  derechos otorgados por 	          quien pueda disponer legalmente de los mismos </a:t>
            </a:r>
            <a:r>
              <a:rPr lang="es-ES" altLang="es-MX" sz="1600" dirty="0">
                <a:solidFill>
                  <a:schemeClr val="bg1"/>
                </a:solidFill>
                <a:latin typeface="Arial" panose="020B0604020202020204" pitchFamily="34" charset="0"/>
                <a:cs typeface="Arial" panose="020B0604020202020204" pitchFamily="34" charset="0"/>
              </a:rPr>
              <a:t>(art. 19 2</a:t>
            </a:r>
            <a:r>
              <a:rPr lang="es-ES_tradnl" altLang="es-MX" sz="1600" dirty="0">
                <a:solidFill>
                  <a:schemeClr val="bg1"/>
                </a:solidFill>
                <a:latin typeface="Arial" panose="020B0604020202020204" pitchFamily="34" charset="0"/>
                <a:cs typeface="Arial" panose="020B0604020202020204" pitchFamily="34" charset="0"/>
              </a:rPr>
              <a:t>º</a:t>
            </a:r>
            <a:r>
              <a:rPr lang="es-ES" altLang="es-MX" sz="1600" dirty="0">
                <a:solidFill>
                  <a:schemeClr val="bg1"/>
                </a:solidFill>
                <a:latin typeface="Arial" panose="020B0604020202020204" pitchFamily="34" charset="0"/>
                <a:cs typeface="Arial" panose="020B0604020202020204" pitchFamily="34" charset="0"/>
              </a:rPr>
              <a:t> pfo. LOPSRM)</a:t>
            </a:r>
          </a:p>
          <a:p>
            <a:pPr marL="468000" indent="0" algn="just">
              <a:lnSpc>
                <a:spcPct val="100000"/>
              </a:lnSpc>
              <a:spcBef>
                <a:spcPct val="0"/>
              </a:spcBef>
              <a:buClr>
                <a:srgbClr val="000000"/>
              </a:buClr>
              <a:buNone/>
            </a:pPr>
            <a:endParaRPr lang="es-ES" altLang="es-MX" sz="800" dirty="0">
              <a:solidFill>
                <a:schemeClr val="bg1"/>
              </a:solidFill>
              <a:latin typeface="Arial" panose="020B0604020202020204" pitchFamily="34" charset="0"/>
              <a:cs typeface="Arial" panose="020B0604020202020204" pitchFamily="34" charset="0"/>
            </a:endParaRPr>
          </a:p>
          <a:p>
            <a:pPr marL="468000" indent="0" algn="just">
              <a:lnSpc>
                <a:spcPct val="100000"/>
              </a:lnSpc>
              <a:spcBef>
                <a:spcPct val="0"/>
              </a:spcBef>
              <a:buClr>
                <a:srgbClr val="000000"/>
              </a:buClr>
              <a:buNone/>
            </a:pPr>
            <a:r>
              <a:rPr lang="es-ES" altLang="es-MX" sz="2000" dirty="0">
                <a:solidFill>
                  <a:schemeClr val="bg1"/>
                </a:solidFill>
                <a:latin typeface="Arial" panose="020B0604020202020204" pitchFamily="34" charset="0"/>
                <a:cs typeface="Arial" panose="020B0604020202020204" pitchFamily="34" charset="0"/>
              </a:rPr>
              <a:t>Se puede establecer que los </a:t>
            </a:r>
            <a:r>
              <a:rPr lang="es-ES" altLang="es-MX" sz="2000" dirty="0">
                <a:solidFill>
                  <a:schemeClr val="bg2">
                    <a:lumMod val="60000"/>
                    <a:lumOff val="40000"/>
                  </a:schemeClr>
                </a:solidFill>
                <a:latin typeface="Arial" panose="020B0604020202020204" pitchFamily="34" charset="0"/>
                <a:cs typeface="Arial" panose="020B0604020202020204" pitchFamily="34" charset="0"/>
              </a:rPr>
              <a:t>licitantes tengan a su cargo gestionar </a:t>
            </a:r>
            <a:r>
              <a:rPr lang="es-ES" altLang="es-MX" sz="2000" dirty="0">
                <a:solidFill>
                  <a:schemeClr val="bg1"/>
                </a:solidFill>
                <a:latin typeface="Arial" panose="020B0604020202020204" pitchFamily="34" charset="0"/>
                <a:cs typeface="Arial" panose="020B0604020202020204" pitchFamily="34" charset="0"/>
              </a:rPr>
              <a:t>la adquisición de  los inmuebles o constitución de los derechos reales que correspondan, que sean necesarios para ejecutar la obra. </a:t>
            </a:r>
            <a:r>
              <a:rPr lang="es-ES" altLang="es-MX" sz="1600" dirty="0">
                <a:solidFill>
                  <a:schemeClr val="bg1"/>
                </a:solidFill>
                <a:latin typeface="Arial" panose="020B0604020202020204" pitchFamily="34" charset="0"/>
                <a:cs typeface="Arial" panose="020B0604020202020204" pitchFamily="34" charset="0"/>
              </a:rPr>
              <a:t>(art. 19 Bis LOPSRM) </a:t>
            </a:r>
          </a:p>
          <a:p>
            <a:pPr marL="468000" indent="0" algn="just">
              <a:lnSpc>
                <a:spcPct val="100000"/>
              </a:lnSpc>
              <a:spcBef>
                <a:spcPct val="0"/>
              </a:spcBef>
              <a:buClr>
                <a:srgbClr val="000000"/>
              </a:buClr>
              <a:buNone/>
            </a:pPr>
            <a:endParaRPr lang="es-ES" altLang="es-MX" sz="800" dirty="0">
              <a:solidFill>
                <a:schemeClr val="bg1"/>
              </a:solidFill>
              <a:latin typeface="Arial" panose="020B0604020202020204" pitchFamily="34" charset="0"/>
              <a:cs typeface="Arial" panose="020B0604020202020204" pitchFamily="34" charset="0"/>
            </a:endParaRPr>
          </a:p>
          <a:p>
            <a:pPr marL="468000" indent="0" algn="just">
              <a:lnSpc>
                <a:spcPct val="100000"/>
              </a:lnSpc>
              <a:spcBef>
                <a:spcPct val="0"/>
              </a:spcBef>
              <a:buClr>
                <a:srgbClr val="000000"/>
              </a:buClr>
              <a:buNone/>
            </a:pPr>
            <a:r>
              <a:rPr lang="es-ES" altLang="es-MX" sz="2000" dirty="0">
                <a:solidFill>
                  <a:schemeClr val="bg1"/>
                </a:solidFill>
                <a:latin typeface="Arial" panose="020B0604020202020204" pitchFamily="34" charset="0"/>
                <a:cs typeface="Arial" panose="020B0604020202020204" pitchFamily="34" charset="0"/>
              </a:rPr>
              <a:t>La planeación además deberá considerar los demás aspectos previstos en el art. 15 RLOPSRM.</a:t>
            </a:r>
          </a:p>
          <a:p>
            <a:pPr marL="468000" indent="0" algn="just">
              <a:lnSpc>
                <a:spcPct val="100000"/>
              </a:lnSpc>
              <a:spcBef>
                <a:spcPct val="0"/>
              </a:spcBef>
              <a:buClr>
                <a:srgbClr val="000000"/>
              </a:buClr>
              <a:buNone/>
            </a:pPr>
            <a:endParaRPr lang="es-ES" altLang="es-MX" sz="800" dirty="0">
              <a:solidFill>
                <a:schemeClr val="bg1"/>
              </a:solidFill>
              <a:latin typeface="Arial" panose="020B0604020202020204" pitchFamily="34" charset="0"/>
              <a:cs typeface="Arial" panose="020B0604020202020204" pitchFamily="34" charset="0"/>
            </a:endParaRPr>
          </a:p>
          <a:p>
            <a:pPr marL="457200" marR="0" lvl="0" indent="-457200" algn="just" defTabSz="914400" rtl="0" eaLnBrk="1" fontAlgn="auto" latinLnBrk="0" hangingPunct="1">
              <a:lnSpc>
                <a:spcPct val="90000"/>
              </a:lnSpc>
              <a:spcBef>
                <a:spcPct val="0"/>
              </a:spcBef>
              <a:spcAft>
                <a:spcPct val="40000"/>
              </a:spcAft>
              <a:buClr>
                <a:srgbClr val="F09415"/>
              </a:buClr>
              <a:buSzPct val="100000"/>
              <a:buFont typeface="+mj-lt"/>
              <a:buAutoNum type="arabicPeriod" startAt="5"/>
              <a:tabLst/>
              <a:defRPr/>
            </a:pP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Delimitar el posible contenido de la convocatoria y del modelo de contrato.</a:t>
            </a:r>
          </a:p>
          <a:p>
            <a:pPr marL="468000" marR="0" lvl="0" indent="0" algn="just" defTabSz="914400" rtl="0" eaLnBrk="1" fontAlgn="auto" latinLnBrk="0" hangingPunct="1">
              <a:lnSpc>
                <a:spcPct val="90000"/>
              </a:lnSpc>
              <a:spcBef>
                <a:spcPct val="0"/>
              </a:spcBef>
              <a:spcAft>
                <a:spcPct val="40000"/>
              </a:spcAft>
              <a:buClr>
                <a:srgbClr val="F09415"/>
              </a:buClr>
              <a:buSzPct val="100000"/>
              <a:buNone/>
              <a:tabLst/>
              <a:defRPr/>
            </a:pPr>
            <a:r>
              <a:rPr lang="es-ES_tradnl" altLang="es-MX" sz="2000" dirty="0">
                <a:solidFill>
                  <a:schemeClr val="bg1"/>
                </a:solidFill>
                <a:latin typeface="Arial" panose="020B0604020202020204" pitchFamily="34" charset="0"/>
                <a:cs typeface="Arial" panose="020B0604020202020204" pitchFamily="34" charset="0"/>
              </a:rPr>
              <a:t>Una vez atendidos los cuatro anteriores aspectos, es procedente </a:t>
            </a:r>
            <a:r>
              <a:rPr lang="es-ES_tradnl" altLang="es-MX" sz="2000" dirty="0">
                <a:solidFill>
                  <a:srgbClr val="0070C0"/>
                </a:solidFill>
                <a:latin typeface="Arial" panose="020B0604020202020204" pitchFamily="34" charset="0"/>
                <a:cs typeface="Arial" panose="020B0604020202020204" pitchFamily="34" charset="0"/>
              </a:rPr>
              <a:t>establecer los</a:t>
            </a:r>
            <a:endParaRPr lang="es-ES" altLang="es-MX" sz="2000" dirty="0">
              <a:solidFill>
                <a:srgbClr val="0070C0"/>
              </a:solidFill>
              <a:latin typeface="Arial" panose="020B0604020202020204" pitchFamily="34" charset="0"/>
              <a:cs typeface="Arial" panose="020B0604020202020204" pitchFamily="34" charset="0"/>
            </a:endParaRPr>
          </a:p>
        </p:txBody>
      </p:sp>
      <p:pic>
        <p:nvPicPr>
          <p:cNvPr id="3" name="Imagen 5">
            <a:extLst>
              <a:ext uri="{FF2B5EF4-FFF2-40B4-BE49-F238E27FC236}">
                <a16:creationId xmlns:a16="http://schemas.microsoft.com/office/drawing/2014/main" id="{EC2C4DA9-6C21-209E-75C3-589AA22CA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315" y="557939"/>
            <a:ext cx="1429971" cy="104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CC68578C-41F5-6FFE-55F4-5B4BD3A0F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789" y="2295527"/>
            <a:ext cx="1791074" cy="127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0256499E-D54B-6AAA-704E-D15304E15A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556" y="557940"/>
            <a:ext cx="1568340" cy="104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8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500" fill="hold"/>
                                        <p:tgtEl>
                                          <p:spTgt spid="5"/>
                                        </p:tgtEl>
                                        <p:attrNameLst>
                                          <p:attrName>ppt_w</p:attrName>
                                        </p:attrNameLst>
                                      </p:cBhvr>
                                      <p:tavLst>
                                        <p:tav tm="0">
                                          <p:val>
                                            <p:fltVal val="0"/>
                                          </p:val>
                                        </p:tav>
                                        <p:tav tm="100000">
                                          <p:val>
                                            <p:strVal val="#ppt_w"/>
                                          </p:val>
                                        </p:tav>
                                      </p:tavLst>
                                    </p:anim>
                                    <p:anim calcmode="lin" valueType="num">
                                      <p:cBhvr>
                                        <p:cTn id="12" dur="1500" fill="hold"/>
                                        <p:tgtEl>
                                          <p:spTgt spid="5"/>
                                        </p:tgtEl>
                                        <p:attrNameLst>
                                          <p:attrName>ppt_h</p:attrName>
                                        </p:attrNameLst>
                                      </p:cBhvr>
                                      <p:tavLst>
                                        <p:tav tm="0">
                                          <p:val>
                                            <p:fltVal val="0"/>
                                          </p:val>
                                        </p:tav>
                                        <p:tav tm="100000">
                                          <p:val>
                                            <p:strVal val="#ppt_h"/>
                                          </p:val>
                                        </p:tav>
                                      </p:tavLst>
                                    </p:anim>
                                  </p:childTnLst>
                                </p:cTn>
                              </p:par>
                              <p:par>
                                <p:cTn id="13" presetID="26" presetClass="entr" presetSubtype="0"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down)">
                                      <p:cBhvr>
                                        <p:cTn id="15" dur="435">
                                          <p:stCondLst>
                                            <p:cond delay="0"/>
                                          </p:stCondLst>
                                        </p:cTn>
                                        <p:tgtEl>
                                          <p:spTgt spid="11">
                                            <p:txEl>
                                              <p:pRg st="0" end="0"/>
                                            </p:txEl>
                                          </p:spTgt>
                                        </p:tgtEl>
                                      </p:cBhvr>
                                    </p:animEffect>
                                    <p:anim calcmode="lin" valueType="num">
                                      <p:cBhvr>
                                        <p:cTn id="16" dur="1367"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17" dur="498"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8" dur="498" tmFilter="0, 0; 0.125,0.2665; 0.25,0.4; 0.375,0.465; 0.5,0.5;  0.625,0.535; 0.75,0.6; 0.875,0.7335; 1,1">
                                          <p:stCondLst>
                                            <p:cond delay="498"/>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9" dur="249" tmFilter="0, 0; 0.125,0.2665; 0.25,0.4; 0.375,0.465; 0.5,0.5;  0.625,0.535; 0.75,0.6; 0.875,0.7335; 1,1">
                                          <p:stCondLst>
                                            <p:cond delay="993"/>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20" dur="123" tmFilter="0, 0; 0.125,0.2665; 0.25,0.4; 0.375,0.465; 0.5,0.5;  0.625,0.535; 0.75,0.6; 0.875,0.7335; 1,1">
                                          <p:stCondLst>
                                            <p:cond delay="1242"/>
                                          </p:stCondLst>
                                        </p:cTn>
                                        <p:tgtEl>
                                          <p:spTgt spid="11">
                                            <p:txEl>
                                              <p:pRg st="0" end="0"/>
                                            </p:txEl>
                                          </p:spTgt>
                                        </p:tgtEl>
                                        <p:attrNameLst>
                                          <p:attrName>ppt_y</p:attrName>
                                        </p:attrNameLst>
                                      </p:cBhvr>
                                      <p:tavLst>
                                        <p:tav tm="0" fmla="#ppt_y-sin(pi*$)/81">
                                          <p:val>
                                            <p:fltVal val="0"/>
                                          </p:val>
                                        </p:tav>
                                        <p:tav tm="100000">
                                          <p:val>
                                            <p:fltVal val="1"/>
                                          </p:val>
                                        </p:tav>
                                      </p:tavLst>
                                    </p:anim>
                                    <p:animScale>
                                      <p:cBhvr>
                                        <p:cTn id="21" dur="20">
                                          <p:stCondLst>
                                            <p:cond delay="487"/>
                                          </p:stCondLst>
                                        </p:cTn>
                                        <p:tgtEl>
                                          <p:spTgt spid="11">
                                            <p:txEl>
                                              <p:pRg st="0" end="0"/>
                                            </p:txEl>
                                          </p:spTgt>
                                        </p:tgtEl>
                                      </p:cBhvr>
                                      <p:to x="100000" y="60000"/>
                                    </p:animScale>
                                    <p:animScale>
                                      <p:cBhvr>
                                        <p:cTn id="22" dur="124" decel="50000">
                                          <p:stCondLst>
                                            <p:cond delay="507"/>
                                          </p:stCondLst>
                                        </p:cTn>
                                        <p:tgtEl>
                                          <p:spTgt spid="11">
                                            <p:txEl>
                                              <p:pRg st="0" end="0"/>
                                            </p:txEl>
                                          </p:spTgt>
                                        </p:tgtEl>
                                      </p:cBhvr>
                                      <p:to x="100000" y="100000"/>
                                    </p:animScale>
                                    <p:animScale>
                                      <p:cBhvr>
                                        <p:cTn id="23" dur="20">
                                          <p:stCondLst>
                                            <p:cond delay="984"/>
                                          </p:stCondLst>
                                        </p:cTn>
                                        <p:tgtEl>
                                          <p:spTgt spid="11">
                                            <p:txEl>
                                              <p:pRg st="0" end="0"/>
                                            </p:txEl>
                                          </p:spTgt>
                                        </p:tgtEl>
                                      </p:cBhvr>
                                      <p:to x="100000" y="80000"/>
                                    </p:animScale>
                                    <p:animScale>
                                      <p:cBhvr>
                                        <p:cTn id="24" dur="124" decel="50000">
                                          <p:stCondLst>
                                            <p:cond delay="1004"/>
                                          </p:stCondLst>
                                        </p:cTn>
                                        <p:tgtEl>
                                          <p:spTgt spid="11">
                                            <p:txEl>
                                              <p:pRg st="0" end="0"/>
                                            </p:txEl>
                                          </p:spTgt>
                                        </p:tgtEl>
                                      </p:cBhvr>
                                      <p:to x="100000" y="100000"/>
                                    </p:animScale>
                                    <p:animScale>
                                      <p:cBhvr>
                                        <p:cTn id="25" dur="20">
                                          <p:stCondLst>
                                            <p:cond delay="1231"/>
                                          </p:stCondLst>
                                        </p:cTn>
                                        <p:tgtEl>
                                          <p:spTgt spid="11">
                                            <p:txEl>
                                              <p:pRg st="0" end="0"/>
                                            </p:txEl>
                                          </p:spTgt>
                                        </p:tgtEl>
                                      </p:cBhvr>
                                      <p:to x="100000" y="90000"/>
                                    </p:animScale>
                                    <p:animScale>
                                      <p:cBhvr>
                                        <p:cTn id="26" dur="124" decel="50000">
                                          <p:stCondLst>
                                            <p:cond delay="1251"/>
                                          </p:stCondLst>
                                        </p:cTn>
                                        <p:tgtEl>
                                          <p:spTgt spid="11">
                                            <p:txEl>
                                              <p:pRg st="0" end="0"/>
                                            </p:txEl>
                                          </p:spTgt>
                                        </p:tgtEl>
                                      </p:cBhvr>
                                      <p:to x="100000" y="100000"/>
                                    </p:animScale>
                                    <p:animScale>
                                      <p:cBhvr>
                                        <p:cTn id="27" dur="20">
                                          <p:stCondLst>
                                            <p:cond delay="1356"/>
                                          </p:stCondLst>
                                        </p:cTn>
                                        <p:tgtEl>
                                          <p:spTgt spid="11">
                                            <p:txEl>
                                              <p:pRg st="0" end="0"/>
                                            </p:txEl>
                                          </p:spTgt>
                                        </p:tgtEl>
                                      </p:cBhvr>
                                      <p:to x="100000" y="95000"/>
                                    </p:animScale>
                                    <p:animScale>
                                      <p:cBhvr>
                                        <p:cTn id="28" dur="124" decel="50000">
                                          <p:stCondLst>
                                            <p:cond delay="1376"/>
                                          </p:stCondLst>
                                        </p:cTn>
                                        <p:tgtEl>
                                          <p:spTgt spid="11">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Effect transition="in" filter="circle(in)">
                                      <p:cBhvr>
                                        <p:cTn id="33" dur="1500"/>
                                        <p:tgtEl>
                                          <p:spTgt spid="11">
                                            <p:txEl>
                                              <p:pRg st="2" end="2"/>
                                            </p:txEl>
                                          </p:spTgt>
                                        </p:tgtEl>
                                      </p:cBhvr>
                                    </p:animEffect>
                                  </p:childTnLst>
                                </p:cTn>
                              </p:par>
                              <p:par>
                                <p:cTn id="34" presetID="37"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500"/>
                                        <p:tgtEl>
                                          <p:spTgt spid="4"/>
                                        </p:tgtEl>
                                      </p:cBhvr>
                                    </p:animEffect>
                                    <p:anim calcmode="lin" valueType="num">
                                      <p:cBhvr>
                                        <p:cTn id="37" dur="1500" fill="hold"/>
                                        <p:tgtEl>
                                          <p:spTgt spid="4"/>
                                        </p:tgtEl>
                                        <p:attrNameLst>
                                          <p:attrName>ppt_x</p:attrName>
                                        </p:attrNameLst>
                                      </p:cBhvr>
                                      <p:tavLst>
                                        <p:tav tm="0">
                                          <p:val>
                                            <p:strVal val="#ppt_x"/>
                                          </p:val>
                                        </p:tav>
                                        <p:tav tm="100000">
                                          <p:val>
                                            <p:strVal val="#ppt_x"/>
                                          </p:val>
                                        </p:tav>
                                      </p:tavLst>
                                    </p:anim>
                                    <p:anim calcmode="lin" valueType="num">
                                      <p:cBhvr>
                                        <p:cTn id="38" dur="1350" decel="100000" fill="hold"/>
                                        <p:tgtEl>
                                          <p:spTgt spid="4"/>
                                        </p:tgtEl>
                                        <p:attrNameLst>
                                          <p:attrName>ppt_y</p:attrName>
                                        </p:attrNameLst>
                                      </p:cBhvr>
                                      <p:tavLst>
                                        <p:tav tm="0">
                                          <p:val>
                                            <p:strVal val="#ppt_y+1"/>
                                          </p:val>
                                        </p:tav>
                                        <p:tav tm="100000">
                                          <p:val>
                                            <p:strVal val="#ppt_y-.03"/>
                                          </p:val>
                                        </p:tav>
                                      </p:tavLst>
                                    </p:anim>
                                    <p:anim calcmode="lin" valueType="num">
                                      <p:cBhvr>
                                        <p:cTn id="39" dur="150" accel="100000" fill="hold">
                                          <p:stCondLst>
                                            <p:cond delay="135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11">
                                            <p:txEl>
                                              <p:pRg st="4" end="4"/>
                                            </p:txEl>
                                          </p:spTgt>
                                        </p:tgtEl>
                                        <p:attrNameLst>
                                          <p:attrName>style.visibility</p:attrName>
                                        </p:attrNameLst>
                                      </p:cBhvr>
                                      <p:to>
                                        <p:strVal val="visible"/>
                                      </p:to>
                                    </p:set>
                                    <p:anim calcmode="lin" valueType="num">
                                      <p:cBhvr>
                                        <p:cTn id="44"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45"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46" dur="1000"/>
                                        <p:tgtEl>
                                          <p:spTgt spid="11">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1">
                                            <p:txEl>
                                              <p:pRg st="6" end="6"/>
                                            </p:txEl>
                                          </p:spTgt>
                                        </p:tgtEl>
                                        <p:attrNameLst>
                                          <p:attrName>style.visibility</p:attrName>
                                        </p:attrNameLst>
                                      </p:cBhvr>
                                      <p:to>
                                        <p:strVal val="visible"/>
                                      </p:to>
                                    </p:set>
                                    <p:anim calcmode="lin" valueType="num">
                                      <p:cBhvr>
                                        <p:cTn id="51"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52"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53"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54" dur="1000"/>
                                        <p:tgtEl>
                                          <p:spTgt spid="11">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nodeType="clickEffect">
                                  <p:stCondLst>
                                    <p:cond delay="0"/>
                                  </p:stCondLst>
                                  <p:childTnLst>
                                    <p:set>
                                      <p:cBhvr>
                                        <p:cTn id="58" dur="1" fill="hold">
                                          <p:stCondLst>
                                            <p:cond delay="0"/>
                                          </p:stCondLst>
                                        </p:cTn>
                                        <p:tgtEl>
                                          <p:spTgt spid="11">
                                            <p:txEl>
                                              <p:pRg st="8" end="8"/>
                                            </p:txEl>
                                          </p:spTgt>
                                        </p:tgtEl>
                                        <p:attrNameLst>
                                          <p:attrName>style.visibility</p:attrName>
                                        </p:attrNameLst>
                                      </p:cBhvr>
                                      <p:to>
                                        <p:strVal val="visible"/>
                                      </p:to>
                                    </p:set>
                                    <p:animEffect transition="in" filter="fade">
                                      <p:cBhvr>
                                        <p:cTn id="59" dur="800" decel="100000"/>
                                        <p:tgtEl>
                                          <p:spTgt spid="11">
                                            <p:txEl>
                                              <p:pRg st="8" end="8"/>
                                            </p:txEl>
                                          </p:spTgt>
                                        </p:tgtEl>
                                      </p:cBhvr>
                                    </p:animEffect>
                                    <p:anim calcmode="lin" valueType="num">
                                      <p:cBhvr>
                                        <p:cTn id="60" dur="800" decel="100000" fill="hold"/>
                                        <p:tgtEl>
                                          <p:spTgt spid="11">
                                            <p:txEl>
                                              <p:pRg st="8" end="8"/>
                                            </p:txEl>
                                          </p:spTgt>
                                        </p:tgtEl>
                                        <p:attrNameLst>
                                          <p:attrName>style.rotation</p:attrName>
                                        </p:attrNameLst>
                                      </p:cBhvr>
                                      <p:tavLst>
                                        <p:tav tm="0">
                                          <p:val>
                                            <p:fltVal val="-90"/>
                                          </p:val>
                                        </p:tav>
                                        <p:tav tm="100000">
                                          <p:val>
                                            <p:fltVal val="0"/>
                                          </p:val>
                                        </p:tav>
                                      </p:tavLst>
                                    </p:anim>
                                    <p:anim calcmode="lin" valueType="num">
                                      <p:cBhvr>
                                        <p:cTn id="61" dur="800" decel="100000" fill="hold"/>
                                        <p:tgtEl>
                                          <p:spTgt spid="11">
                                            <p:txEl>
                                              <p:pRg st="8" end="8"/>
                                            </p:txEl>
                                          </p:spTgt>
                                        </p:tgtEl>
                                        <p:attrNameLst>
                                          <p:attrName>ppt_x</p:attrName>
                                        </p:attrNameLst>
                                      </p:cBhvr>
                                      <p:tavLst>
                                        <p:tav tm="0">
                                          <p:val>
                                            <p:strVal val="#ppt_x+0.4"/>
                                          </p:val>
                                        </p:tav>
                                        <p:tav tm="100000">
                                          <p:val>
                                            <p:strVal val="#ppt_x-0.05"/>
                                          </p:val>
                                        </p:tav>
                                      </p:tavLst>
                                    </p:anim>
                                    <p:anim calcmode="lin" valueType="num">
                                      <p:cBhvr>
                                        <p:cTn id="62" dur="800" decel="100000" fill="hold"/>
                                        <p:tgtEl>
                                          <p:spTgt spid="11">
                                            <p:txEl>
                                              <p:pRg st="8" end="8"/>
                                            </p:txEl>
                                          </p:spTgt>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1">
                                            <p:txEl>
                                              <p:pRg st="8" end="8"/>
                                            </p:txEl>
                                          </p:spTgt>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1">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nodeType="clickEffect">
                                  <p:stCondLst>
                                    <p:cond delay="0"/>
                                  </p:stCondLst>
                                  <p:childTnLst>
                                    <p:set>
                                      <p:cBhvr>
                                        <p:cTn id="68" dur="1" fill="hold">
                                          <p:stCondLst>
                                            <p:cond delay="0"/>
                                          </p:stCondLst>
                                        </p:cTn>
                                        <p:tgtEl>
                                          <p:spTgt spid="11">
                                            <p:txEl>
                                              <p:pRg st="9" end="9"/>
                                            </p:txEl>
                                          </p:spTgt>
                                        </p:tgtEl>
                                        <p:attrNameLst>
                                          <p:attrName>style.visibility</p:attrName>
                                        </p:attrNameLst>
                                      </p:cBhvr>
                                      <p:to>
                                        <p:strVal val="visible"/>
                                      </p:to>
                                    </p:set>
                                    <p:animEffect transition="in" filter="strips(downLeft)">
                                      <p:cBhvr>
                                        <p:cTn id="69" dur="1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99813"/>
          </a:xfrm>
        </p:spPr>
        <p:txBody>
          <a:bodyPr>
            <a:normAutofit/>
          </a:bodyPr>
          <a:lstStyle/>
          <a:p>
            <a:pPr marL="0" indent="0" algn="just">
              <a:lnSpc>
                <a:spcPct val="100000"/>
              </a:lnSpc>
              <a:spcBef>
                <a:spcPts val="400"/>
              </a:spcBef>
              <a:buNone/>
              <a:defRPr/>
            </a:pPr>
            <a:r>
              <a:rPr lang="es-ES_tradnl" altLang="es-MX" sz="2000" dirty="0">
                <a:solidFill>
                  <a:srgbClr val="0070C0"/>
                </a:solidFill>
                <a:latin typeface="Arial" panose="020B0604020202020204" pitchFamily="34" charset="0"/>
                <a:cs typeface="Arial" panose="020B0604020202020204" pitchFamily="34" charset="0"/>
              </a:rPr>
              <a:t>requisitos que se deben solicitar </a:t>
            </a:r>
            <a:r>
              <a:rPr lang="es-ES_tradnl" altLang="es-MX" sz="2000" dirty="0">
                <a:solidFill>
                  <a:schemeClr val="bg1"/>
                </a:solidFill>
                <a:latin typeface="Arial" panose="020B0604020202020204" pitchFamily="34" charset="0"/>
                <a:cs typeface="Arial" panose="020B0604020202020204" pitchFamily="34" charset="0"/>
              </a:rPr>
              <a:t>en el procedimiento de contratación </a:t>
            </a:r>
            <a:r>
              <a:rPr lang="es-ES_tradnl" altLang="es-MX" sz="1600" dirty="0">
                <a:solidFill>
                  <a:schemeClr val="bg1"/>
                </a:solidFill>
                <a:latin typeface="Arial" panose="020B0604020202020204" pitchFamily="34" charset="0"/>
                <a:cs typeface="Arial" panose="020B0604020202020204" pitchFamily="34" charset="0"/>
              </a:rPr>
              <a:t>(arts. 31 LOPSRM y 34 RLOPSRM)</a:t>
            </a:r>
            <a:r>
              <a:rPr lang="es-ES_tradnl" altLang="es-MX" sz="2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400"/>
              </a:spcBef>
              <a:buNone/>
              <a:defRPr/>
            </a:pPr>
            <a:endParaRPr lang="es-ES_tradnl" altLang="es-MX" sz="8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Un aspecto importante es si la contratación se realizará mediante licitación o excepción a la misma, de acuerdo al siguiente cuadro:</a:t>
            </a:r>
          </a:p>
          <a:p>
            <a:pPr marL="0" indent="0" algn="just">
              <a:lnSpc>
                <a:spcPct val="100000"/>
              </a:lnSpc>
              <a:spcBef>
                <a:spcPts val="400"/>
              </a:spcBef>
              <a:buNone/>
              <a:defRPr/>
            </a:pPr>
            <a:endParaRPr lang="es-ES_tradnl" altLang="es-MX" sz="8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       </a:t>
            </a:r>
            <a:r>
              <a:rPr lang="es-ES_tradnl" altLang="es-MX" sz="2000" dirty="0">
                <a:solidFill>
                  <a:schemeClr val="accent3">
                    <a:lumMod val="75000"/>
                  </a:schemeClr>
                </a:solidFill>
                <a:latin typeface="Arial" panose="020B0604020202020204" pitchFamily="34" charset="0"/>
                <a:cs typeface="Arial" panose="020B0604020202020204" pitchFamily="34" charset="0"/>
              </a:rPr>
              <a:t>Licitación pública       </a:t>
            </a:r>
            <a:r>
              <a:rPr lang="es-ES_tradnl" altLang="es-MX" sz="2000" dirty="0">
                <a:solidFill>
                  <a:schemeClr val="bg1"/>
                </a:solidFill>
                <a:latin typeface="Arial" panose="020B0604020202020204" pitchFamily="34" charset="0"/>
                <a:cs typeface="Arial" panose="020B0604020202020204" pitchFamily="34" charset="0"/>
              </a:rPr>
              <a:t>	      Adjudicación directa o invitación, por 	                   </a:t>
            </a:r>
            <a:r>
              <a:rPr lang="es-ES_tradnl" altLang="es-MX" sz="200" dirty="0">
                <a:solidFill>
                  <a:schemeClr val="bg1"/>
                </a:solidFill>
                <a:latin typeface="Arial" panose="020B0604020202020204" pitchFamily="34" charset="0"/>
                <a:cs typeface="Arial" panose="020B0604020202020204" pitchFamily="34" charset="0"/>
              </a:rPr>
              <a:t>.</a:t>
            </a:r>
            <a:r>
              <a:rPr lang="es-ES_tradnl" altLang="es-MX" sz="2000" dirty="0">
                <a:solidFill>
                  <a:schemeClr val="bg1"/>
                </a:solidFill>
                <a:latin typeface="Arial" panose="020B0604020202020204" pitchFamily="34" charset="0"/>
                <a:cs typeface="Arial" panose="020B0604020202020204" pitchFamily="34" charset="0"/>
              </a:rPr>
              <a:t>       Nacional o Interna-	          	    existir alguna de las 14 </a:t>
            </a:r>
            <a:r>
              <a:rPr lang="es-ES_tradnl" altLang="es-MX" sz="2000" b="1" dirty="0">
                <a:solidFill>
                  <a:srgbClr val="0070C0"/>
                </a:solidFill>
                <a:latin typeface="Arial" panose="020B0604020202020204" pitchFamily="34" charset="0"/>
                <a:cs typeface="Arial" panose="020B0604020202020204" pitchFamily="34" charset="0"/>
              </a:rPr>
              <a:t>causas</a:t>
            </a:r>
            <a:r>
              <a:rPr lang="es-ES_tradnl" altLang="es-MX" sz="2000" dirty="0">
                <a:solidFill>
                  <a:schemeClr val="bg1"/>
                </a:solidFill>
                <a:latin typeface="Arial" panose="020B0604020202020204" pitchFamily="34" charset="0"/>
                <a:cs typeface="Arial" panose="020B0604020202020204" pitchFamily="34" charset="0"/>
              </a:rPr>
              <a:t> previstas        	            </a:t>
            </a:r>
            <a:r>
              <a:rPr lang="es-ES_tradnl" altLang="es-MX" sz="2000" dirty="0">
                <a:solidFill>
                  <a:schemeClr val="bg2">
                    <a:lumMod val="20000"/>
                    <a:lumOff val="80000"/>
                  </a:schemeClr>
                </a:solidFill>
                <a:latin typeface="Arial" panose="020B0604020202020204" pitchFamily="34" charset="0"/>
                <a:cs typeface="Arial" panose="020B0604020202020204" pitchFamily="34" charset="0"/>
              </a:rPr>
              <a:t>.</a:t>
            </a:r>
            <a:r>
              <a:rPr lang="es-ES_tradnl" altLang="es-MX" sz="2000" dirty="0">
                <a:solidFill>
                  <a:schemeClr val="bg1"/>
                </a:solidFill>
                <a:latin typeface="Arial" panose="020B0604020202020204" pitchFamily="34" charset="0"/>
                <a:cs typeface="Arial" panose="020B0604020202020204" pitchFamily="34" charset="0"/>
              </a:rPr>
              <a:t>      cional  BCT o Abierta              en el art. 42 de la LOPSRM. </a:t>
            </a:r>
            <a:endParaRPr lang="es-ES_tradnl" altLang="es-MX" sz="16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        _______________________________________ </a:t>
            </a:r>
            <a:r>
              <a:rPr lang="es-ES_tradnl" altLang="es-MX" sz="1400" dirty="0">
                <a:solidFill>
                  <a:schemeClr val="bg1"/>
                </a:solidFill>
                <a:latin typeface="Arial" panose="020B0604020202020204" pitchFamily="34" charset="0"/>
                <a:cs typeface="Arial" panose="020B0604020202020204" pitchFamily="34" charset="0"/>
              </a:rPr>
              <a:t>Hasta</a:t>
            </a: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         I3P          Hasta el </a:t>
            </a:r>
            <a:r>
              <a:rPr lang="es-ES_tradnl" altLang="es-MX" sz="2000" b="1" dirty="0">
                <a:solidFill>
                  <a:srgbClr val="0070C0"/>
                </a:solidFill>
                <a:latin typeface="Arial" panose="020B0604020202020204" pitchFamily="34" charset="0"/>
                <a:cs typeface="Arial" panose="020B0604020202020204" pitchFamily="34" charset="0"/>
              </a:rPr>
              <a:t>monto</a:t>
            </a:r>
            <a:r>
              <a:rPr lang="es-ES_tradnl" altLang="es-MX" sz="2000" dirty="0">
                <a:solidFill>
                  <a:schemeClr val="bg1"/>
                </a:solidFill>
                <a:latin typeface="Arial" panose="020B0604020202020204" pitchFamily="34" charset="0"/>
                <a:cs typeface="Arial" panose="020B0604020202020204" pitchFamily="34" charset="0"/>
              </a:rPr>
              <a:t> autorizado por el COP </a:t>
            </a:r>
            <a:r>
              <a:rPr lang="es-ES_tradnl" altLang="es-MX" sz="1600" dirty="0">
                <a:solidFill>
                  <a:schemeClr val="bg1"/>
                </a:solidFill>
                <a:latin typeface="Arial" panose="020B0604020202020204" pitchFamily="34" charset="0"/>
                <a:cs typeface="Arial" panose="020B0604020202020204" pitchFamily="34" charset="0"/>
              </a:rPr>
              <a:t>(art. 43 LOPSRM) </a:t>
            </a: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         __________________________________________ </a:t>
            </a:r>
            <a:r>
              <a:rPr lang="es-ES_tradnl" altLang="es-MX" sz="1400" dirty="0">
                <a:solidFill>
                  <a:schemeClr val="bg1"/>
                </a:solidFill>
                <a:latin typeface="Arial" panose="020B0604020202020204" pitchFamily="34" charset="0"/>
                <a:cs typeface="Arial" panose="020B0604020202020204" pitchFamily="34" charset="0"/>
              </a:rPr>
              <a:t>Hasta</a:t>
            </a: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1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         Adjudicación directa                        Por </a:t>
            </a:r>
            <a:r>
              <a:rPr lang="es-ES_tradnl" altLang="es-MX" sz="2000" b="1" dirty="0">
                <a:solidFill>
                  <a:srgbClr val="0070C0"/>
                </a:solidFill>
                <a:latin typeface="Arial" panose="020B0604020202020204" pitchFamily="34" charset="0"/>
                <a:cs typeface="Arial" panose="020B0604020202020204" pitchFamily="34" charset="0"/>
              </a:rPr>
              <a:t>monto</a:t>
            </a:r>
            <a:r>
              <a:rPr lang="es-ES_tradnl" altLang="es-MX" sz="2000" dirty="0">
                <a:solidFill>
                  <a:schemeClr val="bg1"/>
                </a:solidFill>
                <a:latin typeface="Arial" panose="020B0604020202020204" pitchFamily="34" charset="0"/>
                <a:cs typeface="Arial" panose="020B0604020202020204" pitchFamily="34" charset="0"/>
              </a:rPr>
              <a:t> </a:t>
            </a:r>
            <a:r>
              <a:rPr lang="es-ES_tradnl" altLang="es-MX" sz="1600" dirty="0">
                <a:solidFill>
                  <a:schemeClr val="bg1"/>
                </a:solidFill>
                <a:latin typeface="Arial" panose="020B0604020202020204" pitchFamily="34" charset="0"/>
                <a:cs typeface="Arial" panose="020B0604020202020204" pitchFamily="34" charset="0"/>
              </a:rPr>
              <a:t>(art. 43 LOPSRM)   Desde “un peso”  	                                                                     hasta el monto autorizado por el COP.</a:t>
            </a:r>
          </a:p>
          <a:p>
            <a:pPr marL="0" indent="0" algn="just">
              <a:lnSpc>
                <a:spcPct val="100000"/>
              </a:lnSpc>
              <a:spcBef>
                <a:spcPts val="40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Una vez conocido el monto estimado de la contratación se puede saber, en primer término, si el procedimiento será una licitación, invitación o adjudicación directa. </a:t>
            </a:r>
            <a:r>
              <a:rPr lang="es-MX" altLang="es-MX" sz="1600" dirty="0">
                <a:solidFill>
                  <a:schemeClr val="bg1"/>
                </a:solidFill>
                <a:latin typeface="Arial" panose="020B0604020202020204" pitchFamily="34" charset="0"/>
                <a:cs typeface="Arial" panose="020B0604020202020204" pitchFamily="34" charset="0"/>
              </a:rPr>
              <a:t>(art. </a:t>
            </a:r>
            <a:endParaRPr lang="es-MX" dirty="0"/>
          </a:p>
        </p:txBody>
      </p:sp>
      <p:cxnSp>
        <p:nvCxnSpPr>
          <p:cNvPr id="4" name="Conector recto 3">
            <a:extLst>
              <a:ext uri="{FF2B5EF4-FFF2-40B4-BE49-F238E27FC236}">
                <a16:creationId xmlns:a16="http://schemas.microsoft.com/office/drawing/2014/main" id="{726EC699-FE05-3838-3AC4-F07C344F98C5}"/>
              </a:ext>
            </a:extLst>
          </p:cNvPr>
          <p:cNvCxnSpPr>
            <a:cxnSpLocks/>
          </p:cNvCxnSpPr>
          <p:nvPr/>
        </p:nvCxnSpPr>
        <p:spPr>
          <a:xfrm flipH="1">
            <a:off x="3923578" y="2366682"/>
            <a:ext cx="366034" cy="906764"/>
          </a:xfrm>
          <a:prstGeom prst="line">
            <a:avLst/>
          </a:prstGeom>
          <a:ln w="41275"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80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strips(downLeft)">
                                      <p:cBhvr>
                                        <p:cTn id="7" dur="12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 calcmode="lin" valueType="num">
                                      <p:cBhvr>
                                        <p:cTn id="20"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1"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2"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23" dur="1000"/>
                                        <p:tgtEl>
                                          <p:spTgt spid="11">
                                            <p:txEl>
                                              <p:pRg st="4" end="4"/>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par>
                          <p:cTn id="30" fill="hold">
                            <p:stCondLst>
                              <p:cond delay="1000"/>
                            </p:stCondLst>
                            <p:childTnLst>
                              <p:par>
                                <p:cTn id="31" presetID="23" presetClass="entr" presetSubtype="16" fill="hold" nodeType="after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 calcmode="lin" valueType="num">
                                      <p:cBhvr>
                                        <p:cTn id="33" dur="10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11">
                                            <p:txEl>
                                              <p:pRg st="5" end="5"/>
                                            </p:txEl>
                                          </p:spTgt>
                                        </p:tgtEl>
                                        <p:attrNameLst>
                                          <p:attrName>ppt_h</p:attrName>
                                        </p:attrNameLst>
                                      </p:cBhvr>
                                      <p:tavLst>
                                        <p:tav tm="0">
                                          <p:val>
                                            <p:fltVal val="0"/>
                                          </p:val>
                                        </p:tav>
                                        <p:tav tm="100000">
                                          <p:val>
                                            <p:strVal val="#ppt_h"/>
                                          </p:val>
                                        </p:tav>
                                      </p:tavLst>
                                    </p:anim>
                                  </p:childTnLst>
                                </p:cTn>
                              </p:par>
                            </p:childTnLst>
                          </p:cTn>
                        </p:par>
                        <p:par>
                          <p:cTn id="35" fill="hold">
                            <p:stCondLst>
                              <p:cond delay="2000"/>
                            </p:stCondLst>
                            <p:childTnLst>
                              <p:par>
                                <p:cTn id="36" presetID="9" presetClass="entr" presetSubtype="0" fill="hold" nodeType="afterEffect">
                                  <p:stCondLst>
                                    <p:cond delay="0"/>
                                  </p:stCondLst>
                                  <p:childTnLst>
                                    <p:set>
                                      <p:cBhvr>
                                        <p:cTn id="37" dur="1" fill="hold">
                                          <p:stCondLst>
                                            <p:cond delay="0"/>
                                          </p:stCondLst>
                                        </p:cTn>
                                        <p:tgtEl>
                                          <p:spTgt spid="11">
                                            <p:txEl>
                                              <p:pRg st="7" end="7"/>
                                            </p:txEl>
                                          </p:spTgt>
                                        </p:tgtEl>
                                        <p:attrNameLst>
                                          <p:attrName>style.visibility</p:attrName>
                                        </p:attrNameLst>
                                      </p:cBhvr>
                                      <p:to>
                                        <p:strVal val="visible"/>
                                      </p:to>
                                    </p:set>
                                    <p:animEffect transition="in" filter="dissolve">
                                      <p:cBhvr>
                                        <p:cTn id="38" dur="1000"/>
                                        <p:tgtEl>
                                          <p:spTgt spid="11">
                                            <p:txEl>
                                              <p:pRg st="7" end="7"/>
                                            </p:txEl>
                                          </p:spTgt>
                                        </p:tgtEl>
                                      </p:cBhvr>
                                    </p:animEffect>
                                  </p:childTnLst>
                                </p:cTn>
                              </p:par>
                            </p:childTnLst>
                          </p:cTn>
                        </p:par>
                        <p:par>
                          <p:cTn id="39" fill="hold">
                            <p:stCondLst>
                              <p:cond delay="3000"/>
                            </p:stCondLst>
                            <p:childTnLst>
                              <p:par>
                                <p:cTn id="40" presetID="23" presetClass="entr" presetSubtype="16" fill="hold" nodeType="afterEffect">
                                  <p:stCondLst>
                                    <p:cond delay="0"/>
                                  </p:stCondLst>
                                  <p:childTnLst>
                                    <p:set>
                                      <p:cBhvr>
                                        <p:cTn id="41" dur="1" fill="hold">
                                          <p:stCondLst>
                                            <p:cond delay="0"/>
                                          </p:stCondLst>
                                        </p:cTn>
                                        <p:tgtEl>
                                          <p:spTgt spid="11">
                                            <p:txEl>
                                              <p:pRg st="8" end="8"/>
                                            </p:txEl>
                                          </p:spTgt>
                                        </p:tgtEl>
                                        <p:attrNameLst>
                                          <p:attrName>style.visibility</p:attrName>
                                        </p:attrNameLst>
                                      </p:cBhvr>
                                      <p:to>
                                        <p:strVal val="visible"/>
                                      </p:to>
                                    </p:set>
                                    <p:anim calcmode="lin" valueType="num">
                                      <p:cBhvr>
                                        <p:cTn id="42"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3" dur="1000" fill="hold"/>
                                        <p:tgtEl>
                                          <p:spTgt spid="11">
                                            <p:txEl>
                                              <p:pRg st="8" end="8"/>
                                            </p:txEl>
                                          </p:spTgt>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52" presetClass="entr" presetSubtype="0" fill="hold" nodeType="after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animScale>
                                      <p:cBhvr>
                                        <p:cTn id="47" dur="1000" decel="50000" fill="hold">
                                          <p:stCondLst>
                                            <p:cond delay="0"/>
                                          </p:stCondLst>
                                        </p:cTn>
                                        <p:tgtEl>
                                          <p:spTgt spid="11">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1">
                                            <p:txEl>
                                              <p:pRg st="10" end="10"/>
                                            </p:txEl>
                                          </p:spTgt>
                                        </p:tgtEl>
                                        <p:attrNameLst>
                                          <p:attrName>ppt_x</p:attrName>
                                          <p:attrName>ppt_y</p:attrName>
                                        </p:attrNameLst>
                                      </p:cBhvr>
                                    </p:animMotion>
                                    <p:animEffect transition="in" filter="fade">
                                      <p:cBhvr>
                                        <p:cTn id="49" dur="1000"/>
                                        <p:tgtEl>
                                          <p:spTgt spid="11">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3" presetClass="entr" presetSubtype="0" fill="hold" nodeType="clickEffect">
                                  <p:stCondLst>
                                    <p:cond delay="0"/>
                                  </p:stCondLst>
                                  <p:childTnLst>
                                    <p:set>
                                      <p:cBhvr>
                                        <p:cTn id="53" dur="1" fill="hold">
                                          <p:stCondLst>
                                            <p:cond delay="0"/>
                                          </p:stCondLst>
                                        </p:cTn>
                                        <p:tgtEl>
                                          <p:spTgt spid="11">
                                            <p:txEl>
                                              <p:pRg st="12" end="12"/>
                                            </p:txEl>
                                          </p:spTgt>
                                        </p:tgtEl>
                                        <p:attrNameLst>
                                          <p:attrName>style.visibility</p:attrName>
                                        </p:attrNameLst>
                                      </p:cBhvr>
                                      <p:to>
                                        <p:strVal val="visible"/>
                                      </p:to>
                                    </p:set>
                                    <p:animEffect transition="in" filter="fade">
                                      <p:cBhvr>
                                        <p:cTn id="54" dur="100"/>
                                        <p:tgtEl>
                                          <p:spTgt spid="11">
                                            <p:txEl>
                                              <p:pRg st="12" end="12"/>
                                            </p:txEl>
                                          </p:spTgt>
                                        </p:tgtEl>
                                      </p:cBhvr>
                                    </p:animEffect>
                                    <p:anim calcmode="lin" valueType="num">
                                      <p:cBhvr>
                                        <p:cTn id="55" dur="400" fill="hold"/>
                                        <p:tgtEl>
                                          <p:spTgt spid="11">
                                            <p:txEl>
                                              <p:pRg st="12" end="12"/>
                                            </p:txEl>
                                          </p:spTgt>
                                        </p:tgtEl>
                                        <p:attrNameLst>
                                          <p:attrName>ppt_x</p:attrName>
                                        </p:attrNameLst>
                                      </p:cBhvr>
                                      <p:tavLst>
                                        <p:tav tm="0">
                                          <p:val>
                                            <p:strVal val="#ppt_x"/>
                                          </p:val>
                                        </p:tav>
                                        <p:tav tm="100000">
                                          <p:val>
                                            <p:strVal val="#ppt_x"/>
                                          </p:val>
                                        </p:tav>
                                      </p:tavLst>
                                    </p:anim>
                                    <p:anim calcmode="lin" valueType="num">
                                      <p:cBhvr>
                                        <p:cTn id="56" dur="400" fill="hold"/>
                                        <p:tgtEl>
                                          <p:spTgt spid="11">
                                            <p:txEl>
                                              <p:pRg st="12" end="12"/>
                                            </p:txEl>
                                          </p:spTgt>
                                        </p:tgtEl>
                                        <p:attrNameLst>
                                          <p:attrName>ppt_y</p:attrName>
                                        </p:attrNameLst>
                                      </p:cBhvr>
                                      <p:tavLst>
                                        <p:tav tm="0">
                                          <p:val>
                                            <p:strVal val="#ppt_y+0.31"/>
                                          </p:val>
                                        </p:tav>
                                        <p:tav tm="100000">
                                          <p:val>
                                            <p:strVal val="#ppt_y+0.31"/>
                                          </p:val>
                                        </p:tav>
                                      </p:tavLst>
                                    </p:anim>
                                    <p:anim calcmode="lin" valueType="num">
                                      <p:cBhvr>
                                        <p:cTn id="57" dur="600" decel="50000" fill="hold">
                                          <p:stCondLst>
                                            <p:cond delay="400"/>
                                          </p:stCondLst>
                                        </p:cTn>
                                        <p:tgtEl>
                                          <p:spTgt spid="11">
                                            <p:txEl>
                                              <p:pRg st="12" end="1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 dur="600" decel="50000" fill="hold">
                                          <p:stCondLst>
                                            <p:cond delay="400"/>
                                          </p:stCondLst>
                                        </p:cTn>
                                        <p:tgtEl>
                                          <p:spTgt spid="11">
                                            <p:txEl>
                                              <p:pRg st="12" end="1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99813"/>
          </a:xfrm>
        </p:spPr>
        <p:txBody>
          <a:bodyPr>
            <a:normAutofit/>
          </a:bodyPr>
          <a:lstStyle/>
          <a:p>
            <a:pPr marL="0" indent="0" algn="just" eaLnBrk="1" hangingPunct="1">
              <a:lnSpc>
                <a:spcPct val="100000"/>
              </a:lnSpc>
              <a:spcBef>
                <a:spcPct val="0"/>
              </a:spcBef>
              <a:buClr>
                <a:schemeClr val="bg1"/>
              </a:buClr>
              <a:buSzPct val="100000"/>
              <a:buNone/>
            </a:pPr>
            <a:r>
              <a:rPr lang="es-MX" altLang="es-MX" sz="1600" dirty="0">
                <a:solidFill>
                  <a:schemeClr val="bg1"/>
                </a:solidFill>
                <a:latin typeface="Arial" panose="020B0604020202020204" pitchFamily="34" charset="0"/>
                <a:cs typeface="Arial" panose="020B0604020202020204" pitchFamily="34" charset="0"/>
              </a:rPr>
              <a:t>27 1er pfo. LOPSRM)</a:t>
            </a:r>
            <a:r>
              <a:rPr lang="es-MX" altLang="es-MX" sz="2000" dirty="0">
                <a:solidFill>
                  <a:schemeClr val="bg1"/>
                </a:solidFill>
                <a:latin typeface="Arial" panose="020B0604020202020204" pitchFamily="34" charset="0"/>
                <a:cs typeface="Arial" panose="020B0604020202020204" pitchFamily="34" charset="0"/>
              </a:rPr>
              <a:t>, o sea, se determina el carácter del procedi-		         miento de contratación </a:t>
            </a:r>
            <a:r>
              <a:rPr lang="es-MX" altLang="es-MX" sz="1600" dirty="0">
                <a:solidFill>
                  <a:schemeClr val="bg1"/>
                </a:solidFill>
                <a:latin typeface="Arial" panose="020B0604020202020204" pitchFamily="34" charset="0"/>
                <a:cs typeface="Arial" panose="020B0604020202020204" pitchFamily="34" charset="0"/>
              </a:rPr>
              <a:t>(arts. 30 y 41 últ. pfo.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eaLnBrk="1" hangingPunct="1">
              <a:lnSpc>
                <a:spcPct val="100000"/>
              </a:lnSpc>
              <a:spcBef>
                <a:spcPct val="0"/>
              </a:spcBef>
              <a:buClr>
                <a:schemeClr val="bg1"/>
              </a:buClr>
              <a:buSzPct val="100000"/>
              <a:buNone/>
            </a:pPr>
            <a:endParaRPr lang="es-MX" altLang="es-MX" sz="8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ct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También  se  determinará  si  se realizará  por  </a:t>
            </a:r>
            <a:r>
              <a:rPr lang="es-MX" altLang="es-MX" sz="2000" dirty="0">
                <a:solidFill>
                  <a:schemeClr val="bg2"/>
                </a:solidFill>
                <a:latin typeface="Arial" panose="020B0604020202020204" pitchFamily="34" charset="0"/>
                <a:cs typeface="Arial" panose="020B0604020202020204" pitchFamily="34" charset="0"/>
              </a:rPr>
              <a:t>Administración			        Directa</a:t>
            </a:r>
            <a:r>
              <a:rPr lang="es-MX" altLang="es-MX" sz="2000" dirty="0">
                <a:solidFill>
                  <a:schemeClr val="bg1"/>
                </a:solidFill>
                <a:latin typeface="Arial" panose="020B0604020202020204" pitchFamily="34" charset="0"/>
                <a:cs typeface="Arial" panose="020B0604020202020204" pitchFamily="34" charset="0"/>
              </a:rPr>
              <a:t> </a:t>
            </a:r>
            <a:r>
              <a:rPr lang="es-MX" altLang="es-MX" sz="1600" dirty="0">
                <a:solidFill>
                  <a:schemeClr val="bg1"/>
                </a:solidFill>
                <a:latin typeface="Arial" panose="020B0604020202020204" pitchFamily="34" charset="0"/>
                <a:cs typeface="Arial" panose="020B0604020202020204" pitchFamily="34" charset="0"/>
              </a:rPr>
              <a:t>(art. 26 fracc. I)</a:t>
            </a:r>
            <a:r>
              <a:rPr lang="es-MX" altLang="es-MX" sz="2000" dirty="0">
                <a:solidFill>
                  <a:schemeClr val="bg1"/>
                </a:solidFill>
                <a:latin typeface="Arial" panose="020B0604020202020204" pitchFamily="34" charset="0"/>
                <a:cs typeface="Arial" panose="020B0604020202020204" pitchFamily="34" charset="0"/>
              </a:rPr>
              <a:t>, siempre que el ente público posea la capacidad técnica y los recursos necesarios para tal efecto, consistentes en maquinaria y equipo de construcción y personal técnico, según el caso, que se requieran para la ejecución de los trabajos</a:t>
            </a:r>
            <a:r>
              <a:rPr lang="es-MX" altLang="es-MX" sz="1600" dirty="0">
                <a:solidFill>
                  <a:schemeClr val="bg1"/>
                </a:solidFill>
                <a:latin typeface="Arial" panose="020B0604020202020204" pitchFamily="34" charset="0"/>
                <a:cs typeface="Arial" panose="020B0604020202020204" pitchFamily="34" charset="0"/>
              </a:rPr>
              <a:t> (arts. 70 a 73 LOPSRM y 258 a 263 RLOPSRM)</a:t>
            </a:r>
            <a:r>
              <a:rPr lang="es-MX" altLang="es-MX" sz="2000" dirty="0">
                <a:solidFill>
                  <a:schemeClr val="bg1"/>
                </a:solidFill>
                <a:latin typeface="Arial" panose="020B0604020202020204" pitchFamily="34" charset="0"/>
                <a:cs typeface="Arial" panose="020B0604020202020204" pitchFamily="34" charset="0"/>
              </a:rPr>
              <a:t>, </a:t>
            </a:r>
            <a:r>
              <a:rPr lang="es-MX" altLang="es-MX" sz="2000" dirty="0">
                <a:solidFill>
                  <a:srgbClr val="C00000"/>
                </a:solidFill>
                <a:latin typeface="Arial" panose="020B0604020202020204" pitchFamily="34" charset="0"/>
                <a:cs typeface="Arial" panose="020B0604020202020204" pitchFamily="34" charset="0"/>
              </a:rPr>
              <a:t>o por contrato </a:t>
            </a:r>
            <a:r>
              <a:rPr lang="es-MX" altLang="es-MX" sz="1600" dirty="0">
                <a:solidFill>
                  <a:schemeClr val="bg1"/>
                </a:solidFill>
                <a:latin typeface="Arial" panose="020B0604020202020204" pitchFamily="34" charset="0"/>
                <a:cs typeface="Arial" panose="020B0604020202020204" pitchFamily="34" charset="0"/>
              </a:rPr>
              <a:t>(arts. 26 fracc. II LOPSRM y 24 RLOPSRM)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eaLnBrk="1" hangingPunct="1">
              <a:lnSpc>
                <a:spcPct val="100000"/>
              </a:lnSpc>
              <a:spcBef>
                <a:spcPct val="0"/>
              </a:spcBef>
              <a:buClr>
                <a:schemeClr val="bg1"/>
              </a:buClr>
              <a:buSzPct val="100000"/>
              <a:buNone/>
            </a:pPr>
            <a:endParaRPr lang="es-MX" altLang="es-MX" sz="8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ct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La </a:t>
            </a:r>
            <a:r>
              <a:rPr lang="es-MX" altLang="es-MX" sz="2000" dirty="0">
                <a:solidFill>
                  <a:srgbClr val="008000"/>
                </a:solidFill>
                <a:latin typeface="Arial" panose="020B0604020202020204" pitchFamily="34" charset="0"/>
                <a:cs typeface="Arial" panose="020B0604020202020204" pitchFamily="34" charset="0"/>
              </a:rPr>
              <a:t>forma de pago</a:t>
            </a:r>
            <a:r>
              <a:rPr lang="es-MX" altLang="es-MX" sz="2000" dirty="0">
                <a:solidFill>
                  <a:schemeClr val="bg1"/>
                </a:solidFill>
                <a:latin typeface="Arial" panose="020B0604020202020204" pitchFamily="34" charset="0"/>
                <a:cs typeface="Arial" panose="020B0604020202020204" pitchFamily="34" charset="0"/>
              </a:rPr>
              <a:t>, que puede ser </a:t>
            </a:r>
            <a:r>
              <a:rPr lang="es-MX" altLang="es-MX" sz="1600" dirty="0">
                <a:solidFill>
                  <a:schemeClr val="bg1"/>
                </a:solidFill>
                <a:latin typeface="Arial" panose="020B0604020202020204" pitchFamily="34" charset="0"/>
                <a:cs typeface="Arial" panose="020B0604020202020204" pitchFamily="34" charset="0"/>
              </a:rPr>
              <a:t>(arts. 45 LOPSRM, 64, 221 a 233 RLOPSRM)</a:t>
            </a:r>
            <a:r>
              <a:rPr lang="es-MX" altLang="es-MX" sz="2000" dirty="0">
                <a:solidFill>
                  <a:schemeClr val="bg1"/>
                </a:solidFill>
                <a:latin typeface="Arial" panose="020B0604020202020204" pitchFamily="34" charset="0"/>
                <a:cs typeface="Arial" panose="020B0604020202020204" pitchFamily="34" charset="0"/>
              </a:rPr>
              <a:t> </a:t>
            </a:r>
            <a:r>
              <a:rPr lang="es-MX" altLang="es-MX" sz="2000" b="1" dirty="0">
                <a:solidFill>
                  <a:schemeClr val="bg1"/>
                </a:solidFill>
                <a:latin typeface="Arial" panose="020B0604020202020204" pitchFamily="34" charset="0"/>
                <a:cs typeface="Arial" panose="020B0604020202020204" pitchFamily="34" charset="0"/>
              </a:rPr>
              <a:t>Sobre la base de precios unitarios</a:t>
            </a:r>
            <a:r>
              <a:rPr lang="es-MX" altLang="es-MX" sz="2000" dirty="0">
                <a:solidFill>
                  <a:schemeClr val="bg1"/>
                </a:solidFill>
                <a:latin typeface="Arial" panose="020B0604020202020204" pitchFamily="34" charset="0"/>
                <a:cs typeface="Arial" panose="020B0604020202020204" pitchFamily="34" charset="0"/>
              </a:rPr>
              <a:t>; </a:t>
            </a:r>
            <a:r>
              <a:rPr lang="es-MX" altLang="es-MX" sz="2000" b="1" dirty="0">
                <a:solidFill>
                  <a:schemeClr val="bg1"/>
                </a:solidFill>
                <a:latin typeface="Arial" panose="020B0604020202020204" pitchFamily="34" charset="0"/>
                <a:cs typeface="Arial" panose="020B0604020202020204" pitchFamily="34" charset="0"/>
              </a:rPr>
              <a:t>A precio alzado</a:t>
            </a:r>
            <a:r>
              <a:rPr lang="es-MX" altLang="es-MX" sz="2000" dirty="0">
                <a:solidFill>
                  <a:schemeClr val="bg1"/>
                </a:solidFill>
                <a:latin typeface="Arial" panose="020B0604020202020204" pitchFamily="34" charset="0"/>
                <a:cs typeface="Arial" panose="020B0604020202020204" pitchFamily="34" charset="0"/>
              </a:rPr>
              <a:t>, o </a:t>
            </a:r>
            <a:r>
              <a:rPr lang="es-MX" altLang="es-MX" sz="2000" b="1" dirty="0">
                <a:solidFill>
                  <a:schemeClr val="bg1"/>
                </a:solidFill>
                <a:latin typeface="Arial" panose="020B0604020202020204" pitchFamily="34" charset="0"/>
                <a:cs typeface="Arial" panose="020B0604020202020204" pitchFamily="34" charset="0"/>
              </a:rPr>
              <a:t>Mixta</a:t>
            </a:r>
            <a:r>
              <a:rPr lang="es-MX" altLang="es-MX" sz="2000" dirty="0">
                <a:solidFill>
                  <a:schemeClr val="bg1"/>
                </a:solidFill>
                <a:latin typeface="Arial" panose="020B0604020202020204" pitchFamily="34" charset="0"/>
                <a:cs typeface="Arial" panose="020B0604020202020204" pitchFamily="34" charset="0"/>
              </a:rPr>
              <a:t>. La amortización programada no es utilizada.</a:t>
            </a:r>
          </a:p>
          <a:p>
            <a:pPr marL="0" indent="0" algn="just" eaLnBrk="1" hangingPunct="1">
              <a:lnSpc>
                <a:spcPct val="100000"/>
              </a:lnSpc>
              <a:spcBef>
                <a:spcPct val="0"/>
              </a:spcBef>
              <a:buClr>
                <a:schemeClr val="bg1"/>
              </a:buClr>
              <a:buSzPct val="100000"/>
              <a:buNone/>
            </a:pPr>
            <a:endParaRPr lang="es-MX" altLang="es-MX" sz="8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ct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Sólo destinar hasta el 30% del presupuesto a contrataciones por excepción a la licitación por monto </a:t>
            </a:r>
            <a:r>
              <a:rPr lang="es-MX" altLang="es-MX" sz="1600" dirty="0">
                <a:solidFill>
                  <a:schemeClr val="bg1"/>
                </a:solidFill>
                <a:latin typeface="Arial" panose="020B0604020202020204" pitchFamily="34" charset="0"/>
                <a:cs typeface="Arial" panose="020B0604020202020204" pitchFamily="34" charset="0"/>
              </a:rPr>
              <a:t>(art. 43 3er pfo.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eaLnBrk="1" hangingPunct="1">
              <a:lnSpc>
                <a:spcPct val="100000"/>
              </a:lnSpc>
              <a:spcBef>
                <a:spcPct val="0"/>
              </a:spcBef>
              <a:buClr>
                <a:schemeClr val="bg1"/>
              </a:buClr>
              <a:buSzPct val="100000"/>
              <a:buNone/>
            </a:pPr>
            <a:endParaRPr lang="es-MX" altLang="es-MX" sz="800" dirty="0">
              <a:solidFill>
                <a:schemeClr val="bg1"/>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0"/>
              </a:spcBef>
              <a:buClr>
                <a:srgbClr val="000000"/>
              </a:buClr>
              <a:buSzTx/>
              <a:buFont typeface="Arial" panose="020B0604020202020204" pitchFamily="34" charset="0"/>
              <a:buNone/>
              <a:tabLst/>
              <a:defRPr/>
            </a:pPr>
            <a:r>
              <a:rPr kumimoji="0" lang="es-ES" altLang="es-MX"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Considerar las normas </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oficiales, u otras que deberán exigirse en el procedimiento de contratación que señale el área técnica </a:t>
            </a:r>
            <a:r>
              <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22 2º, 3er. y 4to. pfo. RLOPSRM)</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ct val="0"/>
              </a:spcBef>
              <a:buClr>
                <a:srgbClr val="000000"/>
              </a:buClr>
              <a:buSzTx/>
              <a:buFont typeface="Arial" panose="020B0604020202020204" pitchFamily="34" charset="0"/>
              <a:buNone/>
              <a:tabLst/>
              <a:defRPr/>
            </a:pPr>
            <a:endParaRPr lang="es-ES" altLang="es-MX" sz="800" dirty="0">
              <a:solidFill>
                <a:srgbClr val="000000"/>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0"/>
              </a:spcBef>
              <a:buClr>
                <a:srgbClr val="000000"/>
              </a:buClr>
              <a:buSzTx/>
              <a:buFont typeface="Arial" panose="020B0604020202020204" pitchFamily="34" charset="0"/>
              <a:buNone/>
              <a:tabLst/>
              <a:defRPr/>
            </a:pP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Los requisitos no deben limitar la competencia y libre concurrencia ni establecer condiciones imposibles de cumplir </a:t>
            </a:r>
            <a:r>
              <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31 2º pfo. LOPSRM)</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lang="es-MX" dirty="0"/>
          </a:p>
        </p:txBody>
      </p:sp>
      <p:pic>
        <p:nvPicPr>
          <p:cNvPr id="5122" name="Picture 2" descr="🥇 Importancia del Marketing Internacional | 2022">
            <a:extLst>
              <a:ext uri="{FF2B5EF4-FFF2-40B4-BE49-F238E27FC236}">
                <a16:creationId xmlns:a16="http://schemas.microsoft.com/office/drawing/2014/main" id="{CC811913-326F-7BF9-18CB-9A824E6B1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267" y="76666"/>
            <a:ext cx="2433918" cy="156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45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50"/>
                                        <p:tgtEl>
                                          <p:spTgt spid="11">
                                            <p:txEl>
                                              <p:pRg st="0" end="0"/>
                                            </p:txEl>
                                          </p:spTgt>
                                        </p:tgtEl>
                                      </p:cBhvr>
                                    </p:animEffect>
                                    <p:anim calcmode="lin" valueType="num">
                                      <p:cBhvr>
                                        <p:cTn id="8" dur="6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600" fill="hold"/>
                                        <p:tgtEl>
                                          <p:spTgt spid="11">
                                            <p:txEl>
                                              <p:pRg st="0" end="0"/>
                                            </p:txEl>
                                          </p:spTgt>
                                        </p:tgtEl>
                                        <p:attrNameLst>
                                          <p:attrName>ppt_y</p:attrName>
                                        </p:attrNameLst>
                                      </p:cBhvr>
                                      <p:tavLst>
                                        <p:tav tm="0">
                                          <p:val>
                                            <p:strVal val="#ppt_y+0.31"/>
                                          </p:val>
                                        </p:tav>
                                        <p:tav tm="100000">
                                          <p:val>
                                            <p:strVal val="#ppt_y+0.31"/>
                                          </p:val>
                                        </p:tav>
                                      </p:tavLst>
                                    </p:anim>
                                    <p:anim calcmode="lin" valueType="num">
                                      <p:cBhvr>
                                        <p:cTn id="10" dur="900" decel="50000" fill="hold">
                                          <p:stCondLst>
                                            <p:cond delay="600"/>
                                          </p:stCondLst>
                                        </p:cTn>
                                        <p:tgtEl>
                                          <p:spTgt spid="1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900" decel="50000" fill="hold">
                                          <p:stCondLst>
                                            <p:cond delay="600"/>
                                          </p:stCondLst>
                                        </p:cTn>
                                        <p:tgtEl>
                                          <p:spTgt spid="1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5" presetClass="entr" presetSubtype="10" fill="hold" nodeType="with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checkerboard(across)">
                                      <p:cBhvr>
                                        <p:cTn id="14" dur="125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wedge">
                                      <p:cBhvr>
                                        <p:cTn id="19" dur="2000"/>
                                        <p:tgtEl>
                                          <p:spTgt spid="1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 calcmode="lin" valueType="num">
                                      <p:cBhvr>
                                        <p:cTn id="24"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barn(inVertical)">
                                      <p:cBhvr>
                                        <p:cTn id="31" dur="1000"/>
                                        <p:tgtEl>
                                          <p:spTgt spid="1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1">
                                            <p:txEl>
                                              <p:pRg st="8" end="8"/>
                                            </p:txEl>
                                          </p:spTgt>
                                        </p:tgtEl>
                                        <p:attrNameLst>
                                          <p:attrName>style.visibility</p:attrName>
                                        </p:attrNameLst>
                                      </p:cBhvr>
                                      <p:to>
                                        <p:strVal val="visible"/>
                                      </p:to>
                                    </p:set>
                                    <p:anim calcmode="lin" valueType="num">
                                      <p:cBhvr>
                                        <p:cTn id="36"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7"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38" dur="1000" fill="hold"/>
                                        <p:tgtEl>
                                          <p:spTgt spid="11">
                                            <p:txEl>
                                              <p:pRg st="8" end="8"/>
                                            </p:txEl>
                                          </p:spTgt>
                                        </p:tgtEl>
                                        <p:attrNameLst>
                                          <p:attrName>style.rotation</p:attrName>
                                        </p:attrNameLst>
                                      </p:cBhvr>
                                      <p:tavLst>
                                        <p:tav tm="0">
                                          <p:val>
                                            <p:fltVal val="90"/>
                                          </p:val>
                                        </p:tav>
                                        <p:tav tm="100000">
                                          <p:val>
                                            <p:fltVal val="0"/>
                                          </p:val>
                                        </p:tav>
                                      </p:tavLst>
                                    </p:anim>
                                    <p:animEffect transition="in" filter="fade">
                                      <p:cBhvr>
                                        <p:cTn id="39" dur="1000"/>
                                        <p:tgtEl>
                                          <p:spTgt spid="1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1000"/>
                                        <p:tgtEl>
                                          <p:spTgt spid="11">
                                            <p:txEl>
                                              <p:pRg st="10" end="10"/>
                                            </p:txEl>
                                          </p:spTgt>
                                        </p:tgtEl>
                                      </p:cBhvr>
                                    </p:animEffect>
                                    <p:anim calcmode="lin" valueType="num">
                                      <p:cBhvr>
                                        <p:cTn id="45"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11">
                                            <p:txEl>
                                              <p:pRg st="10" end="10"/>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1">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46025"/>
          </a:xfrm>
        </p:spPr>
        <p:txBody>
          <a:bodyPr>
            <a:normAutofit/>
          </a:bodyPr>
          <a:lstStyle/>
          <a:p>
            <a:pPr marL="468000" indent="0" algn="just" eaLnBrk="1" hangingPunct="1">
              <a:lnSpc>
                <a:spcPct val="100000"/>
              </a:lnSpc>
              <a:spcBef>
                <a:spcPct val="0"/>
              </a:spcBef>
              <a:buClr>
                <a:srgbClr val="000000"/>
              </a:buClr>
              <a:buNone/>
            </a:pPr>
            <a:r>
              <a:rPr lang="es-ES" altLang="es-MX" sz="2000" dirty="0">
                <a:solidFill>
                  <a:schemeClr val="bg1"/>
                </a:solidFill>
                <a:latin typeface="Arial" panose="020B0604020202020204" pitchFamily="34" charset="0"/>
                <a:cs typeface="Arial" panose="020B0604020202020204" pitchFamily="34" charset="0"/>
              </a:rPr>
              <a:t>En los procedimiento licitatorios </a:t>
            </a:r>
            <a:r>
              <a:rPr lang="es-ES_tradnl" altLang="es-MX" sz="2000" dirty="0">
                <a:solidFill>
                  <a:schemeClr val="bg1"/>
                </a:solidFill>
                <a:latin typeface="Arial" panose="020B0604020202020204" pitchFamily="34" charset="0"/>
                <a:cs typeface="Arial" panose="020B0604020202020204" pitchFamily="34" charset="0"/>
              </a:rPr>
              <a:t>cuyo presupuesto estimado de contratación sea superior a diez mil veces el valor mensual de la UMA </a:t>
            </a:r>
            <a:r>
              <a:rPr lang="es-ES_tradnl" altLang="es-MX" sz="1600" dirty="0">
                <a:solidFill>
                  <a:schemeClr val="bg1"/>
                </a:solidFill>
                <a:latin typeface="Arial" panose="020B0604020202020204" pitchFamily="34" charset="0"/>
                <a:cs typeface="Arial" panose="020B0604020202020204" pitchFamily="34" charset="0"/>
              </a:rPr>
              <a:t>($31´537,000.00 pesos hasta 30 de enero 2024)</a:t>
            </a:r>
            <a:r>
              <a:rPr lang="es-ES_tradnl" altLang="es-MX" sz="2000" dirty="0">
                <a:solidFill>
                  <a:schemeClr val="bg1"/>
                </a:solidFill>
                <a:latin typeface="Arial" panose="020B0604020202020204" pitchFamily="34" charset="0"/>
                <a:cs typeface="Arial" panose="020B0604020202020204" pitchFamily="34" charset="0"/>
              </a:rPr>
              <a:t> </a:t>
            </a:r>
            <a:r>
              <a:rPr lang="es-ES" altLang="es-MX" sz="2000" dirty="0">
                <a:solidFill>
                  <a:schemeClr val="bg1"/>
                </a:solidFill>
                <a:latin typeface="Arial" panose="020B0604020202020204" pitchFamily="34" charset="0"/>
                <a:cs typeface="Arial" panose="020B0604020202020204" pitchFamily="34" charset="0"/>
              </a:rPr>
              <a:t>se deberá </a:t>
            </a:r>
            <a:r>
              <a:rPr lang="es-ES" altLang="es-MX" sz="2000" dirty="0">
                <a:solidFill>
                  <a:schemeClr val="accent5">
                    <a:lumMod val="75000"/>
                  </a:schemeClr>
                </a:solidFill>
                <a:latin typeface="Arial" panose="020B0604020202020204" pitchFamily="34" charset="0"/>
                <a:cs typeface="Arial" panose="020B0604020202020204" pitchFamily="34" charset="0"/>
              </a:rPr>
              <a:t>difundir el proyecto </a:t>
            </a:r>
            <a:r>
              <a:rPr lang="es-ES" altLang="es-MX" sz="2000" dirty="0">
                <a:solidFill>
                  <a:schemeClr val="bg1"/>
                </a:solidFill>
                <a:latin typeface="Arial" panose="020B0604020202020204" pitchFamily="34" charset="0"/>
                <a:cs typeface="Arial" panose="020B0604020202020204" pitchFamily="34" charset="0"/>
              </a:rPr>
              <a:t>o versión preliminar </a:t>
            </a:r>
            <a:r>
              <a:rPr lang="es-ES" altLang="es-MX" sz="2000" dirty="0">
                <a:solidFill>
                  <a:schemeClr val="accent5">
                    <a:lumMod val="75000"/>
                  </a:schemeClr>
                </a:solidFill>
                <a:latin typeface="Arial" panose="020B0604020202020204" pitchFamily="34" charset="0"/>
                <a:cs typeface="Arial" panose="020B0604020202020204" pitchFamily="34" charset="0"/>
              </a:rPr>
              <a:t>de la convocatoria a través de CompraNet</a:t>
            </a:r>
            <a:r>
              <a:rPr lang="es-ES" altLang="es-MX" sz="2000" dirty="0">
                <a:solidFill>
                  <a:schemeClr val="bg1"/>
                </a:solidFill>
                <a:latin typeface="Arial" panose="020B0604020202020204" pitchFamily="34" charset="0"/>
                <a:cs typeface="Arial" panose="020B0604020202020204" pitchFamily="34" charset="0"/>
              </a:rPr>
              <a:t> </a:t>
            </a:r>
            <a:r>
              <a:rPr lang="es-ES" altLang="es-MX" sz="1600" dirty="0">
                <a:solidFill>
                  <a:schemeClr val="bg1"/>
                </a:solidFill>
                <a:latin typeface="Arial" panose="020B0604020202020204" pitchFamily="34" charset="0"/>
                <a:cs typeface="Arial" panose="020B0604020202020204" pitchFamily="34" charset="0"/>
              </a:rPr>
              <a:t>(art. 2 fracción XXVI RLOPSRM)</a:t>
            </a:r>
            <a:r>
              <a:rPr lang="es-ES" altLang="es-MX" sz="2000" dirty="0">
                <a:solidFill>
                  <a:schemeClr val="bg1"/>
                </a:solidFill>
                <a:latin typeface="Arial" panose="020B0604020202020204" pitchFamily="34" charset="0"/>
                <a:cs typeface="Arial" panose="020B0604020202020204" pitchFamily="34" charset="0"/>
              </a:rPr>
              <a:t>,</a:t>
            </a:r>
            <a:r>
              <a:rPr lang="es-ES" altLang="es-MX" sz="1600" dirty="0">
                <a:solidFill>
                  <a:schemeClr val="bg1"/>
                </a:solidFill>
                <a:latin typeface="Arial" panose="020B0604020202020204" pitchFamily="34" charset="0"/>
                <a:cs typeface="Arial" panose="020B0604020202020204" pitchFamily="34" charset="0"/>
              </a:rPr>
              <a:t> </a:t>
            </a:r>
            <a:r>
              <a:rPr lang="es-ES" altLang="es-MX" sz="2000" dirty="0">
                <a:solidFill>
                  <a:schemeClr val="bg1"/>
                </a:solidFill>
                <a:latin typeface="Arial" panose="020B0604020202020204" pitchFamily="34" charset="0"/>
                <a:cs typeface="Arial" panose="020B0604020202020204" pitchFamily="34" charset="0"/>
              </a:rPr>
              <a:t>al menos durante 10 días hábiles, lapso durante el cual se recibirán comentarios en la dirección electrónica que se señale para ello </a:t>
            </a:r>
            <a:r>
              <a:rPr lang="es-ES" altLang="es-MX" sz="1600" dirty="0">
                <a:solidFill>
                  <a:schemeClr val="bg1"/>
                </a:solidFill>
                <a:latin typeface="Arial" panose="020B0604020202020204" pitchFamily="34" charset="0"/>
                <a:cs typeface="Arial" panose="020B0604020202020204" pitchFamily="34" charset="0"/>
              </a:rPr>
              <a:t>(art. 31 3º pfo. LOPSRM)</a:t>
            </a:r>
            <a:r>
              <a:rPr lang="es-ES" altLang="es-MX" sz="2000" dirty="0">
                <a:solidFill>
                  <a:schemeClr val="bg1"/>
                </a:solidFill>
                <a:latin typeface="Arial" panose="020B0604020202020204" pitchFamily="34" charset="0"/>
                <a:cs typeface="Arial" panose="020B0604020202020204" pitchFamily="34" charset="0"/>
              </a:rPr>
              <a:t>. Por debajo de esta cantidad es opcional la difusión.</a:t>
            </a:r>
          </a:p>
          <a:p>
            <a:pPr marL="468000" indent="0" algn="just" eaLnBrk="1" hangingPunct="1">
              <a:lnSpc>
                <a:spcPct val="100000"/>
              </a:lnSpc>
              <a:spcBef>
                <a:spcPct val="0"/>
              </a:spcBef>
              <a:buClr>
                <a:srgbClr val="000000"/>
              </a:buClr>
              <a:buNone/>
            </a:pPr>
            <a:endParaRPr lang="es-ES" altLang="es-MX" sz="2000" dirty="0">
              <a:solidFill>
                <a:schemeClr val="bg1"/>
              </a:solidFill>
              <a:latin typeface="Arial" panose="020B0604020202020204" pitchFamily="34" charset="0"/>
              <a:cs typeface="Arial" panose="020B0604020202020204" pitchFamily="34" charset="0"/>
            </a:endParaRPr>
          </a:p>
          <a:p>
            <a:pPr marL="457200" indent="-457200" eaLnBrk="1" hangingPunct="1">
              <a:spcBef>
                <a:spcPct val="0"/>
              </a:spcBef>
              <a:spcAft>
                <a:spcPct val="40000"/>
              </a:spcAft>
              <a:buClr>
                <a:schemeClr val="accent1"/>
              </a:buClr>
              <a:buSzPct val="100000"/>
              <a:buFont typeface="+mj-lt"/>
              <a:buAutoNum type="arabicPeriod" startAt="6"/>
            </a:pPr>
            <a:r>
              <a:rPr lang="es-MX" altLang="es-MX" sz="2000" dirty="0">
                <a:solidFill>
                  <a:schemeClr val="bg1"/>
                </a:solidFill>
                <a:latin typeface="Arial" panose="020B0604020202020204" pitchFamily="34" charset="0"/>
                <a:cs typeface="Arial" panose="020B0604020202020204" pitchFamily="34" charset="0"/>
              </a:rPr>
              <a:t>En su caso, solicitar la participación de un testigo social.</a:t>
            </a:r>
            <a:endParaRPr lang="es-ES" altLang="es-MX" sz="800" dirty="0">
              <a:solidFill>
                <a:schemeClr val="bg1"/>
              </a:solidFill>
              <a:latin typeface="Arial" panose="020B0604020202020204" pitchFamily="34" charset="0"/>
              <a:cs typeface="Arial" panose="020B0604020202020204" pitchFamily="34" charset="0"/>
            </a:endParaRPr>
          </a:p>
          <a:p>
            <a:pPr marL="468000" indent="0" algn="just" eaLnBrk="1" hangingPunct="1">
              <a:lnSpc>
                <a:spcPct val="100000"/>
              </a:lnSpc>
              <a:spcBef>
                <a:spcPct val="0"/>
              </a:spcBef>
              <a:buClr>
                <a:srgbClr val="000000"/>
              </a:buClr>
              <a:buNone/>
            </a:pPr>
            <a:r>
              <a:rPr lang="es-ES" altLang="es-MX" sz="2000" dirty="0">
                <a:solidFill>
                  <a:schemeClr val="bg1"/>
                </a:solidFill>
                <a:latin typeface="Arial" panose="020B0604020202020204" pitchFamily="34" charset="0"/>
                <a:cs typeface="Arial" panose="020B0604020202020204" pitchFamily="34" charset="0"/>
              </a:rPr>
              <a:t>Se puede </a:t>
            </a:r>
            <a:r>
              <a:rPr lang="es-ES" altLang="es-MX" sz="2000" dirty="0">
                <a:solidFill>
                  <a:srgbClr val="795052"/>
                </a:solidFill>
                <a:latin typeface="Arial" panose="020B0604020202020204" pitchFamily="34" charset="0"/>
                <a:cs typeface="Arial" panose="020B0604020202020204" pitchFamily="34" charset="0"/>
              </a:rPr>
              <a:t>definir al testigo social </a:t>
            </a:r>
            <a:r>
              <a:rPr lang="es-ES" altLang="es-MX" sz="2000" dirty="0">
                <a:solidFill>
                  <a:schemeClr val="bg1"/>
                </a:solidFill>
                <a:latin typeface="Arial" panose="020B0604020202020204" pitchFamily="34" charset="0"/>
                <a:cs typeface="Arial" panose="020B0604020202020204" pitchFamily="34" charset="0"/>
              </a:rPr>
              <a:t>como aquella persona que en nombre de la sociedad civil, atestigua el apego de los servidores públicos a la normatividad, cuando se lleva a cabo un procedimiento de contratación, y esta obligada a emitir una opinión o testimonio sobre lo observado durante dicho procedimiento. </a:t>
            </a:r>
            <a:r>
              <a:rPr lang="es-ES" altLang="es-MX" sz="1600" dirty="0">
                <a:solidFill>
                  <a:schemeClr val="bg1"/>
                </a:solidFill>
                <a:latin typeface="Arial" panose="020B0604020202020204" pitchFamily="34" charset="0"/>
                <a:cs typeface="Arial" panose="020B0604020202020204" pitchFamily="34" charset="0"/>
              </a:rPr>
              <a:t>(arts. 27 Bis LOPSRM y 49 a 58 RLOPSRM)</a:t>
            </a:r>
            <a:r>
              <a:rPr lang="es-ES" altLang="es-MX" sz="2000" dirty="0">
                <a:solidFill>
                  <a:schemeClr val="bg1"/>
                </a:solidFill>
                <a:latin typeface="Arial" panose="020B0604020202020204" pitchFamily="34" charset="0"/>
                <a:cs typeface="Arial" panose="020B0604020202020204" pitchFamily="34" charset="0"/>
              </a:rPr>
              <a:t>.</a:t>
            </a:r>
          </a:p>
          <a:p>
            <a:pPr marL="468000" indent="0" algn="just" eaLnBrk="1" hangingPunct="1">
              <a:lnSpc>
                <a:spcPct val="100000"/>
              </a:lnSpc>
              <a:spcBef>
                <a:spcPct val="0"/>
              </a:spcBef>
              <a:buClr>
                <a:srgbClr val="000000"/>
              </a:buClr>
              <a:buNone/>
            </a:pPr>
            <a:endParaRPr lang="es-ES" altLang="es-MX" sz="800" dirty="0">
              <a:solidFill>
                <a:schemeClr val="bg1"/>
              </a:solidFill>
              <a:latin typeface="Arial" panose="020B0604020202020204" pitchFamily="34" charset="0"/>
              <a:cs typeface="Arial" panose="020B0604020202020204" pitchFamily="34" charset="0"/>
            </a:endParaRPr>
          </a:p>
          <a:p>
            <a:pPr marL="468000" indent="0" algn="just" eaLnBrk="1" hangingPunct="1">
              <a:lnSpc>
                <a:spcPct val="100000"/>
              </a:lnSpc>
              <a:spcBef>
                <a:spcPct val="0"/>
              </a:spcBef>
              <a:buClr>
                <a:srgbClr val="000000"/>
              </a:buClr>
              <a:buNone/>
            </a:pPr>
            <a:r>
              <a:rPr lang="es-ES" altLang="es-MX" sz="2000" dirty="0">
                <a:solidFill>
                  <a:schemeClr val="bg1"/>
                </a:solidFill>
                <a:latin typeface="Arial" panose="020B0604020202020204" pitchFamily="34" charset="0"/>
                <a:cs typeface="Arial" panose="020B0604020202020204" pitchFamily="34" charset="0"/>
              </a:rPr>
              <a:t>La contratación del testigo social es </a:t>
            </a:r>
            <a:r>
              <a:rPr lang="es-ES" altLang="es-MX" sz="2000" dirty="0">
                <a:solidFill>
                  <a:schemeClr val="accent6">
                    <a:lumMod val="50000"/>
                  </a:schemeClr>
                </a:solidFill>
                <a:latin typeface="Arial" panose="020B0604020202020204" pitchFamily="34" charset="0"/>
                <a:cs typeface="Arial" panose="020B0604020202020204" pitchFamily="34" charset="0"/>
              </a:rPr>
              <a:t>obligatoria </a:t>
            </a:r>
            <a:r>
              <a:rPr lang="es-ES" altLang="es-MX" sz="2000" dirty="0">
                <a:solidFill>
                  <a:schemeClr val="bg1"/>
                </a:solidFill>
                <a:latin typeface="Arial" panose="020B0604020202020204" pitchFamily="34" charset="0"/>
                <a:cs typeface="Arial" panose="020B0604020202020204" pitchFamily="34" charset="0"/>
              </a:rPr>
              <a:t>para el ente público </a:t>
            </a:r>
            <a:r>
              <a:rPr lang="es-ES" altLang="es-MX" sz="2000" dirty="0">
                <a:solidFill>
                  <a:schemeClr val="accent6">
                    <a:lumMod val="50000"/>
                  </a:schemeClr>
                </a:solidFill>
                <a:latin typeface="Arial" panose="020B0604020202020204" pitchFamily="34" charset="0"/>
                <a:cs typeface="Arial" panose="020B0604020202020204" pitchFamily="34" charset="0"/>
              </a:rPr>
              <a:t>cuando</a:t>
            </a:r>
            <a:r>
              <a:rPr lang="es-ES" altLang="es-MX" sz="2000" dirty="0">
                <a:solidFill>
                  <a:schemeClr val="bg1"/>
                </a:solidFill>
                <a:latin typeface="Arial" panose="020B0604020202020204" pitchFamily="34" charset="0"/>
                <a:cs typeface="Arial" panose="020B0604020202020204" pitchFamily="34" charset="0"/>
              </a:rPr>
              <a:t> el monto de la contratación rebase los 10’000,000 de veces el valor diario de la UMA.</a:t>
            </a:r>
          </a:p>
        </p:txBody>
      </p:sp>
    </p:spTree>
    <p:extLst>
      <p:ext uri="{BB962C8B-B14F-4D97-AF65-F5344CB8AC3E}">
        <p14:creationId xmlns:p14="http://schemas.microsoft.com/office/powerpoint/2010/main" val="425549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1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800" decel="100000"/>
                                        <p:tgtEl>
                                          <p:spTgt spid="11">
                                            <p:txEl>
                                              <p:pRg st="2" end="2"/>
                                            </p:txEl>
                                          </p:spTgt>
                                        </p:tgtEl>
                                      </p:cBhvr>
                                    </p:animEffect>
                                    <p:anim calcmode="lin" valueType="num">
                                      <p:cBhvr>
                                        <p:cTn id="13"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ircle(in)">
                                      <p:cBhvr>
                                        <p:cTn id="22" dur="1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1000"/>
                                        <p:tgtEl>
                                          <p:spTgt spid="11">
                                            <p:txEl>
                                              <p:pRg st="5" end="5"/>
                                            </p:txEl>
                                          </p:spTgt>
                                        </p:tgtEl>
                                      </p:cBhvr>
                                    </p:animEffect>
                                    <p:anim calcmode="lin" valueType="num">
                                      <p:cBhvr>
                                        <p:cTn id="28"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99813"/>
          </a:xfrm>
        </p:spPr>
        <p:txBody>
          <a:bodyPr>
            <a:normAutofit/>
          </a:bodyPr>
          <a:lstStyle/>
          <a:p>
            <a:pPr marL="0" indent="0" algn="just" eaLnBrk="1" hangingPunct="1">
              <a:lnSpc>
                <a:spcPct val="100000"/>
              </a:lnSpc>
              <a:spcBef>
                <a:spcPts val="0"/>
              </a:spcBef>
              <a:buClr>
                <a:srgbClr val="000000"/>
              </a:buClr>
              <a:buNone/>
            </a:pPr>
            <a:r>
              <a:rPr lang="es-ES" altLang="es-MX" sz="2000" dirty="0">
                <a:solidFill>
                  <a:schemeClr val="bg1"/>
                </a:solidFill>
                <a:latin typeface="Arial" panose="020B0604020202020204" pitchFamily="34" charset="0"/>
                <a:cs typeface="Arial" panose="020B0604020202020204" pitchFamily="34" charset="0"/>
              </a:rPr>
              <a:t>El testigo social también puede participar cuando lo determine la SFP de acuerdo al impacto de la contratación.</a:t>
            </a:r>
          </a:p>
          <a:p>
            <a:pPr marL="468000" indent="0" algn="just" eaLnBrk="1" hangingPunct="1">
              <a:lnSpc>
                <a:spcPct val="100000"/>
              </a:lnSpc>
              <a:spcBef>
                <a:spcPts val="0"/>
              </a:spcBef>
              <a:buClr>
                <a:srgbClr val="000000"/>
              </a:buClr>
              <a:buNone/>
            </a:pPr>
            <a:endParaRPr lang="es-ES" altLang="es-MX" sz="8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rgbClr val="000000"/>
              </a:buClr>
              <a:buNone/>
            </a:pPr>
            <a:r>
              <a:rPr lang="es-MX" sz="2000" b="1" dirty="0">
                <a:solidFill>
                  <a:schemeClr val="bg1"/>
                </a:solidFill>
                <a:latin typeface="ArialMT"/>
                <a:cs typeface="Arial" panose="020B0604020202020204" pitchFamily="34" charset="0"/>
              </a:rPr>
              <a:t>2.2. </a:t>
            </a:r>
            <a:r>
              <a:rPr lang="es-MX" sz="2000" b="1" dirty="0">
                <a:solidFill>
                  <a:schemeClr val="accent6">
                    <a:lumMod val="50000"/>
                  </a:schemeClr>
                </a:solidFill>
                <a:latin typeface="Arial" panose="020B0604020202020204" pitchFamily="34" charset="0"/>
                <a:cs typeface="Arial" panose="020B0604020202020204" pitchFamily="34" charset="0"/>
              </a:rPr>
              <a:t>P</a:t>
            </a:r>
            <a:r>
              <a:rPr lang="es-MX" altLang="es-MX" sz="2000" b="1" dirty="0">
                <a:solidFill>
                  <a:schemeClr val="accent6">
                    <a:lumMod val="50000"/>
                  </a:schemeClr>
                </a:solidFill>
                <a:latin typeface="Arial" panose="020B0604020202020204" pitchFamily="34" charset="0"/>
                <a:cs typeface="Arial" panose="020B0604020202020204" pitchFamily="34" charset="0"/>
              </a:rPr>
              <a:t>resupuestación</a:t>
            </a:r>
            <a:r>
              <a:rPr lang="es-MX" altLang="es-MX" sz="2000" b="1"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Clr>
                <a:srgbClr val="000000"/>
              </a:buClr>
              <a:buNone/>
            </a:pPr>
            <a:endParaRPr lang="es-MX" sz="900" dirty="0">
              <a:solidFill>
                <a:schemeClr val="bg1"/>
              </a:solidFill>
              <a:latin typeface="Arial" panose="020B0604020202020204" pitchFamily="34" charset="0"/>
              <a:cs typeface="Arial" panose="020B0604020202020204" pitchFamily="34" charset="0"/>
            </a:endParaRPr>
          </a:p>
          <a:p>
            <a:pPr marL="0" lvl="0" indent="0" algn="just">
              <a:lnSpc>
                <a:spcPct val="100000"/>
              </a:lnSpc>
              <a:spcBef>
                <a:spcPts val="0"/>
              </a:spcBef>
              <a:buNone/>
              <a:defRPr/>
            </a:pPr>
            <a:r>
              <a:rPr lang="es-ES" sz="2000" dirty="0">
                <a:solidFill>
                  <a:schemeClr val="bg1"/>
                </a:solidFill>
                <a:latin typeface="ArialMT"/>
              </a:rPr>
              <a:t>		       La Presupuestación </a:t>
            </a:r>
            <a:r>
              <a:rPr lang="es-ES" sz="2000" dirty="0">
                <a:solidFill>
                  <a:schemeClr val="accent3">
                    <a:lumMod val="75000"/>
                  </a:schemeClr>
                </a:solidFill>
                <a:latin typeface="ArialMT"/>
              </a:rPr>
              <a:t>consiste en </a:t>
            </a:r>
            <a:r>
              <a:rPr lang="es-ES" sz="2000" dirty="0">
                <a:solidFill>
                  <a:schemeClr val="bg1"/>
                </a:solidFill>
                <a:latin typeface="ArialMT"/>
              </a:rPr>
              <a:t>realizar las acciones necesa-	                    rias  para  cuantificar  monetariamente  los  recursos  humanos, 		       materiales y financieros, necesarios para cumplir con los pro-		       gramas establecidos en un determinado periodo; comprende 		       las tareas de formulación, discusión, aprobación, ejecución, control y evaluación del presupuesto.</a:t>
            </a:r>
          </a:p>
          <a:p>
            <a:pPr marL="0" marR="0" lvl="0" indent="0" algn="just" defTabSz="914400" rtl="0" eaLnBrk="1" fontAlgn="auto" latinLnBrk="0" hangingPunct="1">
              <a:lnSpc>
                <a:spcPct val="100000"/>
              </a:lnSpc>
              <a:spcBef>
                <a:spcPts val="0"/>
              </a:spcBef>
              <a:buClrTx/>
              <a:buSzTx/>
              <a:buNone/>
              <a:tabLst/>
              <a:defRPr/>
            </a:pPr>
            <a:endParaRPr lang="es-ES" sz="1000" dirty="0">
              <a:solidFill>
                <a:schemeClr val="bg1"/>
              </a:solidFill>
              <a:latin typeface="ArialMT"/>
            </a:endParaRPr>
          </a:p>
          <a:p>
            <a:pPr marL="0" lvl="0" indent="0" algn="just">
              <a:lnSpc>
                <a:spcPct val="100000"/>
              </a:lnSpc>
              <a:spcBef>
                <a:spcPts val="0"/>
              </a:spcBef>
              <a:buNone/>
              <a:defRPr/>
            </a:pPr>
            <a:r>
              <a:rPr lang="es-ES" sz="2000" dirty="0">
                <a:solidFill>
                  <a:schemeClr val="bg1"/>
                </a:solidFill>
                <a:latin typeface="ArialMT"/>
              </a:rPr>
              <a:t>A su vez la CD tiene hasta el 15 de noviembre para </a:t>
            </a:r>
            <a:r>
              <a:rPr lang="es-ES" sz="2000" dirty="0">
                <a:solidFill>
                  <a:srgbClr val="002060"/>
                </a:solidFill>
                <a:latin typeface="ArialMT"/>
              </a:rPr>
              <a:t>aprobar el Presupuesto de Egresos de la Federación </a:t>
            </a:r>
            <a:r>
              <a:rPr lang="es-ES" sz="2000" dirty="0">
                <a:solidFill>
                  <a:schemeClr val="bg1"/>
                </a:solidFill>
                <a:latin typeface="ArialMT"/>
              </a:rPr>
              <a:t>(PEF) </a:t>
            </a:r>
            <a:r>
              <a:rPr lang="es-ES" sz="1600" dirty="0">
                <a:solidFill>
                  <a:schemeClr val="bg1"/>
                </a:solidFill>
                <a:latin typeface="ArialMT"/>
              </a:rPr>
              <a:t>(art. 42 </a:t>
            </a:r>
            <a:r>
              <a:rPr lang="es-ES" sz="1600" dirty="0" err="1">
                <a:solidFill>
                  <a:schemeClr val="bg1"/>
                </a:solidFill>
                <a:latin typeface="ArialMT"/>
              </a:rPr>
              <a:t>fracc.</a:t>
            </a:r>
            <a:r>
              <a:rPr lang="es-ES" sz="1600" dirty="0">
                <a:solidFill>
                  <a:schemeClr val="bg1"/>
                </a:solidFill>
                <a:latin typeface="ArialMT"/>
              </a:rPr>
              <a:t> V LFPRH)</a:t>
            </a:r>
            <a:r>
              <a:rPr lang="es-ES" sz="2000" dirty="0">
                <a:solidFill>
                  <a:schemeClr val="bg1"/>
                </a:solidFill>
                <a:latin typeface="ArialMT"/>
              </a:rPr>
              <a:t>, el cual asigna el recurso entre los entes públicos de acuerdo al recurso que se tiene estimado ingresará a las arcas públicas, de acuerdo a la Ley de Ingresos de la Federación, que aprueba cada año el Congreso de la Unión.</a:t>
            </a:r>
          </a:p>
          <a:p>
            <a:pPr marL="0" lvl="0" indent="0" algn="just">
              <a:lnSpc>
                <a:spcPct val="100000"/>
              </a:lnSpc>
              <a:spcBef>
                <a:spcPts val="0"/>
              </a:spcBef>
              <a:buNone/>
              <a:defRPr/>
            </a:pPr>
            <a:endParaRPr lang="es-ES" sz="1000" dirty="0">
              <a:solidFill>
                <a:schemeClr val="bg1"/>
              </a:solidFill>
              <a:latin typeface="ArialMT"/>
            </a:endParaRPr>
          </a:p>
          <a:p>
            <a:pPr marL="0" lvl="0" indent="0" algn="just">
              <a:lnSpc>
                <a:spcPct val="100000"/>
              </a:lnSpc>
              <a:spcBef>
                <a:spcPts val="0"/>
              </a:spcBef>
              <a:buNone/>
              <a:defRPr/>
            </a:pPr>
            <a:r>
              <a:rPr lang="es-ES" sz="2000" dirty="0">
                <a:solidFill>
                  <a:schemeClr val="bg1"/>
                </a:solidFill>
                <a:latin typeface="ArialMT"/>
              </a:rPr>
              <a:t>Después la SHCP, tiene 15 días hábiles para publicar el PEF en el DOF</a:t>
            </a:r>
            <a:r>
              <a:rPr lang="es-ES" sz="1600" dirty="0">
                <a:solidFill>
                  <a:schemeClr val="bg1"/>
                </a:solidFill>
                <a:latin typeface="ArialMT"/>
              </a:rPr>
              <a:t> (art. 44 </a:t>
            </a:r>
            <a:r>
              <a:rPr lang="es-ES" sz="1600" dirty="0" err="1">
                <a:solidFill>
                  <a:schemeClr val="bg1"/>
                </a:solidFill>
                <a:latin typeface="ArialMT"/>
              </a:rPr>
              <a:t>últ</a:t>
            </a:r>
            <a:r>
              <a:rPr lang="es-ES" sz="1600" dirty="0">
                <a:solidFill>
                  <a:schemeClr val="bg1"/>
                </a:solidFill>
                <a:latin typeface="ArialMT"/>
              </a:rPr>
              <a:t>. pfo. LFPRH)</a:t>
            </a:r>
            <a:endParaRPr lang="es-ES" sz="2000" dirty="0">
              <a:solidFill>
                <a:schemeClr val="bg1"/>
              </a:solidFill>
              <a:latin typeface="ArialMT"/>
            </a:endParaRPr>
          </a:p>
          <a:p>
            <a:pPr marL="0" lvl="0" indent="0" algn="just">
              <a:lnSpc>
                <a:spcPct val="100000"/>
              </a:lnSpc>
              <a:spcBef>
                <a:spcPts val="0"/>
              </a:spcBef>
              <a:buNone/>
              <a:defRPr/>
            </a:pPr>
            <a:endParaRPr lang="es-ES" sz="1000" dirty="0">
              <a:solidFill>
                <a:schemeClr val="bg1"/>
              </a:solidFill>
              <a:latin typeface="ArialMT"/>
            </a:endParaRPr>
          </a:p>
          <a:p>
            <a:pPr marL="0" lvl="0" indent="0" algn="just">
              <a:lnSpc>
                <a:spcPct val="100000"/>
              </a:lnSpc>
              <a:spcBef>
                <a:spcPts val="0"/>
              </a:spcBef>
              <a:buNone/>
              <a:defRPr/>
            </a:pPr>
            <a:r>
              <a:rPr lang="es-ES" sz="2000" dirty="0">
                <a:solidFill>
                  <a:schemeClr val="bg1"/>
                </a:solidFill>
                <a:latin typeface="ArialMT"/>
              </a:rPr>
              <a:t>Una  vez publicado el PEF, la SHCP tiene 10 días hábiles para publicar, también en </a:t>
            </a:r>
          </a:p>
        </p:txBody>
      </p:sp>
      <p:pic>
        <p:nvPicPr>
          <p:cNvPr id="8194" name="Picture 2" descr="LOS PRESUPUESTOS DE LOS ENCARGOS DE AUDITORIA EN LA NUEVA REGULACIÓN -  EstebanUyarra.com">
            <a:extLst>
              <a:ext uri="{FF2B5EF4-FFF2-40B4-BE49-F238E27FC236}">
                <a16:creationId xmlns:a16="http://schemas.microsoft.com/office/drawing/2014/main" id="{06D9EFDB-69D6-70DE-6E39-93C515E89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692" y="1828189"/>
            <a:ext cx="2099609" cy="1568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09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80">
                                          <p:stCondLst>
                                            <p:cond delay="0"/>
                                          </p:stCondLst>
                                        </p:cTn>
                                        <p:tgtEl>
                                          <p:spTgt spid="11">
                                            <p:txEl>
                                              <p:pRg st="0" end="0"/>
                                            </p:txEl>
                                          </p:spTgt>
                                        </p:tgtEl>
                                      </p:cBhvr>
                                    </p:animEffect>
                                    <p:anim calcmode="lin" valueType="num">
                                      <p:cBhvr>
                                        <p:cTn id="8"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xEl>
                                              <p:pRg st="0" end="0"/>
                                            </p:txEl>
                                          </p:spTgt>
                                        </p:tgtEl>
                                      </p:cBhvr>
                                      <p:to x="100000" y="60000"/>
                                    </p:animScale>
                                    <p:animScale>
                                      <p:cBhvr>
                                        <p:cTn id="14" dur="166" decel="50000">
                                          <p:stCondLst>
                                            <p:cond delay="676"/>
                                          </p:stCondLst>
                                        </p:cTn>
                                        <p:tgtEl>
                                          <p:spTgt spid="11">
                                            <p:txEl>
                                              <p:pRg st="0" end="0"/>
                                            </p:txEl>
                                          </p:spTgt>
                                        </p:tgtEl>
                                      </p:cBhvr>
                                      <p:to x="100000" y="100000"/>
                                    </p:animScale>
                                    <p:animScale>
                                      <p:cBhvr>
                                        <p:cTn id="15" dur="26">
                                          <p:stCondLst>
                                            <p:cond delay="1312"/>
                                          </p:stCondLst>
                                        </p:cTn>
                                        <p:tgtEl>
                                          <p:spTgt spid="11">
                                            <p:txEl>
                                              <p:pRg st="0" end="0"/>
                                            </p:txEl>
                                          </p:spTgt>
                                        </p:tgtEl>
                                      </p:cBhvr>
                                      <p:to x="100000" y="80000"/>
                                    </p:animScale>
                                    <p:animScale>
                                      <p:cBhvr>
                                        <p:cTn id="16" dur="166" decel="50000">
                                          <p:stCondLst>
                                            <p:cond delay="1338"/>
                                          </p:stCondLst>
                                        </p:cTn>
                                        <p:tgtEl>
                                          <p:spTgt spid="11">
                                            <p:txEl>
                                              <p:pRg st="0" end="0"/>
                                            </p:txEl>
                                          </p:spTgt>
                                        </p:tgtEl>
                                      </p:cBhvr>
                                      <p:to x="100000" y="100000"/>
                                    </p:animScale>
                                    <p:animScale>
                                      <p:cBhvr>
                                        <p:cTn id="17" dur="26">
                                          <p:stCondLst>
                                            <p:cond delay="1642"/>
                                          </p:stCondLst>
                                        </p:cTn>
                                        <p:tgtEl>
                                          <p:spTgt spid="11">
                                            <p:txEl>
                                              <p:pRg st="0" end="0"/>
                                            </p:txEl>
                                          </p:spTgt>
                                        </p:tgtEl>
                                      </p:cBhvr>
                                      <p:to x="100000" y="90000"/>
                                    </p:animScale>
                                    <p:animScale>
                                      <p:cBhvr>
                                        <p:cTn id="18" dur="166" decel="50000">
                                          <p:stCondLst>
                                            <p:cond delay="1668"/>
                                          </p:stCondLst>
                                        </p:cTn>
                                        <p:tgtEl>
                                          <p:spTgt spid="11">
                                            <p:txEl>
                                              <p:pRg st="0" end="0"/>
                                            </p:txEl>
                                          </p:spTgt>
                                        </p:tgtEl>
                                      </p:cBhvr>
                                      <p:to x="100000" y="100000"/>
                                    </p:animScale>
                                    <p:animScale>
                                      <p:cBhvr>
                                        <p:cTn id="19" dur="26">
                                          <p:stCondLst>
                                            <p:cond delay="1808"/>
                                          </p:stCondLst>
                                        </p:cTn>
                                        <p:tgtEl>
                                          <p:spTgt spid="11">
                                            <p:txEl>
                                              <p:pRg st="0" end="0"/>
                                            </p:txEl>
                                          </p:spTgt>
                                        </p:tgtEl>
                                      </p:cBhvr>
                                      <p:to x="100000" y="95000"/>
                                    </p:animScale>
                                    <p:animScale>
                                      <p:cBhvr>
                                        <p:cTn id="20" dur="166" decel="50000">
                                          <p:stCondLst>
                                            <p:cond delay="1834"/>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p:cTn id="25" dur="125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6" dur="125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27" dur="1250"/>
                                        <p:tgtEl>
                                          <p:spTgt spid="11">
                                            <p:txEl>
                                              <p:pRg st="2" end="2"/>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8194"/>
                                        </p:tgtEl>
                                        <p:attrNameLst>
                                          <p:attrName>style.visibility</p:attrName>
                                        </p:attrNameLst>
                                      </p:cBhvr>
                                      <p:to>
                                        <p:strVal val="visible"/>
                                      </p:to>
                                    </p:set>
                                    <p:animEffect transition="in" filter="wheel(1)">
                                      <p:cBhvr>
                                        <p:cTn id="30" dur="1250"/>
                                        <p:tgtEl>
                                          <p:spTgt spid="8194"/>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checkerboard(across)">
                                      <p:cBhvr>
                                        <p:cTn id="35" dur="1250"/>
                                        <p:tgtEl>
                                          <p:spTgt spid="1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xEl>
                                              <p:pRg st="6" end="6"/>
                                            </p:txEl>
                                          </p:spTgt>
                                        </p:tgtEl>
                                        <p:attrNameLst>
                                          <p:attrName>style.visibility</p:attrName>
                                        </p:attrNameLst>
                                      </p:cBhvr>
                                      <p:to>
                                        <p:strVal val="visible"/>
                                      </p:to>
                                    </p:set>
                                    <p:animEffect transition="in" filter="barn(inVertical)">
                                      <p:cBhvr>
                                        <p:cTn id="40" dur="1250"/>
                                        <p:tgtEl>
                                          <p:spTgt spid="11">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animEffect transition="in" filter="barn(inVertical)">
                                      <p:cBhvr>
                                        <p:cTn id="45" dur="1250"/>
                                        <p:tgtEl>
                                          <p:spTgt spid="11">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5" presetClass="entr" presetSubtype="0" fill="hold" nodeType="clickEffect">
                                  <p:stCondLst>
                                    <p:cond delay="0"/>
                                  </p:stCondLst>
                                  <p:childTnLst>
                                    <p:set>
                                      <p:cBhvr>
                                        <p:cTn id="49" dur="1" fill="hold">
                                          <p:stCondLst>
                                            <p:cond delay="0"/>
                                          </p:stCondLst>
                                        </p:cTn>
                                        <p:tgtEl>
                                          <p:spTgt spid="11">
                                            <p:txEl>
                                              <p:pRg st="10" end="10"/>
                                            </p:txEl>
                                          </p:spTgt>
                                        </p:tgtEl>
                                        <p:attrNameLst>
                                          <p:attrName>style.visibility</p:attrName>
                                        </p:attrNameLst>
                                      </p:cBhvr>
                                      <p:to>
                                        <p:strVal val="visible"/>
                                      </p:to>
                                    </p:set>
                                    <p:anim calcmode="lin" valueType="num">
                                      <p:cBhvr>
                                        <p:cTn id="50" dur="10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51" dur="1000" fill="hold"/>
                                        <p:tgtEl>
                                          <p:spTgt spid="11">
                                            <p:txEl>
                                              <p:pRg st="10" end="10"/>
                                            </p:txEl>
                                          </p:spTgt>
                                        </p:tgtEl>
                                        <p:attrNameLst>
                                          <p:attrName>ppt_h</p:attrName>
                                        </p:attrNameLst>
                                      </p:cBhvr>
                                      <p:tavLst>
                                        <p:tav tm="0">
                                          <p:val>
                                            <p:fltVal val="0"/>
                                          </p:val>
                                        </p:tav>
                                        <p:tav tm="100000">
                                          <p:val>
                                            <p:strVal val="#ppt_h"/>
                                          </p:val>
                                        </p:tav>
                                      </p:tavLst>
                                    </p:anim>
                                    <p:anim calcmode="lin" valueType="num">
                                      <p:cBhvr>
                                        <p:cTn id="52" dur="1000" fill="hold"/>
                                        <p:tgtEl>
                                          <p:spTgt spid="11">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1">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defRPr/>
            </a:pPr>
            <a:r>
              <a:rPr lang="es-ES" sz="2000" dirty="0">
                <a:solidFill>
                  <a:schemeClr val="bg1"/>
                </a:solidFill>
                <a:latin typeface="ArialMT"/>
              </a:rPr>
              <a:t>el DOF, el  calendario a partir del cual los entes públicos federales podrán ejercer, a los largo del año, los recursos asignados por la CD </a:t>
            </a:r>
            <a:r>
              <a:rPr lang="es-ES" sz="1600" dirty="0">
                <a:solidFill>
                  <a:schemeClr val="bg1"/>
                </a:solidFill>
                <a:latin typeface="ArialMT"/>
              </a:rPr>
              <a:t>(arts. 23 4º pfo. y 44 1er. pfo. LFPRH)</a:t>
            </a:r>
            <a:r>
              <a:rPr lang="es-ES" sz="2000" dirty="0">
                <a:solidFill>
                  <a:schemeClr val="bg1"/>
                </a:solidFill>
                <a:latin typeface="ArialMT"/>
              </a:rPr>
              <a:t>. </a:t>
            </a:r>
          </a:p>
          <a:p>
            <a:pPr marL="0" indent="0" algn="just">
              <a:lnSpc>
                <a:spcPct val="100000"/>
              </a:lnSpc>
              <a:spcBef>
                <a:spcPts val="0"/>
              </a:spcBef>
              <a:buNone/>
              <a:defRPr/>
            </a:pPr>
            <a:endParaRPr lang="es-ES" sz="1000" dirty="0">
              <a:solidFill>
                <a:schemeClr val="bg1"/>
              </a:solidFill>
              <a:latin typeface="ArialMT"/>
            </a:endParaRPr>
          </a:p>
          <a:p>
            <a:pPr marL="0" indent="0" algn="just">
              <a:lnSpc>
                <a:spcPct val="100000"/>
              </a:lnSpc>
              <a:spcBef>
                <a:spcPts val="0"/>
              </a:spcBef>
              <a:buNone/>
              <a:defRPr/>
            </a:pPr>
            <a:r>
              <a:rPr lang="es-ES" sz="2000" dirty="0">
                <a:solidFill>
                  <a:schemeClr val="bg1"/>
                </a:solidFill>
                <a:latin typeface="ArialMT"/>
              </a:rPr>
              <a:t>La presupuestación </a:t>
            </a:r>
            <a:r>
              <a:rPr lang="es-ES" sz="2000" dirty="0">
                <a:solidFill>
                  <a:schemeClr val="bg2">
                    <a:lumMod val="60000"/>
                    <a:lumOff val="40000"/>
                  </a:schemeClr>
                </a:solidFill>
                <a:latin typeface="ArialMT"/>
              </a:rPr>
              <a:t>debe partir de los objetivos </a:t>
            </a:r>
            <a:r>
              <a:rPr lang="es-ES" sz="2000" dirty="0">
                <a:solidFill>
                  <a:schemeClr val="bg1"/>
                </a:solidFill>
                <a:latin typeface="ArialMT"/>
              </a:rPr>
              <a:t>encomendados al ente público y para cumplir con sus atribuciones o bien, con los programas a ejecutar, todos sustentados en el Plan Nacional de Desarrollo y en los programas sectoriales, institucionales, regionales y especiales </a:t>
            </a:r>
            <a:r>
              <a:rPr lang="es-ES" sz="1600" dirty="0">
                <a:solidFill>
                  <a:schemeClr val="bg1"/>
                </a:solidFill>
                <a:latin typeface="ArialMT"/>
              </a:rPr>
              <a:t>(arts. 18 fracc. I LAASSP y 17 fracc. II LOPSRM)</a:t>
            </a:r>
            <a:r>
              <a:rPr lang="es-ES" sz="2000" dirty="0">
                <a:solidFill>
                  <a:schemeClr val="bg1"/>
                </a:solidFill>
                <a:latin typeface="ArialMT"/>
              </a:rPr>
              <a:t>. </a:t>
            </a:r>
          </a:p>
          <a:p>
            <a:pPr marL="0" indent="0" algn="just">
              <a:lnSpc>
                <a:spcPct val="100000"/>
              </a:lnSpc>
              <a:spcBef>
                <a:spcPts val="0"/>
              </a:spcBef>
              <a:buNone/>
              <a:defRPr/>
            </a:pPr>
            <a:endParaRPr lang="es-ES" sz="1000" dirty="0">
              <a:solidFill>
                <a:schemeClr val="bg1"/>
              </a:solidFill>
              <a:latin typeface="ArialMT"/>
            </a:endParaRPr>
          </a:p>
          <a:p>
            <a:pPr marL="0" marR="0" lvl="0" indent="0" algn="just" defTabSz="914400" rtl="0" eaLnBrk="1" fontAlgn="auto" latinLnBrk="0" hangingPunct="1">
              <a:lnSpc>
                <a:spcPct val="100000"/>
              </a:lnSpc>
              <a:spcBef>
                <a:spcPts val="0"/>
              </a:spcBef>
              <a:spcAft>
                <a:spcPts val="0"/>
              </a:spcAft>
              <a:buClrTx/>
              <a:buSzTx/>
              <a:buNone/>
              <a:tabLst/>
              <a:defRPr/>
            </a:pPr>
            <a:r>
              <a:rPr lang="es-ES" sz="2000" dirty="0">
                <a:solidFill>
                  <a:schemeClr val="bg1"/>
                </a:solidFill>
                <a:latin typeface="ArialMT"/>
              </a:rPr>
              <a:t>La presupuestación se rige por el principio de la </a:t>
            </a:r>
            <a:r>
              <a:rPr lang="es-ES" sz="2000" i="1" dirty="0">
                <a:solidFill>
                  <a:srgbClr val="C00000"/>
                </a:solidFill>
                <a:latin typeface="ArialMT"/>
              </a:rPr>
              <a:t>anualidad 		               en el ejercicio del gasto público</a:t>
            </a:r>
            <a:r>
              <a:rPr lang="es-ES" sz="2000" dirty="0">
                <a:solidFill>
                  <a:schemeClr val="bg1"/>
                </a:solidFill>
                <a:latin typeface="ArialMT"/>
              </a:rPr>
              <a:t>, por tal razón, no se puede		           iniciar un procedimiento de contratación si el ente público 			  no cuenta con recurso presupuestal establecido en el PEF 		                 y calendarizados, lo cual </a:t>
            </a:r>
            <a:r>
              <a:rPr lang="es-ES" sz="2000" dirty="0">
                <a:solidFill>
                  <a:srgbClr val="C59B61"/>
                </a:solidFill>
                <a:latin typeface="ArialMT"/>
              </a:rPr>
              <a:t>no aplica para </a:t>
            </a:r>
            <a:r>
              <a:rPr lang="es-ES" sz="2000" dirty="0">
                <a:solidFill>
                  <a:schemeClr val="bg1"/>
                </a:solidFill>
                <a:latin typeface="ArialMT"/>
              </a:rPr>
              <a:t>el presupuesto destinado a contrataciones de los fideicomisos públicos no considerados entidades paraestatales </a:t>
            </a:r>
            <a:r>
              <a:rPr lang="es-ES" sz="1600" dirty="0">
                <a:solidFill>
                  <a:schemeClr val="bg1"/>
                </a:solidFill>
                <a:latin typeface="ArialMT"/>
              </a:rPr>
              <a:t>(arts. 17 fracc. III y 24 1er. y 2º pfo. LOPSRM y 18 y 25 1er. pfo. LAASSP)</a:t>
            </a:r>
            <a:r>
              <a:rPr lang="es-ES" sz="2000" dirty="0">
                <a:solidFill>
                  <a:schemeClr val="bg1"/>
                </a:solidFill>
                <a:latin typeface="ArialMT"/>
              </a:rPr>
              <a:t>. </a:t>
            </a:r>
          </a:p>
          <a:p>
            <a:pPr marL="0" marR="0" lvl="0" indent="0" algn="just" defTabSz="914400" rtl="0" eaLnBrk="1" fontAlgn="auto" latinLnBrk="0" hangingPunct="1">
              <a:lnSpc>
                <a:spcPct val="100000"/>
              </a:lnSpc>
              <a:spcBef>
                <a:spcPts val="0"/>
              </a:spcBef>
              <a:spcAft>
                <a:spcPts val="0"/>
              </a:spcAft>
              <a:buClrTx/>
              <a:buSzTx/>
              <a:buNone/>
              <a:tabLst/>
              <a:defRPr/>
            </a:pPr>
            <a:endParaRPr lang="es-ES" sz="1000" dirty="0">
              <a:solidFill>
                <a:schemeClr val="bg1"/>
              </a:solidFill>
              <a:latin typeface="ArialMT"/>
            </a:endParaRPr>
          </a:p>
          <a:p>
            <a:pPr marL="0" lvl="0" indent="0" algn="just">
              <a:lnSpc>
                <a:spcPct val="100000"/>
              </a:lnSpc>
              <a:spcBef>
                <a:spcPts val="0"/>
              </a:spcBef>
              <a:buNone/>
              <a:defRPr/>
            </a:pPr>
            <a:r>
              <a:rPr lang="es-ES" sz="2000" dirty="0">
                <a:solidFill>
                  <a:schemeClr val="bg1"/>
                </a:solidFill>
                <a:latin typeface="ArialMT"/>
              </a:rPr>
              <a:t>En otras palabras, las contrataciones públicas se deben sujetar a las disposiciones específicas del PEF, así como a lo previsto en la LFPRH y demás normatividad aplicable.  Por lo tanto, como regla  general, los  procedimientos  sólo podrán iniciar</a:t>
            </a: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7170" name="Picture 2" descr="Presupuesto de Egresos de la Federación 2023: Reasignaciones de recursos  aprobados – CIEP">
            <a:extLst>
              <a:ext uri="{FF2B5EF4-FFF2-40B4-BE49-F238E27FC236}">
                <a16:creationId xmlns:a16="http://schemas.microsoft.com/office/drawing/2014/main" id="{BE78A1C4-64EA-B741-C968-BF2A6EB19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1086" y="2758514"/>
            <a:ext cx="4242983" cy="119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66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barn(inVertical)">
                                      <p:cBhvr>
                                        <p:cTn id="15" dur="1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wedge">
                                      <p:cBhvr>
                                        <p:cTn id="20" dur="1500"/>
                                        <p:tgtEl>
                                          <p:spTgt spid="11">
                                            <p:txEl>
                                              <p:pRg st="4" end="4"/>
                                            </p:txEl>
                                          </p:spTgt>
                                        </p:tgtEl>
                                      </p:cBhvr>
                                    </p:animEffect>
                                  </p:childTnLst>
                                </p:cTn>
                              </p:par>
                              <p:par>
                                <p:cTn id="21" presetID="55" presetClass="entr" presetSubtype="0" fill="hold" nodeType="withEffect">
                                  <p:stCondLst>
                                    <p:cond delay="0"/>
                                  </p:stCondLst>
                                  <p:childTnLst>
                                    <p:set>
                                      <p:cBhvr>
                                        <p:cTn id="22" dur="1" fill="hold">
                                          <p:stCondLst>
                                            <p:cond delay="0"/>
                                          </p:stCondLst>
                                        </p:cTn>
                                        <p:tgtEl>
                                          <p:spTgt spid="7170"/>
                                        </p:tgtEl>
                                        <p:attrNameLst>
                                          <p:attrName>style.visibility</p:attrName>
                                        </p:attrNameLst>
                                      </p:cBhvr>
                                      <p:to>
                                        <p:strVal val="visible"/>
                                      </p:to>
                                    </p:set>
                                    <p:anim calcmode="lin" valueType="num">
                                      <p:cBhvr>
                                        <p:cTn id="23" dur="1500" fill="hold"/>
                                        <p:tgtEl>
                                          <p:spTgt spid="7170"/>
                                        </p:tgtEl>
                                        <p:attrNameLst>
                                          <p:attrName>ppt_w</p:attrName>
                                        </p:attrNameLst>
                                      </p:cBhvr>
                                      <p:tavLst>
                                        <p:tav tm="0">
                                          <p:val>
                                            <p:strVal val="#ppt_w*0.70"/>
                                          </p:val>
                                        </p:tav>
                                        <p:tav tm="100000">
                                          <p:val>
                                            <p:strVal val="#ppt_w"/>
                                          </p:val>
                                        </p:tav>
                                      </p:tavLst>
                                    </p:anim>
                                    <p:anim calcmode="lin" valueType="num">
                                      <p:cBhvr>
                                        <p:cTn id="24" dur="1500" fill="hold"/>
                                        <p:tgtEl>
                                          <p:spTgt spid="7170"/>
                                        </p:tgtEl>
                                        <p:attrNameLst>
                                          <p:attrName>ppt_h</p:attrName>
                                        </p:attrNameLst>
                                      </p:cBhvr>
                                      <p:tavLst>
                                        <p:tav tm="0">
                                          <p:val>
                                            <p:strVal val="#ppt_h"/>
                                          </p:val>
                                        </p:tav>
                                        <p:tav tm="100000">
                                          <p:val>
                                            <p:strVal val="#ppt_h"/>
                                          </p:val>
                                        </p:tav>
                                      </p:tavLst>
                                    </p:anim>
                                    <p:animEffect transition="in" filter="fade">
                                      <p:cBhvr>
                                        <p:cTn id="25" dur="1500"/>
                                        <p:tgtEl>
                                          <p:spTgt spid="7170"/>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 calcmode="lin" valueType="num">
                                      <p:cBhvr>
                                        <p:cTn id="30"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33"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46024"/>
          </a:xfrm>
        </p:spPr>
        <p:txBody>
          <a:bodyPr>
            <a:normAutofit/>
          </a:bodyPr>
          <a:lstStyle/>
          <a:p>
            <a:pPr marL="0" indent="0" algn="just">
              <a:lnSpc>
                <a:spcPct val="100000"/>
              </a:lnSpc>
              <a:spcBef>
                <a:spcPts val="0"/>
              </a:spcBef>
              <a:buNone/>
              <a:defRPr/>
            </a:pPr>
            <a:r>
              <a:rPr lang="es-ES" sz="2000" dirty="0">
                <a:solidFill>
                  <a:schemeClr val="bg1"/>
                </a:solidFill>
                <a:latin typeface="ArialMT"/>
              </a:rPr>
              <a:t>cuando se cuente con presupuesto autorizado y sujetándose al calendario de gasto correspondiente. </a:t>
            </a:r>
            <a:r>
              <a:rPr lang="es-ES" sz="1600" dirty="0">
                <a:solidFill>
                  <a:schemeClr val="bg1"/>
                </a:solidFill>
                <a:latin typeface="ArialMT"/>
              </a:rPr>
              <a:t>(art. 24 1er y 2º pfos. LOPSRM, y 24 y 25 1er. pfo. LAASSP)</a:t>
            </a:r>
            <a:r>
              <a:rPr lang="es-ES" sz="2000" dirty="0">
                <a:solidFill>
                  <a:schemeClr val="bg1"/>
                </a:solidFill>
                <a:latin typeface="ArialMT"/>
              </a:rPr>
              <a:t> </a:t>
            </a:r>
          </a:p>
          <a:p>
            <a:pPr marL="0" lvl="0" indent="0" algn="just">
              <a:lnSpc>
                <a:spcPct val="100000"/>
              </a:lnSpc>
              <a:spcBef>
                <a:spcPts val="0"/>
              </a:spcBef>
              <a:buNone/>
              <a:defRPr/>
            </a:pPr>
            <a:endParaRPr lang="es-ES" sz="1000" dirty="0">
              <a:solidFill>
                <a:schemeClr val="bg1"/>
              </a:solidFill>
              <a:latin typeface="ArialMT"/>
            </a:endParaRPr>
          </a:p>
          <a:p>
            <a:pPr marL="0" indent="0" algn="just">
              <a:lnSpc>
                <a:spcPct val="100000"/>
              </a:lnSpc>
              <a:spcBef>
                <a:spcPts val="0"/>
              </a:spcBef>
              <a:buNone/>
              <a:defRPr/>
            </a:pPr>
            <a:r>
              <a:rPr lang="es-ES" sz="2000" dirty="0">
                <a:solidFill>
                  <a:schemeClr val="bg1"/>
                </a:solidFill>
                <a:latin typeface="ArialMT"/>
              </a:rPr>
              <a:t>Sin embargo existen algunas </a:t>
            </a:r>
            <a:r>
              <a:rPr lang="es-ES" sz="2000" dirty="0">
                <a:solidFill>
                  <a:srgbClr val="C00000"/>
                </a:solidFill>
                <a:latin typeface="ArialMT"/>
              </a:rPr>
              <a:t>excepciones al principio de anualidad </a:t>
            </a:r>
            <a:r>
              <a:rPr lang="es-ES" sz="2000" dirty="0">
                <a:solidFill>
                  <a:schemeClr val="bg1"/>
                </a:solidFill>
                <a:latin typeface="ArialMT"/>
              </a:rPr>
              <a:t>en el ejercicio del gasto público presupuestado. En ambas materia se trata de los contratos adelantados y de los plurianuales:</a:t>
            </a:r>
          </a:p>
          <a:p>
            <a:pPr marL="0" indent="0" algn="just">
              <a:lnSpc>
                <a:spcPct val="100000"/>
              </a:lnSpc>
              <a:spcBef>
                <a:spcPts val="0"/>
              </a:spcBef>
              <a:buNone/>
              <a:defRPr/>
            </a:pPr>
            <a:endParaRPr lang="es-ES" sz="1000" dirty="0">
              <a:solidFill>
                <a:schemeClr val="bg1"/>
              </a:solidFill>
              <a:latin typeface="ArialMT"/>
            </a:endParaRPr>
          </a:p>
          <a:p>
            <a:pPr marL="0" indent="0" algn="just">
              <a:lnSpc>
                <a:spcPct val="100000"/>
              </a:lnSpc>
              <a:spcBef>
                <a:spcPts val="0"/>
              </a:spcBef>
              <a:buNone/>
              <a:defRPr/>
            </a:pPr>
            <a:r>
              <a:rPr lang="es-MX" sz="2000" dirty="0">
                <a:solidFill>
                  <a:schemeClr val="bg1"/>
                </a:solidFill>
                <a:latin typeface="ArialMT"/>
              </a:rPr>
              <a:t>Los </a:t>
            </a:r>
            <a:r>
              <a:rPr lang="es-MX" sz="2000" dirty="0">
                <a:solidFill>
                  <a:schemeClr val="accent3">
                    <a:lumMod val="75000"/>
                  </a:schemeClr>
                </a:solidFill>
                <a:latin typeface="ArialMT"/>
              </a:rPr>
              <a:t>adelantados</a:t>
            </a:r>
            <a:r>
              <a:rPr lang="es-MX" sz="2000" dirty="0">
                <a:solidFill>
                  <a:schemeClr val="bg1"/>
                </a:solidFill>
                <a:latin typeface="ArialMT"/>
              </a:rPr>
              <a:t> consisten en que, previa autorización de la SHCP, la convocante podrá convocar, adjudicar y formalizar contratos cuya vigencia inicie en el ejercicio fiscal siguiente de aquél en el que se formalizan. Los referidos contratos estarán sujetos a la disponibilidad presupuestaria del año en el que se prevé el inicio de su vigencia </a:t>
            </a:r>
            <a:r>
              <a:rPr lang="es-MX" sz="1600" dirty="0">
                <a:solidFill>
                  <a:schemeClr val="bg1"/>
                </a:solidFill>
                <a:latin typeface="ArialMT"/>
              </a:rPr>
              <a:t>(arts. 24 3er.  pfo. LOPSRM; 25 2º pfo. LAASSP, 87 RLAASSP; 35 LFPRH y 146 RLFPRH)</a:t>
            </a:r>
            <a:r>
              <a:rPr lang="es-MX" sz="2000" dirty="0">
                <a:solidFill>
                  <a:schemeClr val="bg1"/>
                </a:solidFill>
                <a:latin typeface="ArialMT"/>
              </a:rPr>
              <a:t>.</a:t>
            </a:r>
          </a:p>
          <a:p>
            <a:pPr marL="0" indent="0" algn="just">
              <a:lnSpc>
                <a:spcPct val="100000"/>
              </a:lnSpc>
              <a:spcBef>
                <a:spcPts val="0"/>
              </a:spcBef>
              <a:buNone/>
              <a:defRPr/>
            </a:pPr>
            <a:endParaRPr lang="es-MX" sz="1000" dirty="0">
              <a:solidFill>
                <a:schemeClr val="bg1"/>
              </a:solidFill>
              <a:latin typeface="ArialMT"/>
            </a:endParaRPr>
          </a:p>
          <a:p>
            <a:pPr marL="0" indent="0" algn="just">
              <a:lnSpc>
                <a:spcPct val="100000"/>
              </a:lnSpc>
              <a:spcBef>
                <a:spcPts val="0"/>
              </a:spcBef>
              <a:buNone/>
              <a:defRPr/>
            </a:pPr>
            <a:r>
              <a:rPr lang="es-MX" sz="2000" dirty="0">
                <a:solidFill>
                  <a:schemeClr val="bg1"/>
                </a:solidFill>
                <a:latin typeface="ArialMT"/>
              </a:rPr>
              <a:t>Los </a:t>
            </a:r>
            <a:r>
              <a:rPr lang="es-MX" sz="2000" dirty="0">
                <a:solidFill>
                  <a:schemeClr val="accent5">
                    <a:lumMod val="50000"/>
                  </a:schemeClr>
                </a:solidFill>
                <a:latin typeface="ArialMT"/>
              </a:rPr>
              <a:t>contratos plurianuales </a:t>
            </a:r>
            <a:r>
              <a:rPr lang="es-MX" sz="2000" dirty="0">
                <a:solidFill>
                  <a:schemeClr val="bg1"/>
                </a:solidFill>
                <a:latin typeface="ArialMT"/>
              </a:rPr>
              <a:t>son aquellos que ejercen recursos en dos o más ejercicio presupuestales </a:t>
            </a:r>
            <a:r>
              <a:rPr lang="es-MX" sz="1600" dirty="0">
                <a:solidFill>
                  <a:schemeClr val="bg1"/>
                </a:solidFill>
                <a:latin typeface="ArialMT"/>
              </a:rPr>
              <a:t>(arts. 25 3er. pfo. LAASSP; 23 1er. pfo. LOPSRM; 50 LFPRH y 147 o 148 RLFPRH)</a:t>
            </a:r>
            <a:r>
              <a:rPr lang="es-MX" sz="2000" dirty="0">
                <a:solidFill>
                  <a:schemeClr val="bg1"/>
                </a:solidFill>
                <a:latin typeface="ArialMT"/>
              </a:rPr>
              <a:t>. En estos casos deberá determinar tanto el presupuesto total como el relativo a los ejercicios de que se trate; en la formulación de los presupuestos de los ejercicios subsecuentes se considerarán los costos que, en su momento, se encuentren vigentes, y se dará prioridad a las previsiones para el cumplimiento de las obligaciones contraídas en ejercicios anteriores. </a:t>
            </a: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46574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100"/>
                                        <p:tgtEl>
                                          <p:spTgt spid="11">
                                            <p:txEl>
                                              <p:pRg st="2" end="2"/>
                                            </p:txEl>
                                          </p:spTgt>
                                        </p:tgtEl>
                                      </p:cBhvr>
                                    </p:animEffect>
                                    <p:anim calcmode="lin" valueType="num">
                                      <p:cBhvr>
                                        <p:cTn id="20" dur="4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1" dur="400" fill="hold"/>
                                        <p:tgtEl>
                                          <p:spTgt spid="11">
                                            <p:txEl>
                                              <p:pRg st="2" end="2"/>
                                            </p:tx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1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1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blinds(horizontal)">
                                      <p:cBhvr>
                                        <p:cTn id="28" dur="1250"/>
                                        <p:tgtEl>
                                          <p:spTgt spid="1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animEffect transition="in" filter="wheel(1)">
                                      <p:cBhvr>
                                        <p:cTn id="33" dur="1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defRPr/>
            </a:pPr>
            <a:r>
              <a:rPr lang="es-ES" sz="2000" dirty="0">
                <a:solidFill>
                  <a:schemeClr val="bg1"/>
                </a:solidFill>
                <a:latin typeface="ArialMT"/>
              </a:rPr>
              <a:t>Para el caso de las </a:t>
            </a:r>
            <a:r>
              <a:rPr lang="es-ES" sz="2000" b="1" dirty="0">
                <a:solidFill>
                  <a:schemeClr val="bg1"/>
                </a:solidFill>
                <a:latin typeface="ArialMT"/>
              </a:rPr>
              <a:t>adquisiciones</a:t>
            </a:r>
            <a:r>
              <a:rPr lang="es-ES" sz="2000" dirty="0">
                <a:solidFill>
                  <a:schemeClr val="bg1"/>
                </a:solidFill>
                <a:latin typeface="ArialMT"/>
              </a:rPr>
              <a:t>, existe una tercera excepción que son los </a:t>
            </a:r>
            <a:r>
              <a:rPr lang="es-ES" sz="2000" dirty="0">
                <a:solidFill>
                  <a:schemeClr val="bg2"/>
                </a:solidFill>
                <a:latin typeface="ArialMT"/>
              </a:rPr>
              <a:t>contratos ampliados</a:t>
            </a:r>
            <a:r>
              <a:rPr lang="es-ES" sz="2000" dirty="0">
                <a:solidFill>
                  <a:schemeClr val="bg1"/>
                </a:solidFill>
                <a:latin typeface="ArialMT"/>
              </a:rPr>
              <a:t>, consistente en la posibilidad de aplicar un </a:t>
            </a:r>
            <a:r>
              <a:rPr lang="es-MX" sz="2000" dirty="0">
                <a:solidFill>
                  <a:schemeClr val="bg1"/>
                </a:solidFill>
                <a:latin typeface="ArialMT"/>
              </a:rPr>
              <a:t>contrato vigente de bienes, arrendamientos o servicios que se requiera continuarlo para no interrumpir la operación regular del ente público; la ampliación no puede exceder el 20% </a:t>
            </a:r>
            <a:r>
              <a:rPr lang="es-MX" sz="1600" dirty="0">
                <a:solidFill>
                  <a:schemeClr val="bg1"/>
                </a:solidFill>
                <a:latin typeface="ArialMT"/>
              </a:rPr>
              <a:t>(art. 52 LAASSP)</a:t>
            </a:r>
            <a:r>
              <a:rPr lang="es-MX" sz="2000" dirty="0">
                <a:solidFill>
                  <a:schemeClr val="bg1"/>
                </a:solidFill>
                <a:latin typeface="ArialMT"/>
              </a:rPr>
              <a:t>. Que se tenga disponibilidad presupuestal en el año en el ejercicio que estará vigente la modificación </a:t>
            </a:r>
            <a:r>
              <a:rPr lang="es-MX" sz="1600" dirty="0">
                <a:solidFill>
                  <a:schemeClr val="bg1"/>
                </a:solidFill>
                <a:latin typeface="ArialMT"/>
              </a:rPr>
              <a:t>(art. 92 cuarto pfo. RLAASSP y 146 RLFPRH)</a:t>
            </a:r>
            <a:r>
              <a:rPr lang="es-MX" sz="2000" dirty="0">
                <a:solidFill>
                  <a:schemeClr val="bg1"/>
                </a:solidFill>
                <a:latin typeface="ArialMT"/>
              </a:rPr>
              <a:t>.</a:t>
            </a:r>
          </a:p>
          <a:p>
            <a:pPr marL="0" indent="0" algn="just">
              <a:lnSpc>
                <a:spcPct val="100000"/>
              </a:lnSpc>
              <a:spcBef>
                <a:spcPts val="0"/>
              </a:spcBef>
              <a:buNone/>
              <a:defRPr/>
            </a:pPr>
            <a:endParaRPr lang="es-MX" sz="2000" dirty="0">
              <a:solidFill>
                <a:schemeClr val="bg1"/>
              </a:solidFill>
              <a:latin typeface="ArialMT"/>
            </a:endParaRPr>
          </a:p>
          <a:p>
            <a:pPr marL="0" indent="0" algn="just">
              <a:lnSpc>
                <a:spcPct val="100000"/>
              </a:lnSpc>
              <a:spcBef>
                <a:spcPts val="0"/>
              </a:spcBef>
              <a:buNone/>
              <a:defRPr/>
            </a:pPr>
            <a:r>
              <a:rPr lang="es-MX" sz="2000" b="1" dirty="0">
                <a:solidFill>
                  <a:schemeClr val="bg1"/>
                </a:solidFill>
                <a:latin typeface="ArialMT"/>
                <a:cs typeface="Arial" panose="020B0604020202020204" pitchFamily="34" charset="0"/>
              </a:rPr>
              <a:t>			        2.3. </a:t>
            </a:r>
            <a:r>
              <a:rPr lang="es-MX" sz="2000" b="1" dirty="0">
                <a:solidFill>
                  <a:schemeClr val="accent6">
                    <a:lumMod val="50000"/>
                  </a:schemeClr>
                </a:solidFill>
                <a:latin typeface="ArialMT"/>
              </a:rPr>
              <a:t>Programación</a:t>
            </a:r>
            <a:r>
              <a:rPr lang="es-MX" sz="2000" dirty="0">
                <a:solidFill>
                  <a:schemeClr val="bg1"/>
                </a:solidFill>
                <a:latin typeface="ArialMT"/>
              </a:rPr>
              <a:t>.</a:t>
            </a:r>
          </a:p>
          <a:p>
            <a:pPr marL="0" indent="0" algn="just">
              <a:lnSpc>
                <a:spcPct val="100000"/>
              </a:lnSpc>
              <a:spcBef>
                <a:spcPts val="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			        La programación, como acción de </a:t>
            </a:r>
            <a:r>
              <a:rPr lang="es-MX" sz="2000" dirty="0">
                <a:solidFill>
                  <a:schemeClr val="bg1"/>
                </a:solidFill>
                <a:latin typeface="Arial" panose="020B0604020202020204" pitchFamily="34" charset="0"/>
                <a:cs typeface="Arial" panose="020B0604020202020204" pitchFamily="34" charset="0"/>
              </a:rPr>
              <a:t>programar consiste 			        en </a:t>
            </a:r>
            <a:r>
              <a:rPr lang="es-MX" sz="2000" i="1" dirty="0">
                <a:solidFill>
                  <a:schemeClr val="bg1"/>
                </a:solidFill>
                <a:latin typeface="Arial" panose="020B0604020202020204" pitchFamily="34" charset="0"/>
                <a:cs typeface="Arial" panose="020B0604020202020204" pitchFamily="34" charset="0"/>
              </a:rPr>
              <a:t>formar programas,  previa  declaración  de  lo  que  			        se piensa hacer </a:t>
            </a:r>
            <a:r>
              <a:rPr lang="es-MX" sz="2000" dirty="0">
                <a:solidFill>
                  <a:schemeClr val="bg1"/>
                </a:solidFill>
                <a:latin typeface="Arial" panose="020B0604020202020204" pitchFamily="34" charset="0"/>
                <a:cs typeface="Arial" panose="020B0604020202020204" pitchFamily="34" charset="0"/>
              </a:rPr>
              <a:t>o</a:t>
            </a:r>
            <a:r>
              <a:rPr lang="es-MX" sz="2000" i="1" dirty="0">
                <a:solidFill>
                  <a:schemeClr val="bg1"/>
                </a:solidFill>
                <a:latin typeface="Arial" panose="020B0604020202020204" pitchFamily="34" charset="0"/>
                <a:cs typeface="Arial" panose="020B0604020202020204" pitchFamily="34" charset="0"/>
              </a:rPr>
              <a:t> idear y orientar las acciones nece-			        sarias para realizar un proyecto.</a:t>
            </a:r>
          </a:p>
          <a:p>
            <a:pPr marL="0" indent="0" algn="just" eaLnBrk="1" hangingPunct="1">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None/>
              <a:defRPr/>
            </a:pPr>
            <a:r>
              <a:rPr lang="es-MX" dirty="0">
                <a:solidFill>
                  <a:schemeClr val="bg1"/>
                </a:solidFill>
                <a:latin typeface="Arial" panose="020B0604020202020204" pitchFamily="34" charset="0"/>
                <a:cs typeface="Arial" panose="020B0604020202020204" pitchFamily="34" charset="0"/>
              </a:rPr>
              <a:t>La Programación </a:t>
            </a:r>
            <a:r>
              <a:rPr lang="es-ES_tradnl" dirty="0">
                <a:solidFill>
                  <a:schemeClr val="bg1"/>
                </a:solidFill>
                <a:latin typeface="Arial" panose="020B0604020202020204" pitchFamily="34" charset="0"/>
                <a:cs typeface="Arial" panose="020B0604020202020204" pitchFamily="34" charset="0"/>
              </a:rPr>
              <a:t>permite, entre otros aspectos, p</a:t>
            </a:r>
            <a:r>
              <a:rPr lang="es-ES_tradnl" sz="2000" dirty="0">
                <a:solidFill>
                  <a:schemeClr val="bg1"/>
                </a:solidFill>
                <a:latin typeface="Arial" panose="020B0604020202020204" pitchFamily="34" charset="0"/>
                <a:cs typeface="Arial" panose="020B0604020202020204" pitchFamily="34" charset="0"/>
              </a:rPr>
              <a:t>rever situaciones, </a:t>
            </a:r>
            <a:r>
              <a:rPr lang="es-ES_tradnl" dirty="0">
                <a:solidFill>
                  <a:schemeClr val="bg1"/>
                </a:solidFill>
                <a:latin typeface="Arial" panose="020B0604020202020204" pitchFamily="34" charset="0"/>
                <a:cs typeface="Arial" panose="020B0604020202020204" pitchFamily="34" charset="0"/>
              </a:rPr>
              <a:t>d</a:t>
            </a:r>
            <a:r>
              <a:rPr lang="es-ES_tradnl" sz="2000" dirty="0">
                <a:solidFill>
                  <a:schemeClr val="bg1"/>
                </a:solidFill>
                <a:latin typeface="Arial" panose="020B0604020202020204" pitchFamily="34" charset="0"/>
                <a:cs typeface="Arial" panose="020B0604020202020204" pitchFamily="34" charset="0"/>
              </a:rPr>
              <a:t>efinir formas de actuar, </a:t>
            </a:r>
            <a:r>
              <a:rPr lang="es-ES_tradnl" dirty="0">
                <a:solidFill>
                  <a:schemeClr val="bg1"/>
                </a:solidFill>
                <a:latin typeface="Arial" panose="020B0604020202020204" pitchFamily="34" charset="0"/>
                <a:cs typeface="Arial" panose="020B0604020202020204" pitchFamily="34" charset="0"/>
              </a:rPr>
              <a:t>o</a:t>
            </a:r>
            <a:r>
              <a:rPr lang="es-ES_tradnl" sz="2000" dirty="0">
                <a:solidFill>
                  <a:schemeClr val="bg1"/>
                </a:solidFill>
                <a:latin typeface="Arial" panose="020B0604020202020204" pitchFamily="34" charset="0"/>
                <a:cs typeface="Arial" panose="020B0604020202020204" pitchFamily="34" charset="0"/>
              </a:rPr>
              <a:t>ptimizar el uso de recursos, </a:t>
            </a:r>
            <a:r>
              <a:rPr lang="es-ES_tradnl" dirty="0">
                <a:solidFill>
                  <a:schemeClr val="bg1"/>
                </a:solidFill>
                <a:latin typeface="Arial" panose="020B0604020202020204" pitchFamily="34" charset="0"/>
                <a:cs typeface="Arial" panose="020B0604020202020204" pitchFamily="34" charset="0"/>
              </a:rPr>
              <a:t>e</a:t>
            </a:r>
            <a:r>
              <a:rPr lang="es-ES_tradnl" sz="2000" dirty="0">
                <a:solidFill>
                  <a:schemeClr val="bg1"/>
                </a:solidFill>
                <a:latin typeface="Arial" panose="020B0604020202020204" pitchFamily="34" charset="0"/>
                <a:cs typeface="Arial" panose="020B0604020202020204" pitchFamily="34" charset="0"/>
              </a:rPr>
              <a:t>vitar mantener recursos ociosos y</a:t>
            </a:r>
            <a:r>
              <a:rPr lang="es-MX" sz="2000" dirty="0">
                <a:solidFill>
                  <a:schemeClr val="bg1"/>
                </a:solidFill>
                <a:latin typeface="Arial" panose="020B0604020202020204" pitchFamily="34" charset="0"/>
                <a:cs typeface="Arial" panose="020B0604020202020204" pitchFamily="34" charset="0"/>
              </a:rPr>
              <a:t> </a:t>
            </a:r>
            <a:r>
              <a:rPr lang="es-ES_tradnl" dirty="0">
                <a:solidFill>
                  <a:schemeClr val="bg1"/>
                </a:solidFill>
                <a:latin typeface="Arial" panose="020B0604020202020204" pitchFamily="34" charset="0"/>
                <a:cs typeface="Arial" panose="020B0604020202020204" pitchFamily="34" charset="0"/>
              </a:rPr>
              <a:t>m</a:t>
            </a:r>
            <a:r>
              <a:rPr lang="es-ES_tradnl" sz="2000" dirty="0">
                <a:solidFill>
                  <a:schemeClr val="bg1"/>
                </a:solidFill>
                <a:latin typeface="Arial" panose="020B0604020202020204" pitchFamily="34" charset="0"/>
                <a:cs typeface="Arial" panose="020B0604020202020204" pitchFamily="34" charset="0"/>
              </a:rPr>
              <a:t>inimizar costos de operación.</a:t>
            </a:r>
          </a:p>
          <a:p>
            <a:pPr marL="0" indent="0">
              <a:lnSpc>
                <a:spcPct val="100000"/>
              </a:lnSpc>
              <a:spcBef>
                <a:spcPts val="0"/>
              </a:spcBef>
              <a:buNone/>
            </a:pPr>
            <a:endParaRPr lang="es-ES_tradnl"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_tradnl" sz="2000" dirty="0">
                <a:solidFill>
                  <a:schemeClr val="bg1"/>
                </a:solidFill>
                <a:latin typeface="Arial" panose="020B0604020202020204" pitchFamily="34" charset="0"/>
                <a:cs typeface="Arial" panose="020B0604020202020204" pitchFamily="34" charset="0"/>
              </a:rPr>
              <a:t>El Plan Nacional de Desarrollo normativamente establece que este debe contener los programas que el gobierno federal debe realizar a través de la APF. </a:t>
            </a:r>
            <a:r>
              <a:rPr lang="es-ES_tradnl" sz="1600" dirty="0">
                <a:solidFill>
                  <a:schemeClr val="bg1"/>
                </a:solidFill>
                <a:latin typeface="Arial" panose="020B0604020202020204" pitchFamily="34" charset="0"/>
                <a:cs typeface="Arial" panose="020B0604020202020204" pitchFamily="34" charset="0"/>
              </a:rPr>
              <a:t>(</a:t>
            </a:r>
            <a:r>
              <a:rPr kumimoji="0" lang="es-ES_tradnl"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arts. 22, 26 Bis, 28 al 32 LP)</a:t>
            </a:r>
            <a:endParaRPr lang="es-MX" sz="2000" dirty="0">
              <a:solidFill>
                <a:schemeClr val="bg1"/>
              </a:solidFill>
              <a:latin typeface="Arial" panose="020B0604020202020204" pitchFamily="34" charset="0"/>
              <a:cs typeface="Arial" panose="020B0604020202020204" pitchFamily="34" charset="0"/>
            </a:endParaRPr>
          </a:p>
        </p:txBody>
      </p:sp>
      <p:pic>
        <p:nvPicPr>
          <p:cNvPr id="1026" name="Picture 2" descr="programación de obras – El blog de Víctor Yepes">
            <a:extLst>
              <a:ext uri="{FF2B5EF4-FFF2-40B4-BE49-F238E27FC236}">
                <a16:creationId xmlns:a16="http://schemas.microsoft.com/office/drawing/2014/main" id="{9EC7C0A2-7F47-D279-B5F1-1FD22D788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53" y="2710615"/>
            <a:ext cx="3214687" cy="181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22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p:cTn id="19" dur="125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0" dur="125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21" dur="1250"/>
                                        <p:tgtEl>
                                          <p:spTgt spid="11">
                                            <p:txEl>
                                              <p:pRg st="2" end="2"/>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checkerboard(across)">
                                      <p:cBhvr>
                                        <p:cTn id="24" dur="125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 calcmode="lin" valueType="num">
                                      <p:cBhvr>
                                        <p:cTn id="29"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1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 calcmode="lin" valueType="num">
                                      <p:cBhvr>
                                        <p:cTn id="36"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7"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8"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39" dur="1000"/>
                                        <p:tgtEl>
                                          <p:spTgt spid="11">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1">
                                            <p:txEl>
                                              <p:pRg st="8" end="8"/>
                                            </p:txEl>
                                          </p:spTgt>
                                        </p:tgtEl>
                                        <p:attrNameLst>
                                          <p:attrName>style.visibility</p:attrName>
                                        </p:attrNameLst>
                                      </p:cBhvr>
                                      <p:to>
                                        <p:strVal val="visible"/>
                                      </p:to>
                                    </p:set>
                                    <p:animEffect transition="in" filter="fade">
                                      <p:cBhvr>
                                        <p:cTn id="44" dur="1000"/>
                                        <p:tgtEl>
                                          <p:spTgt spid="11">
                                            <p:txEl>
                                              <p:pRg st="8" end="8"/>
                                            </p:txEl>
                                          </p:spTgt>
                                        </p:tgtEl>
                                      </p:cBhvr>
                                    </p:animEffect>
                                    <p:anim calcmode="lin" valueType="num">
                                      <p:cBhvr>
                                        <p:cTn id="45"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46024"/>
          </a:xfrm>
        </p:spPr>
        <p:txBody>
          <a:bodyPr>
            <a:normAutofit/>
          </a:bodyPr>
          <a:lstStyle/>
          <a:p>
            <a:pPr marL="0" indent="0" algn="just">
              <a:lnSpc>
                <a:spcPct val="100000"/>
              </a:lnSpc>
              <a:spcBef>
                <a:spcPts val="0"/>
              </a:spcBef>
              <a:buNone/>
              <a:defRPr/>
            </a:pPr>
            <a:r>
              <a:rPr lang="es-ES_tradnl" altLang="es-MX" sz="2000" dirty="0">
                <a:solidFill>
                  <a:srgbClr val="B36A99"/>
                </a:solidFill>
                <a:latin typeface="Arial" panose="020B0604020202020204" pitchFamily="34" charset="0"/>
                <a:cs typeface="Arial" panose="020B0604020202020204" pitchFamily="34" charset="0"/>
              </a:rPr>
              <a:t>La programación se concretiza </a:t>
            </a:r>
            <a:r>
              <a:rPr lang="es-ES_tradnl" altLang="es-MX" sz="2000" dirty="0">
                <a:solidFill>
                  <a:schemeClr val="bg1"/>
                </a:solidFill>
                <a:latin typeface="Arial" panose="020B0604020202020204" pitchFamily="34" charset="0"/>
                <a:cs typeface="Arial" panose="020B0604020202020204" pitchFamily="34" charset="0"/>
              </a:rPr>
              <a:t>a través del Programa Anual de Adquisiciones, Arrendamientos y Servicios (PAAAS), así como el de Obras Públicas y Servicios relacionados con las Mismas (POAS).</a:t>
            </a:r>
          </a:p>
          <a:p>
            <a:pPr marL="0" indent="0" algn="just">
              <a:lnSpc>
                <a:spcPct val="100000"/>
              </a:lnSpc>
              <a:spcBef>
                <a:spcPts val="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lvl="7"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El </a:t>
            </a:r>
            <a:r>
              <a:rPr lang="es-ES_tradnl" altLang="es-MX" sz="2000" b="1" dirty="0">
                <a:solidFill>
                  <a:schemeClr val="bg1"/>
                </a:solidFill>
                <a:latin typeface="Arial" panose="020B0604020202020204" pitchFamily="34" charset="0"/>
                <a:cs typeface="Arial" panose="020B0604020202020204" pitchFamily="34" charset="0"/>
              </a:rPr>
              <a:t>PAAAS</a:t>
            </a:r>
            <a:r>
              <a:rPr lang="es-ES_tradnl" altLang="es-MX" sz="2000" dirty="0">
                <a:solidFill>
                  <a:schemeClr val="bg1"/>
                </a:solidFill>
                <a:latin typeface="Arial" panose="020B0604020202020204" pitchFamily="34" charset="0"/>
                <a:cs typeface="Arial" panose="020B0604020202020204" pitchFamily="34" charset="0"/>
              </a:rPr>
              <a:t> </a:t>
            </a:r>
            <a:r>
              <a:rPr lang="es-ES_tradnl" altLang="es-MX" sz="1600" dirty="0">
                <a:solidFill>
                  <a:schemeClr val="bg1"/>
                </a:solidFill>
                <a:latin typeface="Arial" panose="020B0604020202020204" pitchFamily="34" charset="0"/>
                <a:cs typeface="Arial" panose="020B0604020202020204" pitchFamily="34" charset="0"/>
              </a:rPr>
              <a:t>(arts. 20 LAASSP y 16 y 17 RLAASSP)</a:t>
            </a:r>
            <a:r>
              <a:rPr lang="es-ES_tradnl" altLang="es-MX" sz="2000" dirty="0">
                <a:solidFill>
                  <a:schemeClr val="bg1"/>
                </a:solidFill>
                <a:latin typeface="Arial" panose="020B0604020202020204" pitchFamily="34" charset="0"/>
                <a:cs typeface="Arial" panose="020B0604020202020204" pitchFamily="34" charset="0"/>
              </a:rPr>
              <a:t>, y el </a:t>
            </a:r>
            <a:r>
              <a:rPr lang="es-ES_tradnl" altLang="es-MX" sz="2000" b="1" dirty="0">
                <a:solidFill>
                  <a:schemeClr val="bg1"/>
                </a:solidFill>
                <a:latin typeface="Arial" panose="020B0604020202020204" pitchFamily="34" charset="0"/>
                <a:cs typeface="Arial" panose="020B0604020202020204" pitchFamily="34" charset="0"/>
              </a:rPr>
              <a:t>PAOS</a:t>
            </a:r>
            <a:r>
              <a:rPr lang="es-ES_tradnl" altLang="es-MX" sz="2000" dirty="0">
                <a:solidFill>
                  <a:schemeClr val="bg1"/>
                </a:solidFill>
                <a:latin typeface="Arial" panose="020B0604020202020204" pitchFamily="34" charset="0"/>
                <a:cs typeface="Arial" panose="020B0604020202020204" pitchFamily="34" charset="0"/>
              </a:rPr>
              <a:t> </a:t>
            </a:r>
            <a:r>
              <a:rPr lang="es-ES_tradnl" altLang="es-MX" sz="1600" dirty="0">
                <a:solidFill>
                  <a:schemeClr val="bg1"/>
                </a:solidFill>
                <a:latin typeface="Arial" panose="020B0604020202020204" pitchFamily="34" charset="0"/>
                <a:cs typeface="Arial" panose="020B0604020202020204" pitchFamily="34" charset="0"/>
              </a:rPr>
              <a:t>(arts. 21 LOPSRM y 16 y 17 RLOPSRM) </a:t>
            </a:r>
            <a:r>
              <a:rPr lang="es-ES_tradnl" altLang="es-MX" sz="2000" dirty="0">
                <a:solidFill>
                  <a:schemeClr val="bg1"/>
                </a:solidFill>
                <a:latin typeface="Arial" panose="020B0604020202020204" pitchFamily="34" charset="0"/>
                <a:cs typeface="Arial" panose="020B0604020202020204" pitchFamily="34" charset="0"/>
              </a:rPr>
              <a:t>deben incorporar con detalle como mínimo la descripción y monto de al menos el 80% del presupuesto total estimado a contratar.</a:t>
            </a:r>
          </a:p>
          <a:p>
            <a:pPr marL="0" lvl="7" indent="0" algn="just">
              <a:lnSpc>
                <a:spcPct val="100000"/>
              </a:lnSpc>
              <a:spcBef>
                <a:spcPts val="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lvl="7"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Los titulares de las dependencias y entidades, o bien los oficiales mayores o equivalentes, </a:t>
            </a:r>
            <a:r>
              <a:rPr lang="es-ES_tradnl" altLang="es-MX" sz="2000" dirty="0">
                <a:solidFill>
                  <a:schemeClr val="accent3">
                    <a:lumMod val="75000"/>
                  </a:schemeClr>
                </a:solidFill>
                <a:latin typeface="Arial" panose="020B0604020202020204" pitchFamily="34" charset="0"/>
                <a:cs typeface="Arial" panose="020B0604020202020204" pitchFamily="34" charset="0"/>
              </a:rPr>
              <a:t>deben aprobar </a:t>
            </a:r>
            <a:r>
              <a:rPr lang="es-ES_tradnl" altLang="es-MX" sz="2000" dirty="0">
                <a:solidFill>
                  <a:schemeClr val="bg1"/>
                </a:solidFill>
                <a:latin typeface="Arial" panose="020B0604020202020204" pitchFamily="34" charset="0"/>
                <a:cs typeface="Arial" panose="020B0604020202020204" pitchFamily="34" charset="0"/>
              </a:rPr>
              <a:t>el correspondiente programa anual. </a:t>
            </a:r>
            <a:r>
              <a:rPr lang="es-ES_tradnl" altLang="es-MX" sz="1600" dirty="0">
                <a:solidFill>
                  <a:schemeClr val="bg1"/>
                </a:solidFill>
                <a:latin typeface="Arial" panose="020B0604020202020204" pitchFamily="34" charset="0"/>
                <a:cs typeface="Arial" panose="020B0604020202020204" pitchFamily="34" charset="0"/>
              </a:rPr>
              <a:t>(arts. 16 de ambas reglamentos)</a:t>
            </a:r>
          </a:p>
          <a:p>
            <a:pPr marL="0" lvl="7" indent="0" algn="just">
              <a:lnSpc>
                <a:spcPct val="100000"/>
              </a:lnSpc>
              <a:spcBef>
                <a:spcPts val="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lvl="7"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El Comité del ente público, tiene la </a:t>
            </a:r>
            <a:r>
              <a:rPr lang="es-ES_tradnl" altLang="es-MX" sz="2000" dirty="0">
                <a:solidFill>
                  <a:schemeClr val="accent4">
                    <a:lumMod val="75000"/>
                  </a:schemeClr>
                </a:solidFill>
                <a:latin typeface="Arial" panose="020B0604020202020204" pitchFamily="34" charset="0"/>
                <a:cs typeface="Arial" panose="020B0604020202020204" pitchFamily="34" charset="0"/>
              </a:rPr>
              <a:t>obligación de revisarlo</a:t>
            </a:r>
            <a:r>
              <a:rPr lang="es-ES_tradnl" altLang="es-MX" sz="2000" dirty="0">
                <a:solidFill>
                  <a:schemeClr val="bg1"/>
                </a:solidFill>
                <a:latin typeface="Arial" panose="020B0604020202020204" pitchFamily="34" charset="0"/>
                <a:cs typeface="Arial" panose="020B0604020202020204" pitchFamily="34" charset="0"/>
              </a:rPr>
              <a:t>, así como también sus modificaciones </a:t>
            </a:r>
            <a:r>
              <a:rPr lang="es-ES_tradnl" altLang="es-MX" sz="1600" dirty="0">
                <a:solidFill>
                  <a:schemeClr val="bg1"/>
                </a:solidFill>
                <a:latin typeface="Arial" panose="020B0604020202020204" pitchFamily="34" charset="0"/>
                <a:cs typeface="Arial" panose="020B0604020202020204" pitchFamily="34" charset="0"/>
              </a:rPr>
              <a:t>(arts. 22 fracc. I LAASSP y 17 RLAASSP y 25 fracc. I LOPSRM)</a:t>
            </a:r>
            <a:r>
              <a:rPr lang="es-ES_tradnl" altLang="es-MX" sz="2000" dirty="0">
                <a:solidFill>
                  <a:schemeClr val="bg1"/>
                </a:solidFill>
                <a:latin typeface="Arial" panose="020B0604020202020204" pitchFamily="34" charset="0"/>
                <a:cs typeface="Arial" panose="020B0604020202020204" pitchFamily="34" charset="0"/>
              </a:rPr>
              <a:t>.</a:t>
            </a:r>
          </a:p>
          <a:p>
            <a:pPr marL="0" lvl="7" indent="0" algn="just">
              <a:lnSpc>
                <a:spcPct val="100000"/>
              </a:lnSpc>
              <a:spcBef>
                <a:spcPts val="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lvl="7"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Los programas anuales, en caso de requerirse, deberán actualizarse, durante los últimos cinco días hábiles de cada mes </a:t>
            </a:r>
            <a:r>
              <a:rPr lang="es-ES_tradnl" altLang="es-MX" sz="1600" dirty="0">
                <a:solidFill>
                  <a:schemeClr val="bg1"/>
                </a:solidFill>
                <a:latin typeface="Arial" panose="020B0604020202020204" pitchFamily="34" charset="0"/>
                <a:cs typeface="Arial" panose="020B0604020202020204" pitchFamily="34" charset="0"/>
              </a:rPr>
              <a:t>(arts. 17 RLOPSRM)</a:t>
            </a:r>
            <a:r>
              <a:rPr lang="es-ES_tradnl" altLang="es-MX" sz="2000" dirty="0">
                <a:solidFill>
                  <a:schemeClr val="bg1"/>
                </a:solidFill>
                <a:latin typeface="Arial" panose="020B0604020202020204" pitchFamily="34" charset="0"/>
                <a:cs typeface="Arial" panose="020B0604020202020204" pitchFamily="34" charset="0"/>
              </a:rPr>
              <a:t>. </a:t>
            </a:r>
          </a:p>
          <a:p>
            <a:pPr marL="0" lvl="7" indent="0" algn="just">
              <a:lnSpc>
                <a:spcPct val="100000"/>
              </a:lnSpc>
              <a:spcBef>
                <a:spcPts val="0"/>
              </a:spcBef>
              <a:buNone/>
              <a:defRPr/>
            </a:pPr>
            <a:endParaRPr lang="es-ES_tradnl" altLang="es-MX" sz="8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Debe </a:t>
            </a:r>
            <a:r>
              <a:rPr lang="es-ES_tradnl" altLang="es-MX" sz="2000" dirty="0">
                <a:solidFill>
                  <a:schemeClr val="bg2">
                    <a:lumMod val="60000"/>
                    <a:lumOff val="40000"/>
                  </a:schemeClr>
                </a:solidFill>
                <a:latin typeface="Arial" panose="020B0604020202020204" pitchFamily="34" charset="0"/>
                <a:cs typeface="Arial" panose="020B0604020202020204" pitchFamily="34" charset="0"/>
              </a:rPr>
              <a:t>difundirse</a:t>
            </a:r>
            <a:r>
              <a:rPr lang="es-ES_tradnl" altLang="es-MX" sz="2000" dirty="0">
                <a:solidFill>
                  <a:schemeClr val="bg1"/>
                </a:solidFill>
                <a:latin typeface="Arial" panose="020B0604020202020204" pitchFamily="34" charset="0"/>
                <a:cs typeface="Arial" panose="020B0604020202020204" pitchFamily="34" charset="0"/>
              </a:rPr>
              <a:t> a través de CompraNet y de la página de Internet del ente público a más tardar el 31 de enero de cada año. No se subirá la información reservada o confidencial en términos de la LFTAIP </a:t>
            </a:r>
            <a:r>
              <a:rPr lang="es-ES_tradnl" altLang="es-MX" sz="1600" dirty="0">
                <a:solidFill>
                  <a:schemeClr val="bg1"/>
                </a:solidFill>
                <a:latin typeface="Arial" panose="020B0604020202020204" pitchFamily="34" charset="0"/>
                <a:cs typeface="Arial" panose="020B0604020202020204" pitchFamily="34" charset="0"/>
              </a:rPr>
              <a:t>(21 1er. pfo. LAASSP y 22 1er. pfo. LOPSRM)</a:t>
            </a:r>
            <a:r>
              <a:rPr lang="es-ES_tradnl"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dirty="0"/>
          </a:p>
          <a:p>
            <a:pPr marL="0" lvl="7" indent="0" algn="just">
              <a:lnSpc>
                <a:spcPct val="100000"/>
              </a:lnSpc>
              <a:spcBef>
                <a:spcPts val="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166987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Scale>
                                      <p:cBhvr>
                                        <p:cTn id="13" dur="1000" decel="50000" fill="hold">
                                          <p:stCondLst>
                                            <p:cond delay="0"/>
                                          </p:stCondLst>
                                        </p:cTn>
                                        <p:tgtEl>
                                          <p:spTgt spid="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1">
                                            <p:txEl>
                                              <p:pRg st="2" end="2"/>
                                            </p:txEl>
                                          </p:spTgt>
                                        </p:tgtEl>
                                        <p:attrNameLst>
                                          <p:attrName>ppt_x</p:attrName>
                                          <p:attrName>ppt_y</p:attrName>
                                        </p:attrNameLst>
                                      </p:cBhvr>
                                    </p:animMotion>
                                    <p:animEffect transition="in" filter="fade">
                                      <p:cBhvr>
                                        <p:cTn id="15" dur="1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fade">
                                      <p:cBhvr>
                                        <p:cTn id="20" dur="1250"/>
                                        <p:tgtEl>
                                          <p:spTgt spid="11">
                                            <p:txEl>
                                              <p:pRg st="4" end="4"/>
                                            </p:txEl>
                                          </p:spTgt>
                                        </p:tgtEl>
                                      </p:cBhvr>
                                    </p:animEffect>
                                    <p:anim calcmode="lin" valueType="num">
                                      <p:cBhvr>
                                        <p:cTn id="21" dur="1250" fill="hold"/>
                                        <p:tgtEl>
                                          <p:spTgt spid="11">
                                            <p:txEl>
                                              <p:pRg st="4" end="4"/>
                                            </p:txEl>
                                          </p:spTgt>
                                        </p:tgtEl>
                                        <p:attrNameLst>
                                          <p:attrName>style.rotation</p:attrName>
                                        </p:attrNameLst>
                                      </p:cBhvr>
                                      <p:tavLst>
                                        <p:tav tm="0">
                                          <p:val>
                                            <p:fltVal val="720"/>
                                          </p:val>
                                        </p:tav>
                                        <p:tav tm="100000">
                                          <p:val>
                                            <p:fltVal val="0"/>
                                          </p:val>
                                        </p:tav>
                                      </p:tavLst>
                                    </p:anim>
                                    <p:anim calcmode="lin" valueType="num">
                                      <p:cBhvr>
                                        <p:cTn id="22" dur="125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3" dur="1250" fill="hold"/>
                                        <p:tgtEl>
                                          <p:spTgt spid="11">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 calcmode="lin" valueType="num">
                                      <p:cBhvr>
                                        <p:cTn id="28"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31"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xEl>
                                              <p:pRg st="8" end="8"/>
                                            </p:txEl>
                                          </p:spTgt>
                                        </p:tgtEl>
                                        <p:attrNameLst>
                                          <p:attrName>style.visibility</p:attrName>
                                        </p:attrNameLst>
                                      </p:cBhvr>
                                      <p:to>
                                        <p:strVal val="visible"/>
                                      </p:to>
                                    </p:set>
                                    <p:animEffect transition="in" filter="fade">
                                      <p:cBhvr>
                                        <p:cTn id="40" dur="1000"/>
                                        <p:tgtEl>
                                          <p:spTgt spid="11">
                                            <p:txEl>
                                              <p:pRg st="8" end="8"/>
                                            </p:txEl>
                                          </p:spTgt>
                                        </p:tgtEl>
                                      </p:cBhvr>
                                    </p:animEffect>
                                    <p:anim calcmode="lin" valueType="num">
                                      <p:cBhvr>
                                        <p:cTn id="41"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3" presetClass="entr" presetSubtype="0" fill="hold" nodeType="click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animEffect transition="in" filter="fade">
                                      <p:cBhvr>
                                        <p:cTn id="47" dur="100"/>
                                        <p:tgtEl>
                                          <p:spTgt spid="11">
                                            <p:txEl>
                                              <p:pRg st="10" end="10"/>
                                            </p:txEl>
                                          </p:spTgt>
                                        </p:tgtEl>
                                      </p:cBhvr>
                                    </p:animEffect>
                                    <p:anim calcmode="lin" valueType="num">
                                      <p:cBhvr>
                                        <p:cTn id="48" dur="4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9" dur="400" fill="hold"/>
                                        <p:tgtEl>
                                          <p:spTgt spid="11">
                                            <p:txEl>
                                              <p:pRg st="10" end="10"/>
                                            </p:txEl>
                                          </p:spTgt>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11">
                                            <p:txEl>
                                              <p:pRg st="10" end="1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11">
                                            <p:txEl>
                                              <p:pRg st="10" end="1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92CC511-A7DC-8AD7-E180-3D4EE5E2626F}"/>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38</a:t>
            </a:fld>
            <a:endParaRPr lang="en-US" sz="2400" dirty="0">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A922535D-B78A-EB44-6E17-27859644BC95}"/>
              </a:ext>
            </a:extLst>
          </p:cNvPr>
          <p:cNvSpPr txBox="1">
            <a:spLocks noChangeArrowheads="1"/>
          </p:cNvSpPr>
          <p:nvPr/>
        </p:nvSpPr>
        <p:spPr>
          <a:xfrm>
            <a:off x="605118" y="635696"/>
            <a:ext cx="9789458" cy="59616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defTabSz="533400">
              <a:lnSpc>
                <a:spcPct val="100000"/>
              </a:lnSpc>
              <a:spcBef>
                <a:spcPts val="0"/>
              </a:spcBef>
              <a:buClr>
                <a:schemeClr val="tx1"/>
              </a:buClr>
              <a:buFont typeface="Arial" panose="020B0604020202020204" pitchFamily="34" charset="0"/>
              <a:buNone/>
              <a:defRPr/>
            </a:pPr>
            <a:r>
              <a:rPr lang="es-ES" altLang="es-MX" sz="2000" dirty="0">
                <a:solidFill>
                  <a:schemeClr val="bg1"/>
                </a:solidFill>
                <a:latin typeface="Arial" panose="020B0604020202020204" pitchFamily="34" charset="0"/>
                <a:cs typeface="Arial" panose="020B0604020202020204" pitchFamily="34" charset="0"/>
              </a:rPr>
              <a:t>En resumen podemos decir que la Programación consiste:</a:t>
            </a:r>
          </a:p>
          <a:p>
            <a:pPr marL="0" indent="0" algn="just" defTabSz="533400">
              <a:lnSpc>
                <a:spcPct val="100000"/>
              </a:lnSpc>
              <a:spcBef>
                <a:spcPts val="0"/>
              </a:spcBef>
              <a:buClr>
                <a:schemeClr val="tx1"/>
              </a:buClr>
              <a:buFont typeface="Arial" panose="020B0604020202020204" pitchFamily="34" charset="0"/>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Font typeface="Arial" panose="020B0604020202020204" pitchFamily="34" charset="0"/>
              <a:buNone/>
              <a:defRPr/>
            </a:pPr>
            <a:r>
              <a:rPr lang="es-ES" altLang="es-MX" sz="2000" dirty="0">
                <a:solidFill>
                  <a:schemeClr val="bg2">
                    <a:lumMod val="60000"/>
                    <a:lumOff val="40000"/>
                  </a:schemeClr>
                </a:solidFill>
                <a:latin typeface="Arial" panose="020B0604020202020204" pitchFamily="34" charset="0"/>
                <a:cs typeface="Arial" panose="020B0604020202020204" pitchFamily="34" charset="0"/>
              </a:rPr>
              <a:t>PRIMERO</a:t>
            </a:r>
            <a:r>
              <a:rPr lang="es-ES" altLang="es-MX" sz="2000" dirty="0">
                <a:solidFill>
                  <a:schemeClr val="bg1"/>
                </a:solidFill>
                <a:latin typeface="Arial" panose="020B0604020202020204" pitchFamily="34" charset="0"/>
                <a:cs typeface="Arial" panose="020B0604020202020204" pitchFamily="34" charset="0"/>
              </a:rPr>
              <a:t> </a:t>
            </a:r>
            <a:r>
              <a:rPr lang="es-ES" altLang="es-MX" sz="2000" b="1" dirty="0">
                <a:solidFill>
                  <a:schemeClr val="bg1"/>
                </a:solidFill>
                <a:latin typeface="Arial" panose="020B0604020202020204" pitchFamily="34" charset="0"/>
                <a:cs typeface="Arial" panose="020B0604020202020204" pitchFamily="34" charset="0"/>
              </a:rPr>
              <a:t>en identifican las necesidades</a:t>
            </a:r>
            <a:r>
              <a:rPr lang="es-ES" altLang="es-MX" sz="2000" dirty="0">
                <a:solidFill>
                  <a:schemeClr val="bg1"/>
                </a:solidFill>
                <a:latin typeface="Arial" panose="020B0604020202020204" pitchFamily="34" charset="0"/>
                <a:cs typeface="Arial" panose="020B0604020202020204" pitchFamily="34" charset="0"/>
              </a:rPr>
              <a:t>. Las áreas usuarias o requirentes deben considerar aquello que requerirán contratar para cumplir con sus atribuciones, programas y objetivos durante el ejercicio presupuestal que corresponda, así como establecer calendarios para una adecuada entrega, prestación o ejecución.</a:t>
            </a:r>
          </a:p>
          <a:p>
            <a:pPr marL="0" indent="0" algn="just" defTabSz="533400">
              <a:lnSpc>
                <a:spcPct val="100000"/>
              </a:lnSpc>
              <a:spcBef>
                <a:spcPts val="0"/>
              </a:spcBef>
              <a:buClr>
                <a:schemeClr val="tx1"/>
              </a:buClr>
              <a:buFont typeface="Arial" panose="020B0604020202020204" pitchFamily="34" charset="0"/>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Font typeface="Arial" panose="020B0604020202020204" pitchFamily="34" charset="0"/>
              <a:buNone/>
              <a:defRPr/>
            </a:pPr>
            <a:r>
              <a:rPr lang="es-ES" altLang="es-MX" sz="2000" dirty="0">
                <a:solidFill>
                  <a:schemeClr val="bg1"/>
                </a:solidFill>
                <a:latin typeface="Arial" panose="020B0604020202020204" pitchFamily="34" charset="0"/>
                <a:cs typeface="Arial" panose="020B0604020202020204" pitchFamily="34" charset="0"/>
              </a:rPr>
              <a:t>Esas necesidades deben calendarizarse, considerando el momento para llevar a cabo su contratación, y los relativos a la entrega de los bienes, la prestación de los servicios o la ejecución de los trabajos requeridos.</a:t>
            </a:r>
          </a:p>
          <a:p>
            <a:pPr marL="0" indent="0" algn="just" defTabSz="533400">
              <a:lnSpc>
                <a:spcPct val="100000"/>
              </a:lnSpc>
              <a:spcBef>
                <a:spcPts val="0"/>
              </a:spcBef>
              <a:buClr>
                <a:schemeClr val="tx1"/>
              </a:buClr>
              <a:buFont typeface="Arial" panose="020B0604020202020204" pitchFamily="34" charset="0"/>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Font typeface="Arial" panose="020B0604020202020204" pitchFamily="34" charset="0"/>
              <a:buNone/>
              <a:defRPr/>
            </a:pPr>
            <a:r>
              <a:rPr lang="es-ES" altLang="es-MX" sz="2000" dirty="0">
                <a:solidFill>
                  <a:schemeClr val="tx2">
                    <a:lumMod val="50000"/>
                  </a:schemeClr>
                </a:solidFill>
                <a:latin typeface="Arial" panose="020B0604020202020204" pitchFamily="34" charset="0"/>
                <a:cs typeface="Arial" panose="020B0604020202020204" pitchFamily="34" charset="0"/>
              </a:rPr>
              <a:t>SEGUNDO</a:t>
            </a:r>
            <a:r>
              <a:rPr lang="es-ES" altLang="es-MX" sz="2000" dirty="0">
                <a:solidFill>
                  <a:schemeClr val="bg1"/>
                </a:solidFill>
                <a:latin typeface="Arial" panose="020B0604020202020204" pitchFamily="34" charset="0"/>
                <a:cs typeface="Arial" panose="020B0604020202020204" pitchFamily="34" charset="0"/>
              </a:rPr>
              <a:t>, en materia con adquisiciones, </a:t>
            </a:r>
            <a:r>
              <a:rPr lang="es-ES" altLang="es-MX" sz="2000" b="1" dirty="0">
                <a:solidFill>
                  <a:schemeClr val="bg1"/>
                </a:solidFill>
                <a:latin typeface="Arial" panose="020B0604020202020204" pitchFamily="34" charset="0"/>
                <a:cs typeface="Arial" panose="020B0604020202020204" pitchFamily="34" charset="0"/>
              </a:rPr>
              <a:t>se deben verificar las existencias</a:t>
            </a:r>
            <a:r>
              <a:rPr lang="es-ES" altLang="es-MX" sz="2000" dirty="0">
                <a:solidFill>
                  <a:schemeClr val="bg1"/>
                </a:solidFill>
                <a:latin typeface="Arial" panose="020B0604020202020204" pitchFamily="34" charset="0"/>
                <a:cs typeface="Arial" panose="020B0604020202020204" pitchFamily="34" charset="0"/>
              </a:rPr>
              <a:t>. En necesario verificar los niveles de inventarios, las existencias de bienes en almacén o lo ya contratado en algún plurianual.</a:t>
            </a:r>
          </a:p>
          <a:p>
            <a:pPr marL="0" indent="0" algn="just" defTabSz="533400">
              <a:lnSpc>
                <a:spcPct val="100000"/>
              </a:lnSpc>
              <a:spcBef>
                <a:spcPts val="0"/>
              </a:spcBef>
              <a:buClr>
                <a:schemeClr val="tx1"/>
              </a:buClr>
              <a:buFont typeface="Arial" panose="020B0604020202020204" pitchFamily="34" charset="0"/>
              <a:buNone/>
              <a:defRPr/>
            </a:pPr>
            <a:endParaRPr lang="es-ES" altLang="es-MX" sz="1000" b="1"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Font typeface="Arial" panose="020B0604020202020204" pitchFamily="34" charset="0"/>
              <a:buNone/>
              <a:defRPr/>
            </a:pPr>
            <a:r>
              <a:rPr lang="es-ES" altLang="es-MX" sz="2000" dirty="0">
                <a:solidFill>
                  <a:schemeClr val="bg1"/>
                </a:solidFill>
                <a:latin typeface="Arial" panose="020B0604020202020204" pitchFamily="34" charset="0"/>
                <a:cs typeface="Arial" panose="020B0604020202020204" pitchFamily="34" charset="0"/>
              </a:rPr>
              <a:t>Se debe constatar que lo requerido no supere los consumos históricos, y en el caso de consultorías, asesorías, estudios e investigaciones, que no existan trabajos iguales o similares.</a:t>
            </a:r>
          </a:p>
          <a:p>
            <a:pPr marL="0" indent="0" algn="just" defTabSz="533400">
              <a:lnSpc>
                <a:spcPct val="100000"/>
              </a:lnSpc>
              <a:spcBef>
                <a:spcPts val="0"/>
              </a:spcBef>
              <a:buClr>
                <a:schemeClr val="tx1"/>
              </a:buClr>
              <a:buFont typeface="Arial" panose="020B0604020202020204" pitchFamily="34" charset="0"/>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None/>
              <a:defRPr/>
            </a:pPr>
            <a:r>
              <a:rPr lang="es-ES" altLang="es-MX" sz="2000" dirty="0">
                <a:solidFill>
                  <a:schemeClr val="bg2">
                    <a:lumMod val="75000"/>
                  </a:schemeClr>
                </a:solidFill>
                <a:latin typeface="Arial" panose="020B0604020202020204" pitchFamily="34" charset="0"/>
                <a:cs typeface="Arial" panose="020B0604020202020204" pitchFamily="34" charset="0"/>
              </a:rPr>
              <a:t>TERCERO</a:t>
            </a:r>
            <a:r>
              <a:rPr lang="es-ES" altLang="es-MX" sz="2000" dirty="0">
                <a:solidFill>
                  <a:schemeClr val="bg1"/>
                </a:solidFill>
                <a:latin typeface="Arial" panose="020B0604020202020204" pitchFamily="34" charset="0"/>
                <a:cs typeface="Arial" panose="020B0604020202020204" pitchFamily="34" charset="0"/>
              </a:rPr>
              <a:t> se </a:t>
            </a:r>
            <a:r>
              <a:rPr lang="es-ES" altLang="es-MX" sz="2000" b="1" dirty="0">
                <a:solidFill>
                  <a:schemeClr val="bg1"/>
                </a:solidFill>
                <a:latin typeface="Arial" panose="020B0604020202020204" pitchFamily="34" charset="0"/>
                <a:cs typeface="Arial" panose="020B0604020202020204" pitchFamily="34" charset="0"/>
              </a:rPr>
              <a:t>cuantificarán  económicamente  las necesidades</a:t>
            </a:r>
            <a:r>
              <a:rPr lang="es-ES" altLang="es-MX" sz="2000" dirty="0">
                <a:solidFill>
                  <a:schemeClr val="bg1"/>
                </a:solidFill>
                <a:latin typeface="Arial" panose="020B0604020202020204" pitchFamily="34" charset="0"/>
                <a:cs typeface="Arial" panose="020B0604020202020204" pitchFamily="34" charset="0"/>
              </a:rPr>
              <a:t>. Es necesario de-</a:t>
            </a:r>
            <a:endParaRPr lang="es-ES" altLang="es-MX" sz="2000" dirty="0"/>
          </a:p>
          <a:p>
            <a:pPr marL="0" indent="0" algn="just" defTabSz="533400">
              <a:buClr>
                <a:schemeClr val="tx1"/>
              </a:buClr>
              <a:buFont typeface="Arial" panose="020B0604020202020204" pitchFamily="34" charset="0"/>
              <a:buNone/>
              <a:defRPr/>
            </a:pPr>
            <a:endParaRPr lang="es-MX" sz="1800" dirty="0"/>
          </a:p>
          <a:p>
            <a:pPr marL="0" indent="0" algn="just" defTabSz="533400">
              <a:buClr>
                <a:schemeClr val="tx1"/>
              </a:buClr>
              <a:buFont typeface="Arial" panose="020B0604020202020204" pitchFamily="34" charset="0"/>
              <a:buNone/>
              <a:defRPr/>
            </a:pPr>
            <a:endParaRPr lang="es-MX" sz="1800" dirty="0"/>
          </a:p>
          <a:p>
            <a:pPr marL="0" indent="0" algn="just" defTabSz="533400">
              <a:buClr>
                <a:schemeClr val="tx1"/>
              </a:buClr>
              <a:buFont typeface="Arial" panose="020B0604020202020204" pitchFamily="34" charset="0"/>
              <a:buNone/>
              <a:defRPr/>
            </a:pPr>
            <a:endParaRPr lang="es-MX" sz="1800" dirty="0"/>
          </a:p>
        </p:txBody>
      </p:sp>
    </p:spTree>
    <p:extLst>
      <p:ext uri="{BB962C8B-B14F-4D97-AF65-F5344CB8AC3E}">
        <p14:creationId xmlns:p14="http://schemas.microsoft.com/office/powerpoint/2010/main" val="59335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175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1750" fill="hold"/>
                                        <p:tgtEl>
                                          <p:spTgt spid="3">
                                            <p:txEl>
                                              <p:pRg st="2" end="2"/>
                                            </p:txEl>
                                          </p:spTgt>
                                        </p:tgtEl>
                                        <p:attrNameLst>
                                          <p:attrName>ppt_h</p:attrName>
                                        </p:attrNameLst>
                                      </p:cBhvr>
                                      <p:tavLst>
                                        <p:tav tm="0">
                                          <p:val>
                                            <p:fltVal val="0"/>
                                          </p:val>
                                        </p:tav>
                                        <p:tav tm="100000">
                                          <p:val>
                                            <p:strVal val="#ppt_h"/>
                                          </p:val>
                                        </p:tav>
                                      </p:tavLst>
                                    </p:anim>
                                    <p:anim calcmode="lin" valueType="num">
                                      <p:cBhvr>
                                        <p:cTn id="18" dur="175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9" dur="175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175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1750" fill="hold"/>
                                        <p:tgtEl>
                                          <p:spTgt spid="3">
                                            <p:txEl>
                                              <p:pRg st="6" end="6"/>
                                            </p:txEl>
                                          </p:spTgt>
                                        </p:tgtEl>
                                        <p:attrNameLst>
                                          <p:attrName>ppt_h</p:attrName>
                                        </p:attrNameLst>
                                      </p:cBhvr>
                                      <p:tavLst>
                                        <p:tav tm="0">
                                          <p:val>
                                            <p:fltVal val="0"/>
                                          </p:val>
                                        </p:tav>
                                        <p:tav tm="100000">
                                          <p:val>
                                            <p:strVal val="#ppt_h"/>
                                          </p:val>
                                        </p:tav>
                                      </p:tavLst>
                                    </p:anim>
                                    <p:anim calcmode="lin" valueType="num">
                                      <p:cBhvr>
                                        <p:cTn id="38" dur="175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9" dur="175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43"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50"/>
                                        <p:tgtEl>
                                          <p:spTgt spid="3">
                                            <p:txEl>
                                              <p:pRg st="8" end="8"/>
                                            </p:txEl>
                                          </p:spTgt>
                                        </p:tgtEl>
                                      </p:cBhvr>
                                    </p:animEffect>
                                    <p:anim calcmode="lin" valueType="num">
                                      <p:cBhvr>
                                        <p:cTn id="45" dur="6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600" fill="hold"/>
                                        <p:tgtEl>
                                          <p:spTgt spid="3">
                                            <p:txEl>
                                              <p:pRg st="8" end="8"/>
                                            </p:txEl>
                                          </p:spTgt>
                                        </p:tgtEl>
                                        <p:attrNameLst>
                                          <p:attrName>ppt_y</p:attrName>
                                        </p:attrNameLst>
                                      </p:cBhvr>
                                      <p:tavLst>
                                        <p:tav tm="0">
                                          <p:val>
                                            <p:strVal val="#ppt_y+0.31"/>
                                          </p:val>
                                        </p:tav>
                                        <p:tav tm="100000">
                                          <p:val>
                                            <p:strVal val="#ppt_y+0.31"/>
                                          </p:val>
                                        </p:tav>
                                      </p:tavLst>
                                    </p:anim>
                                    <p:anim calcmode="lin" valueType="num">
                                      <p:cBhvr>
                                        <p:cTn id="47" dur="900" decel="50000" fill="hold">
                                          <p:stCondLst>
                                            <p:cond delay="600"/>
                                          </p:stCondLst>
                                        </p:cTn>
                                        <p:tgtEl>
                                          <p:spTgt spid="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900" decel="50000" fill="hold">
                                          <p:stCondLst>
                                            <p:cond delay="600"/>
                                          </p:stCondLst>
                                        </p:cTn>
                                        <p:tgtEl>
                                          <p:spTgt spid="3">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p:cTn id="53"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3">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algn="ctr"/>
            <a:r>
              <a:rPr lang="es-MX" sz="2800" b="1" dirty="0">
                <a:effectLst/>
                <a:latin typeface="Arial" panose="020B0604020202020204" pitchFamily="34" charset="0"/>
              </a:rPr>
              <a:t>TEMARIO</a:t>
            </a:r>
            <a:endParaRPr lang="es-MX" sz="1800" dirty="0">
              <a:effectLst/>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680321" y="2081379"/>
            <a:ext cx="10709338" cy="4655597"/>
          </a:xfrm>
        </p:spPr>
        <p:txBody>
          <a:bodyPr>
            <a:normAutofit lnSpcReduction="10000"/>
          </a:bodyPr>
          <a:lstStyle/>
          <a:p>
            <a:pPr marL="0" indent="0" algn="just">
              <a:lnSpc>
                <a:spcPct val="120000"/>
              </a:lnSpc>
              <a:spcBef>
                <a:spcPts val="0"/>
              </a:spcBef>
              <a:buNone/>
            </a:pPr>
            <a:r>
              <a:rPr lang="es-MX" sz="2000" b="1" dirty="0">
                <a:solidFill>
                  <a:schemeClr val="bg1"/>
                </a:solidFill>
                <a:latin typeface="ArialMT"/>
              </a:rPr>
              <a:t>Unidad 1. </a:t>
            </a:r>
            <a:r>
              <a:rPr lang="es-MX" sz="2000" b="1" dirty="0">
                <a:solidFill>
                  <a:schemeClr val="bg1"/>
                </a:solidFill>
                <a:effectLst/>
                <a:latin typeface="ArialMT"/>
              </a:rPr>
              <a:t>Marco Jurídico de las adquisiciones, arrendamientos y servicios y de la obra pública</a:t>
            </a:r>
            <a:r>
              <a:rPr lang="es-MX" sz="2000" dirty="0">
                <a:solidFill>
                  <a:schemeClr val="bg1"/>
                </a:solidFill>
                <a:effectLst/>
                <a:latin typeface="ArialMT"/>
              </a:rPr>
              <a:t>. </a:t>
            </a:r>
          </a:p>
          <a:p>
            <a:pPr marL="0" indent="0" algn="just">
              <a:lnSpc>
                <a:spcPct val="120000"/>
              </a:lnSpc>
              <a:spcBef>
                <a:spcPts val="0"/>
              </a:spcBef>
              <a:buNone/>
            </a:pPr>
            <a:r>
              <a:rPr lang="es-MX" sz="2000" dirty="0">
                <a:solidFill>
                  <a:schemeClr val="bg1"/>
                </a:solidFill>
                <a:effectLst/>
                <a:latin typeface="ArialMT"/>
              </a:rPr>
              <a:t>1.1. </a:t>
            </a:r>
            <a:r>
              <a:rPr lang="es-MX" sz="2000" dirty="0">
                <a:solidFill>
                  <a:schemeClr val="accent6">
                    <a:lumMod val="50000"/>
                  </a:schemeClr>
                </a:solidFill>
                <a:effectLst/>
                <a:latin typeface="ArialMT"/>
              </a:rPr>
              <a:t>Bases constitucionales, legales, </a:t>
            </a:r>
            <a:r>
              <a:rPr lang="es-MX" sz="2000" dirty="0">
                <a:solidFill>
                  <a:schemeClr val="accent6">
                    <a:lumMod val="50000"/>
                  </a:schemeClr>
                </a:solidFill>
                <a:latin typeface="ArialMT"/>
              </a:rPr>
              <a:t>y reglamentarias de las contrataciones públicas federales</a:t>
            </a:r>
            <a:r>
              <a:rPr lang="es-MX" sz="2000" dirty="0">
                <a:solidFill>
                  <a:schemeClr val="bg1"/>
                </a:solidFill>
                <a:latin typeface="ArialMT"/>
              </a:rPr>
              <a:t>.</a:t>
            </a:r>
            <a:endParaRPr lang="es-MX" sz="2000" dirty="0">
              <a:solidFill>
                <a:schemeClr val="bg1"/>
              </a:solidFill>
              <a:effectLst/>
              <a:latin typeface="ArialMT"/>
            </a:endParaRPr>
          </a:p>
          <a:p>
            <a:pPr marL="0" indent="0" algn="just">
              <a:lnSpc>
                <a:spcPct val="120000"/>
              </a:lnSpc>
              <a:spcBef>
                <a:spcPts val="0"/>
              </a:spcBef>
              <a:buNone/>
            </a:pPr>
            <a:r>
              <a:rPr lang="es-MX" sz="2000" dirty="0">
                <a:solidFill>
                  <a:schemeClr val="bg1"/>
                </a:solidFill>
                <a:latin typeface="ArialMT"/>
              </a:rPr>
              <a:t>1.2. </a:t>
            </a:r>
            <a:r>
              <a:rPr lang="es-MX" sz="2000" dirty="0">
                <a:solidFill>
                  <a:schemeClr val="accent6">
                    <a:lumMod val="50000"/>
                  </a:schemeClr>
                </a:solidFill>
                <a:latin typeface="ArialMT"/>
              </a:rPr>
              <a:t>Normas complementarias y supletorias</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1.3 </a:t>
            </a:r>
            <a:r>
              <a:rPr lang="es-MX" sz="2000" dirty="0">
                <a:solidFill>
                  <a:schemeClr val="accent6">
                    <a:lumMod val="50000"/>
                  </a:schemeClr>
                </a:solidFill>
                <a:latin typeface="ArialMT"/>
              </a:rPr>
              <a:t>Jerarquía de las normas jurídicas en materia de contrataciones públicas</a:t>
            </a:r>
            <a:r>
              <a:rPr lang="es-MX" sz="2000" dirty="0">
                <a:solidFill>
                  <a:schemeClr val="bg1"/>
                </a:solidFill>
                <a:latin typeface="ArialMT"/>
              </a:rPr>
              <a:t>.</a:t>
            </a:r>
          </a:p>
          <a:p>
            <a:pPr marL="0" indent="0" algn="just">
              <a:lnSpc>
                <a:spcPct val="120000"/>
              </a:lnSpc>
              <a:spcBef>
                <a:spcPts val="0"/>
              </a:spcBef>
              <a:buNone/>
            </a:pPr>
            <a:endParaRPr lang="es-MX" sz="800" dirty="0">
              <a:solidFill>
                <a:schemeClr val="bg1"/>
              </a:solidFill>
              <a:latin typeface="ArialMT"/>
            </a:endParaRPr>
          </a:p>
          <a:p>
            <a:pPr marL="0" indent="0" algn="just">
              <a:lnSpc>
                <a:spcPct val="120000"/>
              </a:lnSpc>
              <a:spcBef>
                <a:spcPts val="0"/>
              </a:spcBef>
              <a:buNone/>
            </a:pPr>
            <a:r>
              <a:rPr lang="es-MX" sz="2000" b="1" dirty="0">
                <a:solidFill>
                  <a:schemeClr val="bg1"/>
                </a:solidFill>
                <a:latin typeface="ArialMT"/>
              </a:rPr>
              <a:t>Unidad 2. Planeación, presupuestación y programación de las contrataciones públicas</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 panose="020B0604020202020204" pitchFamily="34" charset="0"/>
                <a:cs typeface="Arial" panose="020B0604020202020204" pitchFamily="34" charset="0"/>
              </a:rPr>
              <a:t>2.1. </a:t>
            </a:r>
            <a:r>
              <a:rPr lang="es-MX" sz="2000" dirty="0">
                <a:solidFill>
                  <a:schemeClr val="accent6">
                    <a:lumMod val="50000"/>
                  </a:schemeClr>
                </a:solidFill>
                <a:latin typeface="ArialMT"/>
              </a:rPr>
              <a:t>Planeación</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    2.1.1. De conformidad con la LAASSP.</a:t>
            </a:r>
          </a:p>
          <a:p>
            <a:pPr marL="0" indent="0" algn="just">
              <a:lnSpc>
                <a:spcPct val="120000"/>
              </a:lnSpc>
              <a:spcBef>
                <a:spcPts val="0"/>
              </a:spcBef>
              <a:buNone/>
            </a:pPr>
            <a:r>
              <a:rPr lang="es-MX" sz="2000" dirty="0">
                <a:solidFill>
                  <a:schemeClr val="bg1"/>
                </a:solidFill>
                <a:latin typeface="ArialMT"/>
              </a:rPr>
              <a:t>    2.1.2. De acuerdo a lo dispuesto en la LOPSRM.</a:t>
            </a:r>
          </a:p>
          <a:p>
            <a:pPr marL="0" indent="0" algn="just">
              <a:lnSpc>
                <a:spcPct val="120000"/>
              </a:lnSpc>
              <a:spcBef>
                <a:spcPts val="0"/>
              </a:spcBef>
              <a:buNone/>
            </a:pPr>
            <a:r>
              <a:rPr lang="es-MX" sz="2000" dirty="0">
                <a:solidFill>
                  <a:schemeClr val="bg1"/>
                </a:solidFill>
                <a:latin typeface="ArialMT"/>
                <a:cs typeface="Arial" panose="020B0604020202020204" pitchFamily="34" charset="0"/>
              </a:rPr>
              <a:t>2.2. </a:t>
            </a:r>
            <a:r>
              <a:rPr lang="es-MX" sz="2000" dirty="0">
                <a:solidFill>
                  <a:schemeClr val="accent6">
                    <a:lumMod val="50000"/>
                  </a:schemeClr>
                </a:solidFill>
                <a:latin typeface="Arial" panose="020B0604020202020204" pitchFamily="34" charset="0"/>
                <a:cs typeface="Arial" panose="020B0604020202020204" pitchFamily="34" charset="0"/>
              </a:rPr>
              <a:t>P</a:t>
            </a:r>
            <a:r>
              <a:rPr lang="es-MX" altLang="es-MX" sz="2000" dirty="0">
                <a:solidFill>
                  <a:schemeClr val="accent6">
                    <a:lumMod val="50000"/>
                  </a:schemeClr>
                </a:solidFill>
                <a:latin typeface="Arial" panose="020B0604020202020204" pitchFamily="34" charset="0"/>
                <a:cs typeface="Arial" panose="020B0604020202020204" pitchFamily="34" charset="0"/>
              </a:rPr>
              <a:t>resupuestación</a:t>
            </a:r>
            <a:r>
              <a:rPr lang="es-MX" altLang="es-MX" sz="2000" dirty="0">
                <a:solidFill>
                  <a:schemeClr val="bg1"/>
                </a:solidFill>
                <a:latin typeface="Arial" panose="020B0604020202020204" pitchFamily="34" charset="0"/>
                <a:cs typeface="Arial" panose="020B0604020202020204" pitchFamily="34" charset="0"/>
              </a:rPr>
              <a:t>.</a:t>
            </a:r>
            <a:endParaRPr lang="es-MX" sz="2000" dirty="0">
              <a:solidFill>
                <a:schemeClr val="bg1"/>
              </a:solidFill>
              <a:latin typeface="ArialMT"/>
              <a:cs typeface="Arial" panose="020B0604020202020204" pitchFamily="34" charset="0"/>
            </a:endParaRPr>
          </a:p>
          <a:p>
            <a:pPr marL="0" indent="0" algn="just">
              <a:lnSpc>
                <a:spcPct val="120000"/>
              </a:lnSpc>
              <a:spcBef>
                <a:spcPts val="0"/>
              </a:spcBef>
              <a:buNone/>
            </a:pPr>
            <a:r>
              <a:rPr lang="es-MX" sz="2000" dirty="0">
                <a:solidFill>
                  <a:schemeClr val="bg1"/>
                </a:solidFill>
                <a:latin typeface="ArialMT"/>
              </a:rPr>
              <a:t>2.3. </a:t>
            </a:r>
            <a:r>
              <a:rPr lang="es-MX" sz="2000" dirty="0">
                <a:solidFill>
                  <a:schemeClr val="accent6">
                    <a:lumMod val="50000"/>
                  </a:schemeClr>
                </a:solidFill>
                <a:latin typeface="ArialMT"/>
              </a:rPr>
              <a:t>Programación</a:t>
            </a:r>
            <a:r>
              <a:rPr lang="es-MX" sz="2000" dirty="0">
                <a:solidFill>
                  <a:schemeClr val="bg1"/>
                </a:solidFill>
                <a:latin typeface="ArialMT"/>
              </a:rPr>
              <a:t>.</a:t>
            </a:r>
          </a:p>
        </p:txBody>
      </p:sp>
      <p:sp>
        <p:nvSpPr>
          <p:cNvPr id="2" name="Marcador de número de diapositiva 1">
            <a:extLst>
              <a:ext uri="{FF2B5EF4-FFF2-40B4-BE49-F238E27FC236}">
                <a16:creationId xmlns:a16="http://schemas.microsoft.com/office/drawing/2014/main" id="{1D250CA1-DAE8-455A-E859-5DD8D34A0E47}"/>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666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6" presetClass="entr" presetSubtype="0" fill="hold" nodeType="afterEffect">
                                  <p:stCondLst>
                                    <p:cond delay="0"/>
                                  </p:stCondLst>
                                  <p:iterate type="lt">
                                    <p:tmPct val="10000"/>
                                  </p:iterate>
                                  <p:childTnLst>
                                    <p:set>
                                      <p:cBhvr>
                                        <p:cTn id="12" dur="1" fill="hold">
                                          <p:stCondLst>
                                            <p:cond delay="0"/>
                                          </p:stCondLst>
                                        </p:cTn>
                                        <p:tgtEl>
                                          <p:spTgt spid="11">
                                            <p:txEl>
                                              <p:pRg st="0" end="0"/>
                                            </p:txEl>
                                          </p:spTgt>
                                        </p:tgtEl>
                                        <p:attrNameLst>
                                          <p:attrName>style.visibility</p:attrName>
                                        </p:attrNameLst>
                                      </p:cBhvr>
                                      <p:to>
                                        <p:strVal val="visible"/>
                                      </p:to>
                                    </p:set>
                                    <p:anim by="(-#ppt_w*2)" calcmode="lin" valueType="num">
                                      <p:cBhvr rctx="PPT">
                                        <p:cTn id="13" dur="250" autoRev="1" fill="hold">
                                          <p:stCondLst>
                                            <p:cond delay="0"/>
                                          </p:stCondLst>
                                        </p:cTn>
                                        <p:tgtEl>
                                          <p:spTgt spid="11">
                                            <p:txEl>
                                              <p:pRg st="0" end="0"/>
                                            </p:txEl>
                                          </p:spTgt>
                                        </p:tgtEl>
                                        <p:attrNameLst>
                                          <p:attrName>ppt_w</p:attrName>
                                        </p:attrNameLst>
                                      </p:cBhvr>
                                    </p:anim>
                                    <p:anim by="(#ppt_w*0.50)" calcmode="lin" valueType="num">
                                      <p:cBhvr>
                                        <p:cTn id="14" dur="250" decel="50000" autoRev="1" fill="hold">
                                          <p:stCondLst>
                                            <p:cond delay="0"/>
                                          </p:stCondLst>
                                        </p:cTn>
                                        <p:tgtEl>
                                          <p:spTgt spid="11">
                                            <p:txEl>
                                              <p:pRg st="0" end="0"/>
                                            </p:txEl>
                                          </p:spTgt>
                                        </p:tgtEl>
                                        <p:attrNameLst>
                                          <p:attrName>ppt_x</p:attrName>
                                        </p:attrNameLst>
                                      </p:cBhvr>
                                    </p:anim>
                                    <p:anim from="(-#ppt_h/2)" to="(#ppt_y)" calcmode="lin" valueType="num">
                                      <p:cBhvr>
                                        <p:cTn id="15" dur="500" fill="hold">
                                          <p:stCondLst>
                                            <p:cond delay="0"/>
                                          </p:stCondLst>
                                        </p:cTn>
                                        <p:tgtEl>
                                          <p:spTgt spid="11">
                                            <p:txEl>
                                              <p:pRg st="0" end="0"/>
                                            </p:txEl>
                                          </p:spTgt>
                                        </p:tgtEl>
                                        <p:attrNameLst>
                                          <p:attrName>ppt_y</p:attrName>
                                        </p:attrNameLst>
                                      </p:cBhvr>
                                    </p:anim>
                                    <p:animRot by="21600000">
                                      <p:cBhvr>
                                        <p:cTn id="16" dur="500" fill="hold">
                                          <p:stCondLst>
                                            <p:cond delay="0"/>
                                          </p:stCondLst>
                                        </p:cTn>
                                        <p:tgtEl>
                                          <p:spTgt spid="11">
                                            <p:txEl>
                                              <p:pRg st="0" end="0"/>
                                            </p:txEl>
                                          </p:spTgt>
                                        </p:tgtEl>
                                        <p:attrNameLst>
                                          <p:attrName>r</p:attrName>
                                        </p:attrNameLst>
                                      </p:cBhvr>
                                    </p:animRot>
                                  </p:childTnLst>
                                </p:cTn>
                              </p:par>
                            </p:childTnLst>
                          </p:cTn>
                        </p:par>
                        <p:par>
                          <p:cTn id="17" fill="hold">
                            <p:stCondLst>
                              <p:cond delay="5600"/>
                            </p:stCondLst>
                            <p:childTnLst>
                              <p:par>
                                <p:cTn id="18" presetID="56" presetClass="entr" presetSubtype="0" fill="hold" nodeType="afterEffect">
                                  <p:stCondLst>
                                    <p:cond delay="0"/>
                                  </p:stCondLst>
                                  <p:iterate type="lt">
                                    <p:tmPct val="10000"/>
                                  </p:iterate>
                                  <p:childTnLst>
                                    <p:set>
                                      <p:cBhvr>
                                        <p:cTn id="19" dur="1" fill="hold">
                                          <p:stCondLst>
                                            <p:cond delay="0"/>
                                          </p:stCondLst>
                                        </p:cTn>
                                        <p:tgtEl>
                                          <p:spTgt spid="11">
                                            <p:txEl>
                                              <p:pRg st="1" end="1"/>
                                            </p:txEl>
                                          </p:spTgt>
                                        </p:tgtEl>
                                        <p:attrNameLst>
                                          <p:attrName>style.visibility</p:attrName>
                                        </p:attrNameLst>
                                      </p:cBhvr>
                                      <p:to>
                                        <p:strVal val="visible"/>
                                      </p:to>
                                    </p:set>
                                    <p:anim by="(-#ppt_w*2)" calcmode="lin" valueType="num">
                                      <p:cBhvr rctx="PPT">
                                        <p:cTn id="20" dur="250" autoRev="1" fill="hold">
                                          <p:stCondLst>
                                            <p:cond delay="0"/>
                                          </p:stCondLst>
                                        </p:cTn>
                                        <p:tgtEl>
                                          <p:spTgt spid="11">
                                            <p:txEl>
                                              <p:pRg st="1" end="1"/>
                                            </p:txEl>
                                          </p:spTgt>
                                        </p:tgtEl>
                                        <p:attrNameLst>
                                          <p:attrName>ppt_w</p:attrName>
                                        </p:attrNameLst>
                                      </p:cBhvr>
                                    </p:anim>
                                    <p:anim by="(#ppt_w*0.50)" calcmode="lin" valueType="num">
                                      <p:cBhvr>
                                        <p:cTn id="21" dur="250" decel="50000" autoRev="1" fill="hold">
                                          <p:stCondLst>
                                            <p:cond delay="0"/>
                                          </p:stCondLst>
                                        </p:cTn>
                                        <p:tgtEl>
                                          <p:spTgt spid="11">
                                            <p:txEl>
                                              <p:pRg st="1" end="1"/>
                                            </p:txEl>
                                          </p:spTgt>
                                        </p:tgtEl>
                                        <p:attrNameLst>
                                          <p:attrName>ppt_x</p:attrName>
                                        </p:attrNameLst>
                                      </p:cBhvr>
                                    </p:anim>
                                    <p:anim from="(-#ppt_h/2)" to="(#ppt_y)" calcmode="lin" valueType="num">
                                      <p:cBhvr>
                                        <p:cTn id="22" dur="500" fill="hold">
                                          <p:stCondLst>
                                            <p:cond delay="0"/>
                                          </p:stCondLst>
                                        </p:cTn>
                                        <p:tgtEl>
                                          <p:spTgt spid="11">
                                            <p:txEl>
                                              <p:pRg st="1" end="1"/>
                                            </p:txEl>
                                          </p:spTgt>
                                        </p:tgtEl>
                                        <p:attrNameLst>
                                          <p:attrName>ppt_y</p:attrName>
                                        </p:attrNameLst>
                                      </p:cBhvr>
                                    </p:anim>
                                    <p:animRot by="21600000">
                                      <p:cBhvr>
                                        <p:cTn id="23" dur="500" fill="hold">
                                          <p:stCondLst>
                                            <p:cond delay="0"/>
                                          </p:stCondLst>
                                        </p:cTn>
                                        <p:tgtEl>
                                          <p:spTgt spid="11">
                                            <p:txEl>
                                              <p:pRg st="1" end="1"/>
                                            </p:txEl>
                                          </p:spTgt>
                                        </p:tgtEl>
                                        <p:attrNameLst>
                                          <p:attrName>r</p:attrName>
                                        </p:attrNameLst>
                                      </p:cBhvr>
                                    </p:animRot>
                                  </p:childTnLst>
                                </p:cTn>
                              </p:par>
                            </p:childTnLst>
                          </p:cTn>
                        </p:par>
                        <p:par>
                          <p:cTn id="24" fill="hold">
                            <p:stCondLst>
                              <p:cond delay="10350"/>
                            </p:stCondLst>
                            <p:childTnLst>
                              <p:par>
                                <p:cTn id="25" presetID="56" presetClass="entr" presetSubtype="0" fill="hold" nodeType="afterEffect">
                                  <p:stCondLst>
                                    <p:cond delay="0"/>
                                  </p:stCondLst>
                                  <p:iterate type="lt">
                                    <p:tmPct val="10000"/>
                                  </p:iterate>
                                  <p:childTnLst>
                                    <p:set>
                                      <p:cBhvr>
                                        <p:cTn id="26" dur="1" fill="hold">
                                          <p:stCondLst>
                                            <p:cond delay="0"/>
                                          </p:stCondLst>
                                        </p:cTn>
                                        <p:tgtEl>
                                          <p:spTgt spid="11">
                                            <p:txEl>
                                              <p:pRg st="2" end="2"/>
                                            </p:txEl>
                                          </p:spTgt>
                                        </p:tgtEl>
                                        <p:attrNameLst>
                                          <p:attrName>style.visibility</p:attrName>
                                        </p:attrNameLst>
                                      </p:cBhvr>
                                      <p:to>
                                        <p:strVal val="visible"/>
                                      </p:to>
                                    </p:set>
                                    <p:anim by="(-#ppt_w*2)" calcmode="lin" valueType="num">
                                      <p:cBhvr rctx="PPT">
                                        <p:cTn id="27" dur="250" autoRev="1" fill="hold">
                                          <p:stCondLst>
                                            <p:cond delay="0"/>
                                          </p:stCondLst>
                                        </p:cTn>
                                        <p:tgtEl>
                                          <p:spTgt spid="11">
                                            <p:txEl>
                                              <p:pRg st="2" end="2"/>
                                            </p:txEl>
                                          </p:spTgt>
                                        </p:tgtEl>
                                        <p:attrNameLst>
                                          <p:attrName>ppt_w</p:attrName>
                                        </p:attrNameLst>
                                      </p:cBhvr>
                                    </p:anim>
                                    <p:anim by="(#ppt_w*0.50)" calcmode="lin" valueType="num">
                                      <p:cBhvr>
                                        <p:cTn id="28" dur="250" decel="50000" autoRev="1" fill="hold">
                                          <p:stCondLst>
                                            <p:cond delay="0"/>
                                          </p:stCondLst>
                                        </p:cTn>
                                        <p:tgtEl>
                                          <p:spTgt spid="11">
                                            <p:txEl>
                                              <p:pRg st="2" end="2"/>
                                            </p:txEl>
                                          </p:spTgt>
                                        </p:tgtEl>
                                        <p:attrNameLst>
                                          <p:attrName>ppt_x</p:attrName>
                                        </p:attrNameLst>
                                      </p:cBhvr>
                                    </p:anim>
                                    <p:anim from="(-#ppt_h/2)" to="(#ppt_y)" calcmode="lin" valueType="num">
                                      <p:cBhvr>
                                        <p:cTn id="29" dur="500" fill="hold">
                                          <p:stCondLst>
                                            <p:cond delay="0"/>
                                          </p:stCondLst>
                                        </p:cTn>
                                        <p:tgtEl>
                                          <p:spTgt spid="11">
                                            <p:txEl>
                                              <p:pRg st="2" end="2"/>
                                            </p:txEl>
                                          </p:spTgt>
                                        </p:tgtEl>
                                        <p:attrNameLst>
                                          <p:attrName>ppt_y</p:attrName>
                                        </p:attrNameLst>
                                      </p:cBhvr>
                                    </p:anim>
                                    <p:animRot by="21600000">
                                      <p:cBhvr>
                                        <p:cTn id="30" dur="500" fill="hold">
                                          <p:stCondLst>
                                            <p:cond delay="0"/>
                                          </p:stCondLst>
                                        </p:cTn>
                                        <p:tgtEl>
                                          <p:spTgt spid="11">
                                            <p:txEl>
                                              <p:pRg st="2" end="2"/>
                                            </p:txEl>
                                          </p:spTgt>
                                        </p:tgtEl>
                                        <p:attrNameLst>
                                          <p:attrName>r</p:attrName>
                                        </p:attrNameLst>
                                      </p:cBhvr>
                                    </p:animRot>
                                  </p:childTnLst>
                                </p:cTn>
                              </p:par>
                            </p:childTnLst>
                          </p:cTn>
                        </p:par>
                        <p:par>
                          <p:cTn id="31" fill="hold">
                            <p:stCondLst>
                              <p:cond delay="12700"/>
                            </p:stCondLst>
                            <p:childTnLst>
                              <p:par>
                                <p:cTn id="32" presetID="56" presetClass="entr" presetSubtype="0" fill="hold" nodeType="afterEffect">
                                  <p:stCondLst>
                                    <p:cond delay="0"/>
                                  </p:stCondLst>
                                  <p:iterate type="lt">
                                    <p:tmPct val="10000"/>
                                  </p:iterate>
                                  <p:childTnLst>
                                    <p:set>
                                      <p:cBhvr>
                                        <p:cTn id="33" dur="1" fill="hold">
                                          <p:stCondLst>
                                            <p:cond delay="0"/>
                                          </p:stCondLst>
                                        </p:cTn>
                                        <p:tgtEl>
                                          <p:spTgt spid="11">
                                            <p:txEl>
                                              <p:pRg st="3" end="3"/>
                                            </p:txEl>
                                          </p:spTgt>
                                        </p:tgtEl>
                                        <p:attrNameLst>
                                          <p:attrName>style.visibility</p:attrName>
                                        </p:attrNameLst>
                                      </p:cBhvr>
                                      <p:to>
                                        <p:strVal val="visible"/>
                                      </p:to>
                                    </p:set>
                                    <p:anim by="(-#ppt_w*2)" calcmode="lin" valueType="num">
                                      <p:cBhvr rctx="PPT">
                                        <p:cTn id="34" dur="250" autoRev="1" fill="hold">
                                          <p:stCondLst>
                                            <p:cond delay="0"/>
                                          </p:stCondLst>
                                        </p:cTn>
                                        <p:tgtEl>
                                          <p:spTgt spid="11">
                                            <p:txEl>
                                              <p:pRg st="3" end="3"/>
                                            </p:txEl>
                                          </p:spTgt>
                                        </p:tgtEl>
                                        <p:attrNameLst>
                                          <p:attrName>ppt_w</p:attrName>
                                        </p:attrNameLst>
                                      </p:cBhvr>
                                    </p:anim>
                                    <p:anim by="(#ppt_w*0.50)" calcmode="lin" valueType="num">
                                      <p:cBhvr>
                                        <p:cTn id="35" dur="250" decel="50000" autoRev="1" fill="hold">
                                          <p:stCondLst>
                                            <p:cond delay="0"/>
                                          </p:stCondLst>
                                        </p:cTn>
                                        <p:tgtEl>
                                          <p:spTgt spid="11">
                                            <p:txEl>
                                              <p:pRg st="3" end="3"/>
                                            </p:txEl>
                                          </p:spTgt>
                                        </p:tgtEl>
                                        <p:attrNameLst>
                                          <p:attrName>ppt_x</p:attrName>
                                        </p:attrNameLst>
                                      </p:cBhvr>
                                    </p:anim>
                                    <p:anim from="(-#ppt_h/2)" to="(#ppt_y)" calcmode="lin" valueType="num">
                                      <p:cBhvr>
                                        <p:cTn id="36" dur="500" fill="hold">
                                          <p:stCondLst>
                                            <p:cond delay="0"/>
                                          </p:stCondLst>
                                        </p:cTn>
                                        <p:tgtEl>
                                          <p:spTgt spid="11">
                                            <p:txEl>
                                              <p:pRg st="3" end="3"/>
                                            </p:txEl>
                                          </p:spTgt>
                                        </p:tgtEl>
                                        <p:attrNameLst>
                                          <p:attrName>ppt_y</p:attrName>
                                        </p:attrNameLst>
                                      </p:cBhvr>
                                    </p:anim>
                                    <p:animRot by="21600000">
                                      <p:cBhvr>
                                        <p:cTn id="37" dur="500" fill="hold">
                                          <p:stCondLst>
                                            <p:cond delay="0"/>
                                          </p:stCondLst>
                                        </p:cTn>
                                        <p:tgtEl>
                                          <p:spTgt spid="11">
                                            <p:txEl>
                                              <p:pRg st="3" end="3"/>
                                            </p:txEl>
                                          </p:spTgt>
                                        </p:tgtEl>
                                        <p:attrNameLst>
                                          <p:attrName>r</p:attrName>
                                        </p:attrNameLst>
                                      </p:cBhvr>
                                    </p:animRot>
                                  </p:childTnLst>
                                </p:cTn>
                              </p:par>
                            </p:childTnLst>
                          </p:cTn>
                        </p:par>
                        <p:par>
                          <p:cTn id="38" fill="hold">
                            <p:stCondLst>
                              <p:cond delay="16450"/>
                            </p:stCondLst>
                            <p:childTnLst>
                              <p:par>
                                <p:cTn id="39" presetID="56" presetClass="entr" presetSubtype="0" fill="hold" nodeType="afterEffect">
                                  <p:stCondLst>
                                    <p:cond delay="0"/>
                                  </p:stCondLst>
                                  <p:iterate type="lt">
                                    <p:tmPct val="10000"/>
                                  </p:iterate>
                                  <p:childTnLst>
                                    <p:set>
                                      <p:cBhvr>
                                        <p:cTn id="40" dur="1" fill="hold">
                                          <p:stCondLst>
                                            <p:cond delay="0"/>
                                          </p:stCondLst>
                                        </p:cTn>
                                        <p:tgtEl>
                                          <p:spTgt spid="11">
                                            <p:txEl>
                                              <p:pRg st="5" end="5"/>
                                            </p:txEl>
                                          </p:spTgt>
                                        </p:tgtEl>
                                        <p:attrNameLst>
                                          <p:attrName>style.visibility</p:attrName>
                                        </p:attrNameLst>
                                      </p:cBhvr>
                                      <p:to>
                                        <p:strVal val="visible"/>
                                      </p:to>
                                    </p:set>
                                    <p:anim by="(-#ppt_w*2)" calcmode="lin" valueType="num">
                                      <p:cBhvr rctx="PPT">
                                        <p:cTn id="41" dur="250" autoRev="1" fill="hold">
                                          <p:stCondLst>
                                            <p:cond delay="0"/>
                                          </p:stCondLst>
                                        </p:cTn>
                                        <p:tgtEl>
                                          <p:spTgt spid="11">
                                            <p:txEl>
                                              <p:pRg st="5" end="5"/>
                                            </p:txEl>
                                          </p:spTgt>
                                        </p:tgtEl>
                                        <p:attrNameLst>
                                          <p:attrName>ppt_w</p:attrName>
                                        </p:attrNameLst>
                                      </p:cBhvr>
                                    </p:anim>
                                    <p:anim by="(#ppt_w*0.50)" calcmode="lin" valueType="num">
                                      <p:cBhvr>
                                        <p:cTn id="42" dur="250" decel="50000" autoRev="1" fill="hold">
                                          <p:stCondLst>
                                            <p:cond delay="0"/>
                                          </p:stCondLst>
                                        </p:cTn>
                                        <p:tgtEl>
                                          <p:spTgt spid="11">
                                            <p:txEl>
                                              <p:pRg st="5" end="5"/>
                                            </p:txEl>
                                          </p:spTgt>
                                        </p:tgtEl>
                                        <p:attrNameLst>
                                          <p:attrName>ppt_x</p:attrName>
                                        </p:attrNameLst>
                                      </p:cBhvr>
                                    </p:anim>
                                    <p:anim from="(-#ppt_h/2)" to="(#ppt_y)" calcmode="lin" valueType="num">
                                      <p:cBhvr>
                                        <p:cTn id="43" dur="500" fill="hold">
                                          <p:stCondLst>
                                            <p:cond delay="0"/>
                                          </p:stCondLst>
                                        </p:cTn>
                                        <p:tgtEl>
                                          <p:spTgt spid="11">
                                            <p:txEl>
                                              <p:pRg st="5" end="5"/>
                                            </p:txEl>
                                          </p:spTgt>
                                        </p:tgtEl>
                                        <p:attrNameLst>
                                          <p:attrName>ppt_y</p:attrName>
                                        </p:attrNameLst>
                                      </p:cBhvr>
                                    </p:anim>
                                    <p:animRot by="21600000">
                                      <p:cBhvr>
                                        <p:cTn id="44" dur="500" fill="hold">
                                          <p:stCondLst>
                                            <p:cond delay="0"/>
                                          </p:stCondLst>
                                        </p:cTn>
                                        <p:tgtEl>
                                          <p:spTgt spid="11">
                                            <p:txEl>
                                              <p:pRg st="5" end="5"/>
                                            </p:txEl>
                                          </p:spTgt>
                                        </p:tgtEl>
                                        <p:attrNameLst>
                                          <p:attrName>r</p:attrName>
                                        </p:attrNameLst>
                                      </p:cBhvr>
                                    </p:animRot>
                                  </p:childTnLst>
                                </p:cTn>
                              </p:par>
                            </p:childTnLst>
                          </p:cTn>
                        </p:par>
                        <p:par>
                          <p:cTn id="45" fill="hold">
                            <p:stCondLst>
                              <p:cond delay="20650"/>
                            </p:stCondLst>
                            <p:childTnLst>
                              <p:par>
                                <p:cTn id="46" presetID="56" presetClass="entr" presetSubtype="0" fill="hold" nodeType="afterEffect">
                                  <p:stCondLst>
                                    <p:cond delay="0"/>
                                  </p:stCondLst>
                                  <p:iterate type="lt">
                                    <p:tmPct val="10000"/>
                                  </p:iterate>
                                  <p:childTnLst>
                                    <p:set>
                                      <p:cBhvr>
                                        <p:cTn id="47" dur="1" fill="hold">
                                          <p:stCondLst>
                                            <p:cond delay="0"/>
                                          </p:stCondLst>
                                        </p:cTn>
                                        <p:tgtEl>
                                          <p:spTgt spid="11">
                                            <p:txEl>
                                              <p:pRg st="6" end="6"/>
                                            </p:txEl>
                                          </p:spTgt>
                                        </p:tgtEl>
                                        <p:attrNameLst>
                                          <p:attrName>style.visibility</p:attrName>
                                        </p:attrNameLst>
                                      </p:cBhvr>
                                      <p:to>
                                        <p:strVal val="visible"/>
                                      </p:to>
                                    </p:set>
                                    <p:anim by="(-#ppt_w*2)" calcmode="lin" valueType="num">
                                      <p:cBhvr rctx="PPT">
                                        <p:cTn id="48" dur="250" autoRev="1" fill="hold">
                                          <p:stCondLst>
                                            <p:cond delay="0"/>
                                          </p:stCondLst>
                                        </p:cTn>
                                        <p:tgtEl>
                                          <p:spTgt spid="11">
                                            <p:txEl>
                                              <p:pRg st="6" end="6"/>
                                            </p:txEl>
                                          </p:spTgt>
                                        </p:tgtEl>
                                        <p:attrNameLst>
                                          <p:attrName>ppt_w</p:attrName>
                                        </p:attrNameLst>
                                      </p:cBhvr>
                                    </p:anim>
                                    <p:anim by="(#ppt_w*0.50)" calcmode="lin" valueType="num">
                                      <p:cBhvr>
                                        <p:cTn id="49" dur="250" decel="50000" autoRev="1" fill="hold">
                                          <p:stCondLst>
                                            <p:cond delay="0"/>
                                          </p:stCondLst>
                                        </p:cTn>
                                        <p:tgtEl>
                                          <p:spTgt spid="11">
                                            <p:txEl>
                                              <p:pRg st="6" end="6"/>
                                            </p:txEl>
                                          </p:spTgt>
                                        </p:tgtEl>
                                        <p:attrNameLst>
                                          <p:attrName>ppt_x</p:attrName>
                                        </p:attrNameLst>
                                      </p:cBhvr>
                                    </p:anim>
                                    <p:anim from="(-#ppt_h/2)" to="(#ppt_y)" calcmode="lin" valueType="num">
                                      <p:cBhvr>
                                        <p:cTn id="50" dur="500" fill="hold">
                                          <p:stCondLst>
                                            <p:cond delay="0"/>
                                          </p:stCondLst>
                                        </p:cTn>
                                        <p:tgtEl>
                                          <p:spTgt spid="11">
                                            <p:txEl>
                                              <p:pRg st="6" end="6"/>
                                            </p:txEl>
                                          </p:spTgt>
                                        </p:tgtEl>
                                        <p:attrNameLst>
                                          <p:attrName>ppt_y</p:attrName>
                                        </p:attrNameLst>
                                      </p:cBhvr>
                                    </p:anim>
                                    <p:animRot by="21600000">
                                      <p:cBhvr>
                                        <p:cTn id="51" dur="500" fill="hold">
                                          <p:stCondLst>
                                            <p:cond delay="0"/>
                                          </p:stCondLst>
                                        </p:cTn>
                                        <p:tgtEl>
                                          <p:spTgt spid="11">
                                            <p:txEl>
                                              <p:pRg st="6" end="6"/>
                                            </p:txEl>
                                          </p:spTgt>
                                        </p:tgtEl>
                                        <p:attrNameLst>
                                          <p:attrName>r</p:attrName>
                                        </p:attrNameLst>
                                      </p:cBhvr>
                                    </p:animRot>
                                  </p:childTnLst>
                                </p:cTn>
                              </p:par>
                            </p:childTnLst>
                          </p:cTn>
                        </p:par>
                        <p:par>
                          <p:cTn id="52" fill="hold">
                            <p:stCondLst>
                              <p:cond delay="21850"/>
                            </p:stCondLst>
                            <p:childTnLst>
                              <p:par>
                                <p:cTn id="53" presetID="56" presetClass="entr" presetSubtype="0" fill="hold" nodeType="afterEffect">
                                  <p:stCondLst>
                                    <p:cond delay="0"/>
                                  </p:stCondLst>
                                  <p:iterate type="lt">
                                    <p:tmPct val="10000"/>
                                  </p:iterate>
                                  <p:childTnLst>
                                    <p:set>
                                      <p:cBhvr>
                                        <p:cTn id="54" dur="1" fill="hold">
                                          <p:stCondLst>
                                            <p:cond delay="0"/>
                                          </p:stCondLst>
                                        </p:cTn>
                                        <p:tgtEl>
                                          <p:spTgt spid="11">
                                            <p:txEl>
                                              <p:pRg st="7" end="7"/>
                                            </p:txEl>
                                          </p:spTgt>
                                        </p:tgtEl>
                                        <p:attrNameLst>
                                          <p:attrName>style.visibility</p:attrName>
                                        </p:attrNameLst>
                                      </p:cBhvr>
                                      <p:to>
                                        <p:strVal val="visible"/>
                                      </p:to>
                                    </p:set>
                                    <p:anim by="(-#ppt_w*2)" calcmode="lin" valueType="num">
                                      <p:cBhvr rctx="PPT">
                                        <p:cTn id="55" dur="250" autoRev="1" fill="hold">
                                          <p:stCondLst>
                                            <p:cond delay="0"/>
                                          </p:stCondLst>
                                        </p:cTn>
                                        <p:tgtEl>
                                          <p:spTgt spid="11">
                                            <p:txEl>
                                              <p:pRg st="7" end="7"/>
                                            </p:txEl>
                                          </p:spTgt>
                                        </p:tgtEl>
                                        <p:attrNameLst>
                                          <p:attrName>ppt_w</p:attrName>
                                        </p:attrNameLst>
                                      </p:cBhvr>
                                    </p:anim>
                                    <p:anim by="(#ppt_w*0.50)" calcmode="lin" valueType="num">
                                      <p:cBhvr>
                                        <p:cTn id="56" dur="250" decel="50000" autoRev="1" fill="hold">
                                          <p:stCondLst>
                                            <p:cond delay="0"/>
                                          </p:stCondLst>
                                        </p:cTn>
                                        <p:tgtEl>
                                          <p:spTgt spid="11">
                                            <p:txEl>
                                              <p:pRg st="7" end="7"/>
                                            </p:txEl>
                                          </p:spTgt>
                                        </p:tgtEl>
                                        <p:attrNameLst>
                                          <p:attrName>ppt_x</p:attrName>
                                        </p:attrNameLst>
                                      </p:cBhvr>
                                    </p:anim>
                                    <p:anim from="(-#ppt_h/2)" to="(#ppt_y)" calcmode="lin" valueType="num">
                                      <p:cBhvr>
                                        <p:cTn id="57" dur="500" fill="hold">
                                          <p:stCondLst>
                                            <p:cond delay="0"/>
                                          </p:stCondLst>
                                        </p:cTn>
                                        <p:tgtEl>
                                          <p:spTgt spid="11">
                                            <p:txEl>
                                              <p:pRg st="7" end="7"/>
                                            </p:txEl>
                                          </p:spTgt>
                                        </p:tgtEl>
                                        <p:attrNameLst>
                                          <p:attrName>ppt_y</p:attrName>
                                        </p:attrNameLst>
                                      </p:cBhvr>
                                    </p:anim>
                                    <p:animRot by="21600000">
                                      <p:cBhvr>
                                        <p:cTn id="58" dur="500" fill="hold">
                                          <p:stCondLst>
                                            <p:cond delay="0"/>
                                          </p:stCondLst>
                                        </p:cTn>
                                        <p:tgtEl>
                                          <p:spTgt spid="11">
                                            <p:txEl>
                                              <p:pRg st="7" end="7"/>
                                            </p:txEl>
                                          </p:spTgt>
                                        </p:tgtEl>
                                        <p:attrNameLst>
                                          <p:attrName>r</p:attrName>
                                        </p:attrNameLst>
                                      </p:cBhvr>
                                    </p:animRot>
                                  </p:childTnLst>
                                </p:cTn>
                              </p:par>
                            </p:childTnLst>
                          </p:cTn>
                        </p:par>
                        <p:par>
                          <p:cTn id="59" fill="hold">
                            <p:stCondLst>
                              <p:cond delay="23850"/>
                            </p:stCondLst>
                            <p:childTnLst>
                              <p:par>
                                <p:cTn id="60" presetID="56" presetClass="entr" presetSubtype="0" fill="hold" nodeType="afterEffect">
                                  <p:stCondLst>
                                    <p:cond delay="0"/>
                                  </p:stCondLst>
                                  <p:iterate type="lt">
                                    <p:tmPct val="10000"/>
                                  </p:iterate>
                                  <p:childTnLst>
                                    <p:set>
                                      <p:cBhvr>
                                        <p:cTn id="61" dur="1" fill="hold">
                                          <p:stCondLst>
                                            <p:cond delay="0"/>
                                          </p:stCondLst>
                                        </p:cTn>
                                        <p:tgtEl>
                                          <p:spTgt spid="11">
                                            <p:txEl>
                                              <p:pRg st="8" end="8"/>
                                            </p:txEl>
                                          </p:spTgt>
                                        </p:tgtEl>
                                        <p:attrNameLst>
                                          <p:attrName>style.visibility</p:attrName>
                                        </p:attrNameLst>
                                      </p:cBhvr>
                                      <p:to>
                                        <p:strVal val="visible"/>
                                      </p:to>
                                    </p:set>
                                    <p:anim by="(-#ppt_w*2)" calcmode="lin" valueType="num">
                                      <p:cBhvr rctx="PPT">
                                        <p:cTn id="62" dur="250" autoRev="1" fill="hold">
                                          <p:stCondLst>
                                            <p:cond delay="0"/>
                                          </p:stCondLst>
                                        </p:cTn>
                                        <p:tgtEl>
                                          <p:spTgt spid="11">
                                            <p:txEl>
                                              <p:pRg st="8" end="8"/>
                                            </p:txEl>
                                          </p:spTgt>
                                        </p:tgtEl>
                                        <p:attrNameLst>
                                          <p:attrName>ppt_w</p:attrName>
                                        </p:attrNameLst>
                                      </p:cBhvr>
                                    </p:anim>
                                    <p:anim by="(#ppt_w*0.50)" calcmode="lin" valueType="num">
                                      <p:cBhvr>
                                        <p:cTn id="63" dur="250" decel="50000" autoRev="1" fill="hold">
                                          <p:stCondLst>
                                            <p:cond delay="0"/>
                                          </p:stCondLst>
                                        </p:cTn>
                                        <p:tgtEl>
                                          <p:spTgt spid="11">
                                            <p:txEl>
                                              <p:pRg st="8" end="8"/>
                                            </p:txEl>
                                          </p:spTgt>
                                        </p:tgtEl>
                                        <p:attrNameLst>
                                          <p:attrName>ppt_x</p:attrName>
                                        </p:attrNameLst>
                                      </p:cBhvr>
                                    </p:anim>
                                    <p:anim from="(-#ppt_h/2)" to="(#ppt_y)" calcmode="lin" valueType="num">
                                      <p:cBhvr>
                                        <p:cTn id="64" dur="500" fill="hold">
                                          <p:stCondLst>
                                            <p:cond delay="0"/>
                                          </p:stCondLst>
                                        </p:cTn>
                                        <p:tgtEl>
                                          <p:spTgt spid="11">
                                            <p:txEl>
                                              <p:pRg st="8" end="8"/>
                                            </p:txEl>
                                          </p:spTgt>
                                        </p:tgtEl>
                                        <p:attrNameLst>
                                          <p:attrName>ppt_y</p:attrName>
                                        </p:attrNameLst>
                                      </p:cBhvr>
                                    </p:anim>
                                    <p:animRot by="21600000">
                                      <p:cBhvr>
                                        <p:cTn id="65" dur="500" fill="hold">
                                          <p:stCondLst>
                                            <p:cond delay="0"/>
                                          </p:stCondLst>
                                        </p:cTn>
                                        <p:tgtEl>
                                          <p:spTgt spid="11">
                                            <p:txEl>
                                              <p:pRg st="8" end="8"/>
                                            </p:txEl>
                                          </p:spTgt>
                                        </p:tgtEl>
                                        <p:attrNameLst>
                                          <p:attrName>r</p:attrName>
                                        </p:attrNameLst>
                                      </p:cBhvr>
                                    </p:animRot>
                                  </p:childTnLst>
                                </p:cTn>
                              </p:par>
                            </p:childTnLst>
                          </p:cTn>
                        </p:par>
                        <p:par>
                          <p:cTn id="66" fill="hold">
                            <p:stCondLst>
                              <p:cond delay="26200"/>
                            </p:stCondLst>
                            <p:childTnLst>
                              <p:par>
                                <p:cTn id="67" presetID="56" presetClass="entr" presetSubtype="0" fill="hold" nodeType="afterEffect">
                                  <p:stCondLst>
                                    <p:cond delay="0"/>
                                  </p:stCondLst>
                                  <p:iterate type="lt">
                                    <p:tmPct val="10000"/>
                                  </p:iterate>
                                  <p:childTnLst>
                                    <p:set>
                                      <p:cBhvr>
                                        <p:cTn id="68" dur="1" fill="hold">
                                          <p:stCondLst>
                                            <p:cond delay="0"/>
                                          </p:stCondLst>
                                        </p:cTn>
                                        <p:tgtEl>
                                          <p:spTgt spid="11">
                                            <p:txEl>
                                              <p:pRg st="9" end="9"/>
                                            </p:txEl>
                                          </p:spTgt>
                                        </p:tgtEl>
                                        <p:attrNameLst>
                                          <p:attrName>style.visibility</p:attrName>
                                        </p:attrNameLst>
                                      </p:cBhvr>
                                      <p:to>
                                        <p:strVal val="visible"/>
                                      </p:to>
                                    </p:set>
                                    <p:anim by="(-#ppt_w*2)" calcmode="lin" valueType="num">
                                      <p:cBhvr rctx="PPT">
                                        <p:cTn id="69" dur="250" autoRev="1" fill="hold">
                                          <p:stCondLst>
                                            <p:cond delay="0"/>
                                          </p:stCondLst>
                                        </p:cTn>
                                        <p:tgtEl>
                                          <p:spTgt spid="11">
                                            <p:txEl>
                                              <p:pRg st="9" end="9"/>
                                            </p:txEl>
                                          </p:spTgt>
                                        </p:tgtEl>
                                        <p:attrNameLst>
                                          <p:attrName>ppt_w</p:attrName>
                                        </p:attrNameLst>
                                      </p:cBhvr>
                                    </p:anim>
                                    <p:anim by="(#ppt_w*0.50)" calcmode="lin" valueType="num">
                                      <p:cBhvr>
                                        <p:cTn id="70" dur="250" decel="50000" autoRev="1" fill="hold">
                                          <p:stCondLst>
                                            <p:cond delay="0"/>
                                          </p:stCondLst>
                                        </p:cTn>
                                        <p:tgtEl>
                                          <p:spTgt spid="11">
                                            <p:txEl>
                                              <p:pRg st="9" end="9"/>
                                            </p:txEl>
                                          </p:spTgt>
                                        </p:tgtEl>
                                        <p:attrNameLst>
                                          <p:attrName>ppt_x</p:attrName>
                                        </p:attrNameLst>
                                      </p:cBhvr>
                                    </p:anim>
                                    <p:anim from="(-#ppt_h/2)" to="(#ppt_y)" calcmode="lin" valueType="num">
                                      <p:cBhvr>
                                        <p:cTn id="71" dur="500" fill="hold">
                                          <p:stCondLst>
                                            <p:cond delay="0"/>
                                          </p:stCondLst>
                                        </p:cTn>
                                        <p:tgtEl>
                                          <p:spTgt spid="11">
                                            <p:txEl>
                                              <p:pRg st="9" end="9"/>
                                            </p:txEl>
                                          </p:spTgt>
                                        </p:tgtEl>
                                        <p:attrNameLst>
                                          <p:attrName>ppt_y</p:attrName>
                                        </p:attrNameLst>
                                      </p:cBhvr>
                                    </p:anim>
                                    <p:animRot by="21600000">
                                      <p:cBhvr>
                                        <p:cTn id="72" dur="500" fill="hold">
                                          <p:stCondLst>
                                            <p:cond delay="0"/>
                                          </p:stCondLst>
                                        </p:cTn>
                                        <p:tgtEl>
                                          <p:spTgt spid="11">
                                            <p:txEl>
                                              <p:pRg st="9" end="9"/>
                                            </p:txEl>
                                          </p:spTgt>
                                        </p:tgtEl>
                                        <p:attrNameLst>
                                          <p:attrName>r</p:attrName>
                                        </p:attrNameLst>
                                      </p:cBhvr>
                                    </p:animRot>
                                  </p:childTnLst>
                                </p:cTn>
                              </p:par>
                            </p:childTnLst>
                          </p:cTn>
                        </p:par>
                        <p:par>
                          <p:cTn id="73" fill="hold">
                            <p:stCondLst>
                              <p:cond delay="27650"/>
                            </p:stCondLst>
                            <p:childTnLst>
                              <p:par>
                                <p:cTn id="74" presetID="56" presetClass="entr" presetSubtype="0" fill="hold" nodeType="afterEffect">
                                  <p:stCondLst>
                                    <p:cond delay="0"/>
                                  </p:stCondLst>
                                  <p:iterate type="lt">
                                    <p:tmPct val="10000"/>
                                  </p:iterate>
                                  <p:childTnLst>
                                    <p:set>
                                      <p:cBhvr>
                                        <p:cTn id="75" dur="1" fill="hold">
                                          <p:stCondLst>
                                            <p:cond delay="0"/>
                                          </p:stCondLst>
                                        </p:cTn>
                                        <p:tgtEl>
                                          <p:spTgt spid="11">
                                            <p:txEl>
                                              <p:pRg st="10" end="10"/>
                                            </p:txEl>
                                          </p:spTgt>
                                        </p:tgtEl>
                                        <p:attrNameLst>
                                          <p:attrName>style.visibility</p:attrName>
                                        </p:attrNameLst>
                                      </p:cBhvr>
                                      <p:to>
                                        <p:strVal val="visible"/>
                                      </p:to>
                                    </p:set>
                                    <p:anim by="(-#ppt_w*2)" calcmode="lin" valueType="num">
                                      <p:cBhvr rctx="PPT">
                                        <p:cTn id="76" dur="250" autoRev="1" fill="hold">
                                          <p:stCondLst>
                                            <p:cond delay="0"/>
                                          </p:stCondLst>
                                        </p:cTn>
                                        <p:tgtEl>
                                          <p:spTgt spid="11">
                                            <p:txEl>
                                              <p:pRg st="10" end="10"/>
                                            </p:txEl>
                                          </p:spTgt>
                                        </p:tgtEl>
                                        <p:attrNameLst>
                                          <p:attrName>ppt_w</p:attrName>
                                        </p:attrNameLst>
                                      </p:cBhvr>
                                    </p:anim>
                                    <p:anim by="(#ppt_w*0.50)" calcmode="lin" valueType="num">
                                      <p:cBhvr>
                                        <p:cTn id="77" dur="250" decel="50000" autoRev="1" fill="hold">
                                          <p:stCondLst>
                                            <p:cond delay="0"/>
                                          </p:stCondLst>
                                        </p:cTn>
                                        <p:tgtEl>
                                          <p:spTgt spid="11">
                                            <p:txEl>
                                              <p:pRg st="10" end="10"/>
                                            </p:txEl>
                                          </p:spTgt>
                                        </p:tgtEl>
                                        <p:attrNameLst>
                                          <p:attrName>ppt_x</p:attrName>
                                        </p:attrNameLst>
                                      </p:cBhvr>
                                    </p:anim>
                                    <p:anim from="(-#ppt_h/2)" to="(#ppt_y)" calcmode="lin" valueType="num">
                                      <p:cBhvr>
                                        <p:cTn id="78" dur="500" fill="hold">
                                          <p:stCondLst>
                                            <p:cond delay="0"/>
                                          </p:stCondLst>
                                        </p:cTn>
                                        <p:tgtEl>
                                          <p:spTgt spid="11">
                                            <p:txEl>
                                              <p:pRg st="10" end="10"/>
                                            </p:txEl>
                                          </p:spTgt>
                                        </p:tgtEl>
                                        <p:attrNameLst>
                                          <p:attrName>ppt_y</p:attrName>
                                        </p:attrNameLst>
                                      </p:cBhvr>
                                    </p:anim>
                                    <p:animRot by="21600000">
                                      <p:cBhvr>
                                        <p:cTn id="79" dur="500" fill="hold">
                                          <p:stCondLst>
                                            <p:cond delay="0"/>
                                          </p:stCondLst>
                                        </p:cTn>
                                        <p:tgtEl>
                                          <p:spTgt spid="11">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92CC511-A7DC-8AD7-E180-3D4EE5E2626F}"/>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39</a:t>
            </a:fld>
            <a:endParaRPr lang="en-US" sz="2400" dirty="0">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A922535D-B78A-EB44-6E17-27859644BC95}"/>
              </a:ext>
            </a:extLst>
          </p:cNvPr>
          <p:cNvSpPr txBox="1">
            <a:spLocks noChangeArrowheads="1"/>
          </p:cNvSpPr>
          <p:nvPr/>
        </p:nvSpPr>
        <p:spPr>
          <a:xfrm>
            <a:off x="605118" y="635696"/>
            <a:ext cx="9789458" cy="59616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defTabSz="533400">
              <a:lnSpc>
                <a:spcPct val="100000"/>
              </a:lnSpc>
              <a:spcBef>
                <a:spcPts val="0"/>
              </a:spcBef>
              <a:buClr>
                <a:schemeClr val="tx1"/>
              </a:buClr>
              <a:buNone/>
              <a:defRPr/>
            </a:pPr>
            <a:r>
              <a:rPr lang="es-ES" altLang="es-MX" sz="2000" dirty="0">
                <a:solidFill>
                  <a:schemeClr val="bg1"/>
                </a:solidFill>
                <a:latin typeface="Arial" panose="020B0604020202020204" pitchFamily="34" charset="0"/>
                <a:cs typeface="Arial" panose="020B0604020202020204" pitchFamily="34" charset="0"/>
              </a:rPr>
              <a:t>terminar el monto del objeto a contratar. Para obtener este monto total, se puede hacer mediante la actualización de los últimos precios pagados; con información reciente disponible en CompraNet, o mediante la correspondiente investigación de mercado.</a:t>
            </a:r>
          </a:p>
          <a:p>
            <a:pPr marL="0" indent="0" algn="just" defTabSz="533400">
              <a:lnSpc>
                <a:spcPct val="100000"/>
              </a:lnSpc>
              <a:spcBef>
                <a:spcPts val="0"/>
              </a:spcBef>
              <a:buClr>
                <a:schemeClr val="tx1"/>
              </a:buClr>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None/>
              <a:defRPr/>
            </a:pPr>
            <a:r>
              <a:rPr lang="es-ES" altLang="es-MX" sz="2000" dirty="0">
                <a:solidFill>
                  <a:schemeClr val="accent2">
                    <a:lumMod val="50000"/>
                  </a:schemeClr>
                </a:solidFill>
                <a:latin typeface="Arial" panose="020B0604020202020204" pitchFamily="34" charset="0"/>
                <a:cs typeface="Arial" panose="020B0604020202020204" pitchFamily="34" charset="0"/>
              </a:rPr>
              <a:t>CUARTO</a:t>
            </a:r>
            <a:r>
              <a:rPr lang="es-ES" altLang="es-MX" sz="2000" dirty="0">
                <a:solidFill>
                  <a:schemeClr val="bg1"/>
                </a:solidFill>
                <a:latin typeface="Arial" panose="020B0604020202020204" pitchFamily="34" charset="0"/>
                <a:cs typeface="Arial" panose="020B0604020202020204" pitchFamily="34" charset="0"/>
              </a:rPr>
              <a:t> </a:t>
            </a:r>
            <a:r>
              <a:rPr lang="es-ES" altLang="es-MX" sz="2000" b="1" dirty="0">
                <a:solidFill>
                  <a:schemeClr val="bg1"/>
                </a:solidFill>
                <a:latin typeface="Arial" panose="020B0604020202020204" pitchFamily="34" charset="0"/>
                <a:cs typeface="Arial" panose="020B0604020202020204" pitchFamily="34" charset="0"/>
              </a:rPr>
              <a:t>priorizar necesidades</a:t>
            </a:r>
            <a:r>
              <a:rPr lang="es-ES" altLang="es-MX" sz="2000" dirty="0">
                <a:solidFill>
                  <a:schemeClr val="bg1"/>
                </a:solidFill>
                <a:latin typeface="Arial" panose="020B0604020202020204" pitchFamily="34" charset="0"/>
                <a:cs typeface="Arial" panose="020B0604020202020204" pitchFamily="34" charset="0"/>
              </a:rPr>
              <a:t>. Una vez conocido el monto aproximado de aquello que se pretende contratar, es procedente hacer los ajustes presupuestales y de necesidades, considerando cuales son criticas o estratégicas y cuales pueden pasar a un segundo o tercer nivel, para que el presupuesto proyectado coincida con el monto de las necesidades a contratar.</a:t>
            </a:r>
          </a:p>
          <a:p>
            <a:pPr marL="0" indent="0" algn="just" defTabSz="533400">
              <a:lnSpc>
                <a:spcPct val="100000"/>
              </a:lnSpc>
              <a:spcBef>
                <a:spcPts val="0"/>
              </a:spcBef>
              <a:buClr>
                <a:schemeClr val="tx1"/>
              </a:buClr>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None/>
              <a:defRPr/>
            </a:pPr>
            <a:r>
              <a:rPr lang="es-ES" altLang="es-MX" sz="2000" dirty="0">
                <a:solidFill>
                  <a:schemeClr val="bg1"/>
                </a:solidFill>
                <a:latin typeface="Arial" panose="020B0604020202020204" pitchFamily="34" charset="0"/>
                <a:cs typeface="Arial" panose="020B0604020202020204" pitchFamily="34" charset="0"/>
              </a:rPr>
              <a:t>							     Por lo tanto, es necesario realizar el proyecto de 								     </a:t>
            </a:r>
            <a:r>
              <a:rPr lang="es-ES" altLang="es-MX" sz="2000" b="1" dirty="0">
                <a:solidFill>
                  <a:schemeClr val="bg1"/>
                </a:solidFill>
                <a:latin typeface="Arial" panose="020B0604020202020204" pitchFamily="34" charset="0"/>
                <a:cs typeface="Arial" panose="020B0604020202020204" pitchFamily="34" charset="0"/>
              </a:rPr>
              <a:t>PAAAS</a:t>
            </a:r>
            <a:r>
              <a:rPr lang="es-ES" altLang="es-MX" sz="2000" dirty="0">
                <a:solidFill>
                  <a:schemeClr val="bg1"/>
                </a:solidFill>
                <a:latin typeface="Arial" panose="020B0604020202020204" pitchFamily="34" charset="0"/>
                <a:cs typeface="Arial" panose="020B0604020202020204" pitchFamily="34" charset="0"/>
              </a:rPr>
              <a:t>  o  de </a:t>
            </a:r>
            <a:r>
              <a:rPr lang="es-ES" altLang="es-MX" sz="2000" b="1" dirty="0">
                <a:solidFill>
                  <a:schemeClr val="bg1"/>
                </a:solidFill>
                <a:latin typeface="Arial" panose="020B0604020202020204" pitchFamily="34" charset="0"/>
                <a:cs typeface="Arial" panose="020B0604020202020204" pitchFamily="34" charset="0"/>
              </a:rPr>
              <a:t>PAOS</a:t>
            </a:r>
            <a:r>
              <a:rPr lang="es-ES" altLang="es-MX" sz="2000" dirty="0">
                <a:solidFill>
                  <a:schemeClr val="bg1"/>
                </a:solidFill>
                <a:latin typeface="Arial" panose="020B0604020202020204" pitchFamily="34" charset="0"/>
                <a:cs typeface="Arial" panose="020B0604020202020204" pitchFamily="34" charset="0"/>
              </a:rPr>
              <a:t>, al  mismo  tiempo  que  se 								     elabora  el  proyecto  de  presupuesto  para  el 								     ejercicio  siguiente,  pues  esta  información  es 								     fundamental para integrarlo.</a:t>
            </a:r>
          </a:p>
          <a:p>
            <a:pPr marL="0" indent="0" algn="just" defTabSz="533400">
              <a:lnSpc>
                <a:spcPct val="100000"/>
              </a:lnSpc>
              <a:spcBef>
                <a:spcPts val="0"/>
              </a:spcBef>
              <a:buClr>
                <a:schemeClr val="tx1"/>
              </a:buClr>
              <a:buNone/>
              <a:defRPr/>
            </a:pPr>
            <a:endParaRPr lang="es-ES" altLang="es-MX" sz="1000" dirty="0">
              <a:solidFill>
                <a:schemeClr val="bg1"/>
              </a:solidFill>
              <a:latin typeface="Arial" panose="020B0604020202020204" pitchFamily="34" charset="0"/>
              <a:cs typeface="Arial" panose="020B0604020202020204" pitchFamily="34" charset="0"/>
            </a:endParaRPr>
          </a:p>
          <a:p>
            <a:pPr marL="0" marR="0" lvl="0" indent="0" algn="just" defTabSz="533400" rtl="0" eaLnBrk="1" fontAlgn="auto" latinLnBrk="0" hangingPunct="1">
              <a:lnSpc>
                <a:spcPct val="100000"/>
              </a:lnSpc>
              <a:spcBef>
                <a:spcPts val="0"/>
              </a:spcBef>
              <a:spcAft>
                <a:spcPts val="0"/>
              </a:spcAft>
              <a:buClr>
                <a:srgbClr val="FFFFFF"/>
              </a:buClr>
              <a:buSzTx/>
              <a:buFontTx/>
              <a:buNone/>
              <a:tabLst/>
              <a:defRPr/>
            </a:pPr>
            <a:r>
              <a:rPr lang="es-ES" altLang="es-MX" sz="2000" dirty="0">
                <a:solidFill>
                  <a:schemeClr val="accent3">
                    <a:lumMod val="50000"/>
                  </a:schemeClr>
                </a:solidFill>
                <a:latin typeface="Arial" panose="020B0604020202020204" pitchFamily="34" charset="0"/>
                <a:cs typeface="Arial" panose="020B0604020202020204" pitchFamily="34" charset="0"/>
              </a:rPr>
              <a:t>							     QUINTO</a:t>
            </a:r>
            <a:r>
              <a:rPr lang="es-ES" altLang="es-MX" sz="2000" dirty="0">
                <a:solidFill>
                  <a:schemeClr val="bg1"/>
                </a:solidFill>
                <a:latin typeface="Arial" panose="020B0604020202020204" pitchFamily="34" charset="0"/>
                <a:cs typeface="Arial" panose="020B0604020202020204" pitchFamily="34" charset="0"/>
              </a:rPr>
              <a:t>  </a:t>
            </a:r>
            <a:r>
              <a:rPr lang="es-ES" altLang="es-MX" sz="2000" b="1" dirty="0">
                <a:solidFill>
                  <a:schemeClr val="bg1"/>
                </a:solidFill>
                <a:latin typeface="Arial" panose="020B0604020202020204" pitchFamily="34" charset="0"/>
                <a:cs typeface="Arial" panose="020B0604020202020204" pitchFamily="34" charset="0"/>
              </a:rPr>
              <a:t>se  integra  el  Programa</a:t>
            </a:r>
            <a:r>
              <a:rPr lang="es-ES" altLang="es-MX" sz="2000" dirty="0">
                <a:solidFill>
                  <a:schemeClr val="bg1"/>
                </a:solidFill>
                <a:latin typeface="Arial" panose="020B0604020202020204" pitchFamily="34" charset="0"/>
                <a:cs typeface="Arial" panose="020B0604020202020204" pitchFamily="34" charset="0"/>
              </a:rPr>
              <a:t>. Cada  área 							     usuaria o requirente envían sus necesidades </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ajustadas  en  cantidad  y  presupuesto al  área  responsable  de integrar y por  ende</a:t>
            </a: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buClr>
                <a:schemeClr val="tx1"/>
              </a:buClr>
              <a:buFont typeface="Arial" panose="020B0604020202020204" pitchFamily="34" charset="0"/>
              <a:buNone/>
              <a:defRPr/>
            </a:pPr>
            <a:endParaRPr lang="es-ES" altLang="es-MX" sz="2000" dirty="0"/>
          </a:p>
          <a:p>
            <a:pPr marL="0" indent="0" algn="just" defTabSz="533400">
              <a:buClr>
                <a:schemeClr val="tx1"/>
              </a:buClr>
              <a:buFont typeface="Arial" panose="020B0604020202020204" pitchFamily="34" charset="0"/>
              <a:buNone/>
              <a:defRPr/>
            </a:pPr>
            <a:endParaRPr lang="es-MX" sz="1800" dirty="0"/>
          </a:p>
          <a:p>
            <a:pPr marL="0" indent="0" algn="just" defTabSz="533400">
              <a:buClr>
                <a:schemeClr val="tx1"/>
              </a:buClr>
              <a:buFont typeface="Arial" panose="020B0604020202020204" pitchFamily="34" charset="0"/>
              <a:buNone/>
              <a:defRPr/>
            </a:pPr>
            <a:endParaRPr lang="es-MX" sz="1800" dirty="0"/>
          </a:p>
          <a:p>
            <a:pPr marL="0" indent="0" algn="just" defTabSz="533400">
              <a:buClr>
                <a:schemeClr val="tx1"/>
              </a:buClr>
              <a:buFont typeface="Arial" panose="020B0604020202020204" pitchFamily="34" charset="0"/>
              <a:buNone/>
              <a:defRPr/>
            </a:pPr>
            <a:endParaRPr lang="es-MX" sz="1800" dirty="0"/>
          </a:p>
        </p:txBody>
      </p:sp>
      <p:pic>
        <p:nvPicPr>
          <p:cNvPr id="2052" name="Picture 4" descr="Prioridades en la vida: 10 Estrategias para establecer prioridades">
            <a:extLst>
              <a:ext uri="{FF2B5EF4-FFF2-40B4-BE49-F238E27FC236}">
                <a16:creationId xmlns:a16="http://schemas.microsoft.com/office/drawing/2014/main" id="{1828F0BE-7BC5-4E30-A282-8A32F6C2C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404" y="3700463"/>
            <a:ext cx="3941746" cy="2244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16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checkerboard(across)">
                                      <p:cBhvr>
                                        <p:cTn id="23" dur="1000"/>
                                        <p:tgtEl>
                                          <p:spTgt spid="2052"/>
                                        </p:tgtEl>
                                      </p:cBhvr>
                                    </p:animEffect>
                                  </p:childTnLst>
                                </p:cTn>
                              </p:par>
                              <p:par>
                                <p:cTn id="24" presetID="55"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92CC511-A7DC-8AD7-E180-3D4EE5E2626F}"/>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40</a:t>
            </a:fld>
            <a:endParaRPr lang="en-US" sz="2400" dirty="0">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A922535D-B78A-EB44-6E17-27859644BC95}"/>
              </a:ext>
            </a:extLst>
          </p:cNvPr>
          <p:cNvSpPr txBox="1">
            <a:spLocks noChangeArrowheads="1"/>
          </p:cNvSpPr>
          <p:nvPr/>
        </p:nvSpPr>
        <p:spPr>
          <a:xfrm>
            <a:off x="605118" y="635697"/>
            <a:ext cx="9789458" cy="43792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just" defTabSz="533400" rtl="0" eaLnBrk="1" fontAlgn="auto" latinLnBrk="0" hangingPunct="1">
              <a:lnSpc>
                <a:spcPct val="100000"/>
              </a:lnSpc>
              <a:spcBef>
                <a:spcPts val="0"/>
              </a:spcBef>
              <a:spcAft>
                <a:spcPts val="0"/>
              </a:spcAft>
              <a:buClr>
                <a:srgbClr val="FFFFFF"/>
              </a:buClr>
              <a:buSzTx/>
              <a:buFontTx/>
              <a:buNone/>
              <a:tabLst/>
              <a:defRPr/>
            </a:pP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elaborar el </a:t>
            </a:r>
            <a:r>
              <a:rPr kumimoji="0" lang="es-ES" alt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PAAAS</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 el </a:t>
            </a:r>
            <a:r>
              <a:rPr kumimoji="0" lang="es-ES" alt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PAOS</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indent="0" algn="just" defTabSz="533400">
              <a:lnSpc>
                <a:spcPct val="100000"/>
              </a:lnSpc>
              <a:spcBef>
                <a:spcPts val="0"/>
              </a:spcBef>
              <a:buClr>
                <a:schemeClr val="tx1"/>
              </a:buClr>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None/>
              <a:defRPr/>
            </a:pPr>
            <a:r>
              <a:rPr lang="es-ES" altLang="es-MX" sz="2000" dirty="0">
                <a:solidFill>
                  <a:schemeClr val="bg1"/>
                </a:solidFill>
                <a:latin typeface="Arial" panose="020B0604020202020204" pitchFamily="34" charset="0"/>
                <a:cs typeface="Arial" panose="020B0604020202020204" pitchFamily="34" charset="0"/>
              </a:rPr>
              <a:t>Una vez conocido el Presupuesto asignado por la CD al ente público, es procedente hacer una revisión para verificar que el presupuesto aprobado y calendarizado por la SHCP, alcanza para todas las contrataciones, de lo contrario es procedente hacer la adecuación correspondiente.</a:t>
            </a:r>
          </a:p>
          <a:p>
            <a:pPr marL="0" indent="0" algn="just" defTabSz="533400">
              <a:lnSpc>
                <a:spcPct val="100000"/>
              </a:lnSpc>
              <a:spcBef>
                <a:spcPts val="0"/>
              </a:spcBef>
              <a:buClr>
                <a:schemeClr val="tx1"/>
              </a:buClr>
              <a:buNone/>
              <a:defRPr/>
            </a:pPr>
            <a:endParaRPr lang="es-ES" altLang="es-MX" sz="2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None/>
              <a:defRPr/>
            </a:pPr>
            <a:r>
              <a:rPr lang="es-ES" altLang="es-MX" sz="2000" dirty="0">
                <a:solidFill>
                  <a:schemeClr val="accent4">
                    <a:lumMod val="75000"/>
                  </a:schemeClr>
                </a:solidFill>
                <a:latin typeface="Arial" panose="020B0604020202020204" pitchFamily="34" charset="0"/>
                <a:cs typeface="Arial" panose="020B0604020202020204" pitchFamily="34" charset="0"/>
              </a:rPr>
              <a:t>SEXTO</a:t>
            </a:r>
            <a:r>
              <a:rPr lang="es-ES" altLang="es-MX" sz="2000" dirty="0">
                <a:solidFill>
                  <a:schemeClr val="bg1"/>
                </a:solidFill>
                <a:latin typeface="Arial" panose="020B0604020202020204" pitchFamily="34" charset="0"/>
                <a:cs typeface="Arial" panose="020B0604020202020204" pitchFamily="34" charset="0"/>
              </a:rPr>
              <a:t> se aprueba y difunde. Una vez ajustadas las cantidades requeridas al presupuesto autorizado y calendarizado, el CAAS o, en caso de existir, el COP del ente público, lo analiza y revisar, y emite sus recomendaciones y observaciones.</a:t>
            </a:r>
          </a:p>
          <a:p>
            <a:pPr marL="0" indent="0" algn="just" defTabSz="533400">
              <a:lnSpc>
                <a:spcPct val="100000"/>
              </a:lnSpc>
              <a:spcBef>
                <a:spcPts val="0"/>
              </a:spcBef>
              <a:buClr>
                <a:schemeClr val="tx1"/>
              </a:buClr>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None/>
              <a:defRPr/>
            </a:pPr>
            <a:r>
              <a:rPr lang="es-ES" altLang="es-MX" sz="2000" dirty="0">
                <a:solidFill>
                  <a:schemeClr val="bg1"/>
                </a:solidFill>
                <a:latin typeface="Arial" panose="020B0604020202020204" pitchFamily="34" charset="0"/>
                <a:cs typeface="Arial" panose="020B0604020202020204" pitchFamily="34" charset="0"/>
              </a:rPr>
              <a:t>Después, debe ser aprobado por el Titular de la dependencia o entidad o el Oficial Mayor o equivalente, y por último se publica en CompraNet 					      y en la página de Internet del ente público.</a:t>
            </a:r>
          </a:p>
          <a:p>
            <a:pPr marL="0" indent="0" algn="just" defTabSz="533400">
              <a:buClr>
                <a:schemeClr val="tx1"/>
              </a:buClr>
              <a:buFont typeface="Arial" panose="020B0604020202020204" pitchFamily="34" charset="0"/>
              <a:buNone/>
              <a:defRPr/>
            </a:pPr>
            <a:endParaRPr lang="es-ES" altLang="es-MX" sz="2000" dirty="0"/>
          </a:p>
          <a:p>
            <a:pPr marL="0" indent="0" algn="just" defTabSz="533400">
              <a:buClr>
                <a:schemeClr val="tx1"/>
              </a:buClr>
              <a:buFont typeface="Arial" panose="020B0604020202020204" pitchFamily="34" charset="0"/>
              <a:buNone/>
              <a:defRPr/>
            </a:pPr>
            <a:endParaRPr lang="es-MX" sz="1800" dirty="0"/>
          </a:p>
          <a:p>
            <a:pPr marL="0" indent="0" algn="just" defTabSz="533400">
              <a:buClr>
                <a:schemeClr val="tx1"/>
              </a:buClr>
              <a:buFont typeface="Arial" panose="020B0604020202020204" pitchFamily="34" charset="0"/>
              <a:buNone/>
              <a:defRPr/>
            </a:pPr>
            <a:endParaRPr lang="es-MX" sz="1800" dirty="0"/>
          </a:p>
          <a:p>
            <a:pPr marL="0" indent="0" algn="just" defTabSz="533400">
              <a:buClr>
                <a:schemeClr val="tx1"/>
              </a:buClr>
              <a:buFont typeface="Arial" panose="020B0604020202020204" pitchFamily="34" charset="0"/>
              <a:buNone/>
              <a:defRPr/>
            </a:pPr>
            <a:endParaRPr lang="es-MX" sz="1800" dirty="0"/>
          </a:p>
        </p:txBody>
      </p:sp>
      <p:pic>
        <p:nvPicPr>
          <p:cNvPr id="12290" name="Picture 2" descr="Programa Anual de Adquisiciones, Arrendamientos y Servicios, PAAAS |  Instituto Nacional de las Mujeres | Gobierno | gob.mx">
            <a:extLst>
              <a:ext uri="{FF2B5EF4-FFF2-40B4-BE49-F238E27FC236}">
                <a16:creationId xmlns:a16="http://schemas.microsoft.com/office/drawing/2014/main" id="{20AEFADF-5DAB-9D79-0ED1-127C5B68D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930" y="4171264"/>
            <a:ext cx="3657600" cy="222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78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12290"/>
                                        </p:tgtEl>
                                        <p:attrNameLst>
                                          <p:attrName>style.visibility</p:attrName>
                                        </p:attrNameLst>
                                      </p:cBhvr>
                                      <p:to>
                                        <p:strVal val="visible"/>
                                      </p:to>
                                    </p:set>
                                    <p:anim calcmode="lin" valueType="num">
                                      <p:cBhvr>
                                        <p:cTn id="34" dur="1250" fill="hold"/>
                                        <p:tgtEl>
                                          <p:spTgt spid="12290"/>
                                        </p:tgtEl>
                                        <p:attrNameLst>
                                          <p:attrName>ppt_w</p:attrName>
                                        </p:attrNameLst>
                                      </p:cBhvr>
                                      <p:tavLst>
                                        <p:tav tm="0">
                                          <p:val>
                                            <p:fltVal val="0"/>
                                          </p:val>
                                        </p:tav>
                                        <p:tav tm="100000">
                                          <p:val>
                                            <p:strVal val="#ppt_w"/>
                                          </p:val>
                                        </p:tav>
                                      </p:tavLst>
                                    </p:anim>
                                    <p:anim calcmode="lin" valueType="num">
                                      <p:cBhvr>
                                        <p:cTn id="35" dur="1250" fill="hold"/>
                                        <p:tgtEl>
                                          <p:spTgt spid="12290"/>
                                        </p:tgtEl>
                                        <p:attrNameLst>
                                          <p:attrName>ppt_h</p:attrName>
                                        </p:attrNameLst>
                                      </p:cBhvr>
                                      <p:tavLst>
                                        <p:tav tm="0">
                                          <p:val>
                                            <p:fltVal val="0"/>
                                          </p:val>
                                        </p:tav>
                                        <p:tav tm="100000">
                                          <p:val>
                                            <p:strVal val="#ppt_h"/>
                                          </p:val>
                                        </p:tav>
                                      </p:tavLst>
                                    </p:anim>
                                    <p:animEffect transition="in" filter="fade">
                                      <p:cBhvr>
                                        <p:cTn id="36" dur="125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marL="0" indent="0" algn="just">
              <a:lnSpc>
                <a:spcPct val="120000"/>
              </a:lnSpc>
              <a:spcBef>
                <a:spcPts val="0"/>
              </a:spcBef>
              <a:buNone/>
            </a:pPr>
            <a:r>
              <a:rPr lang="es-MX" sz="2800" b="1" dirty="0">
                <a:latin typeface="ArialMT"/>
              </a:rPr>
              <a:t>Unidad 3. Procedimientos de contratación.</a:t>
            </a: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680322" y="2041038"/>
            <a:ext cx="7649292" cy="4776621"/>
          </a:xfrm>
        </p:spPr>
        <p:txBody>
          <a:bodyPr>
            <a:normAutofit lnSpcReduction="10000"/>
          </a:bodyPr>
          <a:lstStyle/>
          <a:p>
            <a:pPr marL="0" indent="0" algn="just">
              <a:lnSpc>
                <a:spcPct val="110000"/>
              </a:lnSpc>
              <a:spcBef>
                <a:spcPts val="0"/>
              </a:spcBef>
              <a:buNone/>
            </a:pPr>
            <a:r>
              <a:rPr lang="es-MX" dirty="0">
                <a:solidFill>
                  <a:schemeClr val="bg1"/>
                </a:solidFill>
                <a:effectLst/>
                <a:latin typeface="ArialMT"/>
              </a:rPr>
              <a:t>El alumno será capaz de:</a:t>
            </a:r>
          </a:p>
          <a:p>
            <a:pPr marL="0" indent="0" algn="just">
              <a:lnSpc>
                <a:spcPct val="110000"/>
              </a:lnSpc>
              <a:spcBef>
                <a:spcPts val="0"/>
              </a:spcBef>
              <a:buNone/>
            </a:pPr>
            <a:endParaRPr lang="es-MX" sz="1200" dirty="0">
              <a:solidFill>
                <a:schemeClr val="bg1"/>
              </a:solidFill>
              <a:effectLst/>
              <a:latin typeface="ArialMT"/>
            </a:endParaRPr>
          </a:p>
          <a:p>
            <a:pPr marL="0" indent="0" algn="just">
              <a:lnSpc>
                <a:spcPct val="110000"/>
              </a:lnSpc>
              <a:spcBef>
                <a:spcPts val="0"/>
              </a:spcBef>
              <a:buNone/>
            </a:pPr>
            <a:r>
              <a:rPr lang="es-MX" dirty="0">
                <a:solidFill>
                  <a:schemeClr val="bg1"/>
                </a:solidFill>
                <a:effectLst/>
                <a:latin typeface="ArialMT"/>
              </a:rPr>
              <a:t>A) Identificar cuales son las distintos procedimientos de contratación previstos en la normatividad en materia de contrataciones públicas.</a:t>
            </a:r>
          </a:p>
          <a:p>
            <a:pPr marL="0" indent="0" algn="just">
              <a:lnSpc>
                <a:spcPct val="110000"/>
              </a:lnSpc>
              <a:spcBef>
                <a:spcPts val="0"/>
              </a:spcBef>
              <a:buNone/>
            </a:pPr>
            <a:r>
              <a:rPr lang="es-MX" sz="1200" dirty="0">
                <a:solidFill>
                  <a:schemeClr val="bg1"/>
                </a:solidFill>
                <a:effectLst/>
                <a:latin typeface="ArialMT"/>
              </a:rPr>
              <a:t> </a:t>
            </a:r>
          </a:p>
          <a:p>
            <a:pPr marL="0" indent="0" algn="just">
              <a:lnSpc>
                <a:spcPct val="110000"/>
              </a:lnSpc>
              <a:spcBef>
                <a:spcPts val="0"/>
              </a:spcBef>
              <a:buNone/>
            </a:pPr>
            <a:r>
              <a:rPr lang="es-MX" dirty="0">
                <a:solidFill>
                  <a:schemeClr val="bg1"/>
                </a:solidFill>
                <a:effectLst/>
                <a:latin typeface="ArialMT"/>
              </a:rPr>
              <a:t>B) Reconocerá cuales son las </a:t>
            </a:r>
            <a:r>
              <a:rPr lang="es-MX" dirty="0">
                <a:solidFill>
                  <a:schemeClr val="bg1"/>
                </a:solidFill>
                <a:latin typeface="ArialMT"/>
              </a:rPr>
              <a:t>etapas de los distintos procedimientos  de  contratación  pública, y</a:t>
            </a:r>
            <a:endParaRPr lang="es-MX" dirty="0">
              <a:solidFill>
                <a:schemeClr val="bg1"/>
              </a:solidFill>
              <a:effectLst/>
              <a:latin typeface="ArialMT"/>
            </a:endParaRPr>
          </a:p>
          <a:p>
            <a:pPr marL="0" indent="0" algn="just">
              <a:lnSpc>
                <a:spcPct val="110000"/>
              </a:lnSpc>
              <a:spcBef>
                <a:spcPts val="0"/>
              </a:spcBef>
              <a:buNone/>
            </a:pPr>
            <a:endParaRPr lang="es-MX" sz="1200" dirty="0">
              <a:solidFill>
                <a:schemeClr val="bg1"/>
              </a:solidFill>
              <a:effectLst/>
              <a:latin typeface="ArialMT"/>
            </a:endParaRPr>
          </a:p>
          <a:p>
            <a:pPr marL="0" indent="0" algn="just">
              <a:lnSpc>
                <a:spcPct val="110000"/>
              </a:lnSpc>
              <a:spcBef>
                <a:spcPts val="0"/>
              </a:spcBef>
              <a:buNone/>
            </a:pPr>
            <a:r>
              <a:rPr lang="es-MX" dirty="0">
                <a:solidFill>
                  <a:schemeClr val="bg1"/>
                </a:solidFill>
                <a:effectLst/>
                <a:latin typeface="ArialMT"/>
              </a:rPr>
              <a:t>C)</a:t>
            </a:r>
            <a:r>
              <a:rPr lang="es-MX" dirty="0">
                <a:solidFill>
                  <a:schemeClr val="bg1"/>
                </a:solidFill>
                <a:latin typeface="ArialMT"/>
              </a:rPr>
              <a:t> Podrá analizar los requisitos que se deben satisfacer en cada uno de los distintos momentos por los que atraviesa un contratación pública</a:t>
            </a:r>
            <a:r>
              <a:rPr lang="es-MX" dirty="0">
                <a:solidFill>
                  <a:schemeClr val="bg1"/>
                </a:solidFill>
                <a:effectLst/>
                <a:latin typeface="ArialMT"/>
              </a:rPr>
              <a:t>, con la finalidad de estar en posibilidades de auditar los elementos básicos de los mismos. </a:t>
            </a:r>
            <a:endParaRPr lang="es-MX" dirty="0">
              <a:solidFill>
                <a:schemeClr val="bg1"/>
              </a:solidFill>
              <a:effectLst/>
            </a:endParaRPr>
          </a:p>
          <a:p>
            <a:endParaRPr lang="es-MX" dirty="0"/>
          </a:p>
        </p:txBody>
      </p:sp>
      <p:sp>
        <p:nvSpPr>
          <p:cNvPr id="2" name="Marcador de número de diapositiva 1">
            <a:extLst>
              <a:ext uri="{FF2B5EF4-FFF2-40B4-BE49-F238E27FC236}">
                <a16:creationId xmlns:a16="http://schemas.microsoft.com/office/drawing/2014/main" id="{F9D71D24-0E22-81A6-D63E-04D411522441}"/>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41</a:t>
            </a:fld>
            <a:endParaRPr lang="en-US" sz="2400" dirty="0">
              <a:latin typeface="Arial" panose="020B0604020202020204" pitchFamily="34" charset="0"/>
              <a:cs typeface="Arial" panose="020B0604020202020204" pitchFamily="34" charset="0"/>
            </a:endParaRPr>
          </a:p>
        </p:txBody>
      </p:sp>
      <p:pic>
        <p:nvPicPr>
          <p:cNvPr id="11266" name="Picture 2" descr="4. Garantizar integridad y rendición de cuentas en la contratación pública  en el Estado de México | Contratación Pública en el Estado de México :  Mejorando la Eficiencia y la Competencia | OECD iLibrary">
            <a:extLst>
              <a:ext uri="{FF2B5EF4-FFF2-40B4-BE49-F238E27FC236}">
                <a16:creationId xmlns:a16="http://schemas.microsoft.com/office/drawing/2014/main" id="{4AB539C1-A6B2-32C7-CCAC-4E9877A45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997" y="2296003"/>
            <a:ext cx="3616190" cy="205409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4. Garantizar integridad y rendición de cuentas en la contratación pública  en el Estado de México | Contratación Pública en el Estado de México :  Mejorando la Eficiencia y la Competencia | OECD iLibrary">
            <a:extLst>
              <a:ext uri="{FF2B5EF4-FFF2-40B4-BE49-F238E27FC236}">
                <a16:creationId xmlns:a16="http://schemas.microsoft.com/office/drawing/2014/main" id="{B86E8610-E48F-05DD-E372-C449F8C36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997" y="4481631"/>
            <a:ext cx="3616189" cy="205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89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p:cTn id="12"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1266"/>
                                        </p:tgtEl>
                                        <p:attrNameLst>
                                          <p:attrName>style.visibility</p:attrName>
                                        </p:attrNameLst>
                                      </p:cBhvr>
                                      <p:to>
                                        <p:strVal val="visible"/>
                                      </p:to>
                                    </p:set>
                                    <p:animEffect transition="in" filter="blinds(horizontal)">
                                      <p:cBhvr>
                                        <p:cTn id="19" dur="750"/>
                                        <p:tgtEl>
                                          <p:spTgt spid="11266"/>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11">
                                            <p:txEl>
                                              <p:pRg st="2" end="2"/>
                                            </p:txEl>
                                          </p:spTgt>
                                        </p:tgtEl>
                                        <p:attrNameLst>
                                          <p:attrName>style.visibility</p:attrName>
                                        </p:attrNameLst>
                                      </p:cBhvr>
                                      <p:to>
                                        <p:strVal val="visible"/>
                                      </p:to>
                                    </p:set>
                                    <p:anim calcmode="lin" valueType="num">
                                      <p:cBhvr>
                                        <p:cTn id="24" dur="50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26" dur="50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11">
                                            <p:txEl>
                                              <p:pRg st="4" end="4"/>
                                            </p:txEl>
                                          </p:spTgt>
                                        </p:tgtEl>
                                        <p:attrNameLst>
                                          <p:attrName>style.visibility</p:attrName>
                                        </p:attrNameLst>
                                      </p:cBhvr>
                                      <p:to>
                                        <p:strVal val="visible"/>
                                      </p:to>
                                    </p:set>
                                    <p:anim calcmode="lin" valueType="num">
                                      <p:cBhvr>
                                        <p:cTn id="33" dur="500" fill="hold"/>
                                        <p:tgtEl>
                                          <p:spTgt spid="1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1">
                                            <p:txEl>
                                              <p:pRg st="4" end="4"/>
                                            </p:txEl>
                                          </p:spTgt>
                                        </p:tgtEl>
                                        <p:attrNameLst>
                                          <p:attrName>ppt_y</p:attrName>
                                        </p:attrNameLst>
                                      </p:cBhvr>
                                      <p:tavLst>
                                        <p:tav tm="0">
                                          <p:val>
                                            <p:strVal val="#ppt_y"/>
                                          </p:val>
                                        </p:tav>
                                        <p:tav tm="100000">
                                          <p:val>
                                            <p:strVal val="#ppt_y"/>
                                          </p:val>
                                        </p:tav>
                                      </p:tavLst>
                                    </p:anim>
                                    <p:anim calcmode="lin" valueType="num">
                                      <p:cBhvr>
                                        <p:cTn id="35" dur="500" fill="hold"/>
                                        <p:tgtEl>
                                          <p:spTgt spid="1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nodeType="clickEffect">
                                  <p:stCondLst>
                                    <p:cond delay="0"/>
                                  </p:stCondLst>
                                  <p:iterate type="lt">
                                    <p:tmPct val="10000"/>
                                  </p:iterate>
                                  <p:childTnLst>
                                    <p:set>
                                      <p:cBhvr>
                                        <p:cTn id="41" dur="1" fill="hold">
                                          <p:stCondLst>
                                            <p:cond delay="0"/>
                                          </p:stCondLst>
                                        </p:cTn>
                                        <p:tgtEl>
                                          <p:spTgt spid="11">
                                            <p:txEl>
                                              <p:pRg st="6" end="6"/>
                                            </p:txEl>
                                          </p:spTgt>
                                        </p:tgtEl>
                                        <p:attrNameLst>
                                          <p:attrName>style.visibility</p:attrName>
                                        </p:attrNameLst>
                                      </p:cBhvr>
                                      <p:to>
                                        <p:strVal val="visible"/>
                                      </p:to>
                                    </p:set>
                                    <p:anim calcmode="lin" valueType="num">
                                      <p:cBhvr>
                                        <p:cTn id="42" dur="50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44" dur="50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1">
                                            <p:txEl>
                                              <p:pRg st="6" end="6"/>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11268"/>
                                        </p:tgtEl>
                                        <p:attrNameLst>
                                          <p:attrName>style.visibility</p:attrName>
                                        </p:attrNameLst>
                                      </p:cBhvr>
                                      <p:to>
                                        <p:strVal val="visible"/>
                                      </p:to>
                                    </p:set>
                                    <p:animEffect transition="in" filter="blinds(horizontal)">
                                      <p:cBhvr>
                                        <p:cTn id="49"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85512"/>
          </a:xfrm>
        </p:spPr>
        <p:txBody>
          <a:bodyPr>
            <a:normAutofit lnSpcReduction="10000"/>
          </a:bodyPr>
          <a:lstStyle/>
          <a:p>
            <a:pPr marL="0" indent="0" algn="just">
              <a:lnSpc>
                <a:spcPct val="110000"/>
              </a:lnSpc>
              <a:spcBef>
                <a:spcPts val="0"/>
              </a:spcBef>
              <a:buNone/>
            </a:pPr>
            <a:r>
              <a:rPr lang="es-MX" sz="2000" b="1" dirty="0">
                <a:solidFill>
                  <a:schemeClr val="bg1"/>
                </a:solidFill>
                <a:latin typeface="ArialMT"/>
              </a:rPr>
              <a:t>3.1. </a:t>
            </a:r>
            <a:r>
              <a:rPr lang="es-MX" sz="2000" b="1" dirty="0">
                <a:solidFill>
                  <a:schemeClr val="accent6">
                    <a:lumMod val="50000"/>
                  </a:schemeClr>
                </a:solidFill>
                <a:latin typeface="ArialMT"/>
              </a:rPr>
              <a:t>Que se puede contratar con la LAASSP y con la LOPSRM</a:t>
            </a:r>
            <a:r>
              <a:rPr lang="es-MX" sz="2000" dirty="0">
                <a:solidFill>
                  <a:schemeClr val="bg1"/>
                </a:solidFill>
                <a:latin typeface="ArialMT"/>
              </a:rPr>
              <a:t>.</a:t>
            </a:r>
          </a:p>
          <a:p>
            <a:pPr marL="0" indent="0" algn="just">
              <a:lnSpc>
                <a:spcPct val="110000"/>
              </a:lnSpc>
              <a:spcBef>
                <a:spcPts val="0"/>
              </a:spcBef>
              <a:buNone/>
            </a:pPr>
            <a:endParaRPr lang="es-MX" sz="1000" dirty="0">
              <a:solidFill>
                <a:schemeClr val="bg1"/>
              </a:solidFill>
              <a:latin typeface="ArialMT"/>
            </a:endParaRPr>
          </a:p>
          <a:p>
            <a:pPr marL="0" indent="0" algn="just">
              <a:lnSpc>
                <a:spcPct val="110000"/>
              </a:lnSpc>
              <a:spcBef>
                <a:spcPts val="0"/>
              </a:spcBef>
              <a:buNone/>
            </a:pPr>
            <a:r>
              <a:rPr lang="es-MX" sz="2000" dirty="0">
                <a:solidFill>
                  <a:schemeClr val="bg1"/>
                </a:solidFill>
                <a:latin typeface="ArialMT"/>
              </a:rPr>
              <a:t>De conformidad con el artículo 3 de la </a:t>
            </a:r>
            <a:r>
              <a:rPr lang="es-MX" sz="2000" b="1" dirty="0">
                <a:solidFill>
                  <a:schemeClr val="bg1"/>
                </a:solidFill>
                <a:latin typeface="ArialMT"/>
              </a:rPr>
              <a:t>LAASSP</a:t>
            </a:r>
            <a:r>
              <a:rPr lang="es-MX" sz="2000" dirty="0">
                <a:solidFill>
                  <a:schemeClr val="bg1"/>
                </a:solidFill>
                <a:latin typeface="ArialMT"/>
              </a:rPr>
              <a:t>, con esa norma se puede contratar:</a:t>
            </a:r>
          </a:p>
          <a:p>
            <a:pPr marL="0" indent="0" algn="just">
              <a:lnSpc>
                <a:spcPct val="110000"/>
              </a:lnSpc>
              <a:spcBef>
                <a:spcPts val="0"/>
              </a:spcBef>
              <a:buNone/>
            </a:pPr>
            <a:endParaRPr lang="es-MX" sz="1000" dirty="0">
              <a:solidFill>
                <a:schemeClr val="bg1"/>
              </a:solidFill>
              <a:latin typeface="ArialMT"/>
            </a:endParaRPr>
          </a:p>
          <a:p>
            <a:pPr marL="0" indent="0" algn="just">
              <a:lnSpc>
                <a:spcPct val="110000"/>
              </a:lnSpc>
              <a:spcBef>
                <a:spcPts val="0"/>
              </a:spcBef>
              <a:buNone/>
            </a:pPr>
            <a:r>
              <a:rPr lang="es-MX" sz="2000" dirty="0">
                <a:solidFill>
                  <a:schemeClr val="bg1"/>
                </a:solidFill>
                <a:latin typeface="ArialMT"/>
              </a:rPr>
              <a:t>La </a:t>
            </a:r>
            <a:r>
              <a:rPr lang="es-MX" sz="2000" dirty="0">
                <a:solidFill>
                  <a:schemeClr val="accent3">
                    <a:lumMod val="75000"/>
                  </a:schemeClr>
                </a:solidFill>
                <a:latin typeface="ArialMT"/>
              </a:rPr>
              <a:t>adquisición</a:t>
            </a:r>
            <a:r>
              <a:rPr lang="es-MX" sz="2000" dirty="0">
                <a:solidFill>
                  <a:schemeClr val="bg1"/>
                </a:solidFill>
                <a:latin typeface="ArialMT"/>
              </a:rPr>
              <a:t> o </a:t>
            </a:r>
            <a:r>
              <a:rPr lang="es-MX" sz="2000" dirty="0">
                <a:solidFill>
                  <a:srgbClr val="7F3B71"/>
                </a:solidFill>
                <a:latin typeface="ArialMT"/>
              </a:rPr>
              <a:t>arrendamiento</a:t>
            </a:r>
            <a:r>
              <a:rPr lang="es-MX" sz="2000" dirty="0">
                <a:solidFill>
                  <a:schemeClr val="bg1"/>
                </a:solidFill>
                <a:latin typeface="ArialMT"/>
              </a:rPr>
              <a:t> de </a:t>
            </a:r>
            <a:r>
              <a:rPr lang="es-MX" sz="2000" dirty="0">
                <a:solidFill>
                  <a:srgbClr val="0000C7"/>
                </a:solidFill>
                <a:latin typeface="ArialMT"/>
              </a:rPr>
              <a:t>bienes muebles</a:t>
            </a:r>
            <a:r>
              <a:rPr lang="es-MX" sz="2000" dirty="0">
                <a:solidFill>
                  <a:schemeClr val="bg1"/>
                </a:solidFill>
                <a:latin typeface="ArialMT"/>
              </a:rPr>
              <a:t>. Para el caso del arrendamiento, se deberá realizar el estudio de factibilidad a efecto de determinar la conveniencia para su adquisición, mediante arrendamiento con opción a compra y considerando, entre otros aspectos, los costos de mantenimiento y consumibles que se tengan que pagar en cada caso.</a:t>
            </a:r>
          </a:p>
          <a:p>
            <a:pPr marL="0" indent="0" algn="just">
              <a:lnSpc>
                <a:spcPct val="110000"/>
              </a:lnSpc>
              <a:spcBef>
                <a:spcPts val="0"/>
              </a:spcBef>
              <a:buNone/>
            </a:pPr>
            <a:endParaRPr lang="es-MX" sz="1000" dirty="0">
              <a:solidFill>
                <a:schemeClr val="bg1"/>
              </a:solidFill>
              <a:latin typeface="ArialMT"/>
            </a:endParaRPr>
          </a:p>
          <a:p>
            <a:pPr marL="0" indent="0" algn="just">
              <a:lnSpc>
                <a:spcPct val="110000"/>
              </a:lnSpc>
              <a:spcBef>
                <a:spcPts val="0"/>
              </a:spcBef>
              <a:buNone/>
            </a:pPr>
            <a:r>
              <a:rPr lang="es-MX" sz="2000" dirty="0">
                <a:solidFill>
                  <a:schemeClr val="bg1"/>
                </a:solidFill>
                <a:latin typeface="ArialMT"/>
              </a:rPr>
              <a:t>			       Cualquier tipo de </a:t>
            </a:r>
            <a:r>
              <a:rPr lang="es-MX" sz="2000" dirty="0">
                <a:solidFill>
                  <a:schemeClr val="bg2">
                    <a:lumMod val="60000"/>
                    <a:lumOff val="40000"/>
                  </a:schemeClr>
                </a:solidFill>
                <a:latin typeface="ArialMT"/>
              </a:rPr>
              <a:t>servicios</a:t>
            </a:r>
            <a:r>
              <a:rPr lang="es-MX" sz="2000" dirty="0">
                <a:solidFill>
                  <a:schemeClr val="bg1"/>
                </a:solidFill>
                <a:latin typeface="ArialMT"/>
              </a:rPr>
              <a:t> que generen una obligación 			       de pago para el ente público, y cuya contratación no 			       estén contemplada en alguna otra disposición jurídica.</a:t>
            </a:r>
          </a:p>
          <a:p>
            <a:pPr marL="0" indent="0" algn="just">
              <a:lnSpc>
                <a:spcPct val="110000"/>
              </a:lnSpc>
              <a:spcBef>
                <a:spcPts val="0"/>
              </a:spcBef>
              <a:buNone/>
            </a:pPr>
            <a:endParaRPr lang="es-MX" sz="1000" dirty="0">
              <a:solidFill>
                <a:schemeClr val="bg1"/>
              </a:solidFill>
              <a:latin typeface="ArialMT"/>
            </a:endParaRPr>
          </a:p>
          <a:p>
            <a:pPr marL="0" indent="0" algn="just">
              <a:lnSpc>
                <a:spcPct val="110000"/>
              </a:lnSpc>
              <a:spcBef>
                <a:spcPts val="0"/>
              </a:spcBef>
              <a:buNone/>
            </a:pPr>
            <a:r>
              <a:rPr lang="es-MX" sz="2000" dirty="0">
                <a:solidFill>
                  <a:schemeClr val="bg1"/>
                </a:solidFill>
                <a:latin typeface="ArialMT"/>
              </a:rPr>
              <a:t>			       De conformidad con el artículo 4 de la </a:t>
            </a:r>
            <a:r>
              <a:rPr lang="es-MX" sz="2000" b="1" dirty="0">
                <a:solidFill>
                  <a:schemeClr val="bg1"/>
                </a:solidFill>
                <a:latin typeface="ArialMT"/>
              </a:rPr>
              <a:t>LOPSRM</a:t>
            </a:r>
            <a:r>
              <a:rPr lang="es-MX" sz="2000" dirty="0">
                <a:solidFill>
                  <a:schemeClr val="bg1"/>
                </a:solidFill>
                <a:latin typeface="ArialMT"/>
              </a:rPr>
              <a:t>, se pueden contratar también </a:t>
            </a:r>
            <a:r>
              <a:rPr lang="es-MX" sz="2000" dirty="0">
                <a:solidFill>
                  <a:schemeClr val="bg2">
                    <a:lumMod val="60000"/>
                    <a:lumOff val="40000"/>
                  </a:schemeClr>
                </a:solidFill>
                <a:latin typeface="ArialMT"/>
              </a:rPr>
              <a:t>servicios</a:t>
            </a:r>
            <a:r>
              <a:rPr lang="es-MX" sz="2000" dirty="0">
                <a:solidFill>
                  <a:schemeClr val="bg1"/>
                </a:solidFill>
                <a:latin typeface="ArialMT"/>
              </a:rPr>
              <a:t>, pero esto procede cuando esten relacionados directamente con un proyecto de obra pública, sea antes de realizarlo, durante su ejecución o después de ello. </a:t>
            </a:r>
          </a:p>
          <a:p>
            <a:pPr marL="0" indent="0" algn="just">
              <a:lnSpc>
                <a:spcPct val="110000"/>
              </a:lnSpc>
              <a:spcBef>
                <a:spcPts val="0"/>
              </a:spcBef>
              <a:buNone/>
            </a:pPr>
            <a:endParaRPr lang="es-MX" sz="1000" dirty="0">
              <a:solidFill>
                <a:schemeClr val="bg1"/>
              </a:solidFill>
              <a:latin typeface="ArialMT"/>
            </a:endParaRPr>
          </a:p>
          <a:p>
            <a:pPr marL="0" indent="0" algn="just">
              <a:lnSpc>
                <a:spcPct val="110000"/>
              </a:lnSpc>
              <a:spcBef>
                <a:spcPts val="0"/>
              </a:spcBef>
              <a:buNone/>
            </a:pPr>
            <a:r>
              <a:rPr lang="es-MX" sz="2000" dirty="0">
                <a:solidFill>
                  <a:schemeClr val="bg1"/>
                </a:solidFill>
                <a:latin typeface="ArialMT"/>
              </a:rPr>
              <a:t>Quedan </a:t>
            </a:r>
            <a:r>
              <a:rPr lang="es-MX" sz="2000" dirty="0">
                <a:solidFill>
                  <a:schemeClr val="accent5">
                    <a:lumMod val="75000"/>
                  </a:schemeClr>
                </a:solidFill>
                <a:latin typeface="ArialMT"/>
              </a:rPr>
              <a:t>exceptuados </a:t>
            </a:r>
            <a:r>
              <a:rPr lang="es-MX" sz="2000" dirty="0">
                <a:solidFill>
                  <a:schemeClr val="bg1"/>
                </a:solidFill>
                <a:latin typeface="ArialMT"/>
              </a:rPr>
              <a:t>de la contratación mediante la </a:t>
            </a:r>
            <a:r>
              <a:rPr lang="es-MX" sz="2000" b="1" dirty="0">
                <a:solidFill>
                  <a:schemeClr val="bg1"/>
                </a:solidFill>
                <a:latin typeface="ArialMT"/>
              </a:rPr>
              <a:t>LAASSP</a:t>
            </a:r>
            <a:r>
              <a:rPr lang="es-MX" sz="2000" dirty="0">
                <a:solidFill>
                  <a:schemeClr val="bg1"/>
                </a:solidFill>
                <a:latin typeface="ArialMT"/>
              </a:rPr>
              <a:t> los sigueintes </a:t>
            </a:r>
            <a:r>
              <a:rPr lang="es-MX" sz="2000" dirty="0">
                <a:solidFill>
                  <a:schemeClr val="bg2">
                    <a:lumMod val="60000"/>
                    <a:lumOff val="40000"/>
                  </a:schemeClr>
                </a:solidFill>
                <a:latin typeface="ArialMT"/>
              </a:rPr>
              <a:t>servicios</a:t>
            </a:r>
            <a:r>
              <a:rPr lang="es-MX" sz="2000" dirty="0">
                <a:solidFill>
                  <a:schemeClr val="bg1"/>
                </a:solidFill>
                <a:latin typeface="ArialMT"/>
              </a:rPr>
              <a:t> </a:t>
            </a:r>
            <a:r>
              <a:rPr lang="es-MX" sz="1600" dirty="0">
                <a:solidFill>
                  <a:schemeClr val="bg1"/>
                </a:solidFill>
                <a:latin typeface="ArialMT"/>
              </a:rPr>
              <a:t>(art. 5 RLAASSP)</a:t>
            </a:r>
            <a:r>
              <a:rPr lang="es-MX" sz="2000" dirty="0">
                <a:solidFill>
                  <a:schemeClr val="bg1"/>
                </a:solidFill>
                <a:latin typeface="ArialMT"/>
              </a:rPr>
              <a:t>:</a:t>
            </a:r>
          </a:p>
        </p:txBody>
      </p:sp>
      <p:pic>
        <p:nvPicPr>
          <p:cNvPr id="5122" name="Picture 2" descr="Contratos para las Adquisiciones de Proyectos">
            <a:extLst>
              <a:ext uri="{FF2B5EF4-FFF2-40B4-BE49-F238E27FC236}">
                <a16:creationId xmlns:a16="http://schemas.microsoft.com/office/drawing/2014/main" id="{E6E6142D-6DB3-5A5A-F071-9F7522D6F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55" y="3272766"/>
            <a:ext cx="2925315" cy="129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63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wedge">
                                      <p:cBhvr>
                                        <p:cTn id="21" dur="2000"/>
                                        <p:tgtEl>
                                          <p:spTgt spid="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122"/>
                                        </p:tgtEl>
                                        <p:attrNameLst>
                                          <p:attrName>style.visibility</p:attrName>
                                        </p:attrNameLst>
                                      </p:cBhvr>
                                      <p:to>
                                        <p:strVal val="visible"/>
                                      </p:to>
                                    </p:set>
                                    <p:anim calcmode="lin" valueType="num">
                                      <p:cBhvr>
                                        <p:cTn id="26" dur="1250" fill="hold"/>
                                        <p:tgtEl>
                                          <p:spTgt spid="5122"/>
                                        </p:tgtEl>
                                        <p:attrNameLst>
                                          <p:attrName>ppt_w</p:attrName>
                                        </p:attrNameLst>
                                      </p:cBhvr>
                                      <p:tavLst>
                                        <p:tav tm="0">
                                          <p:val>
                                            <p:fltVal val="0"/>
                                          </p:val>
                                        </p:tav>
                                        <p:tav tm="100000">
                                          <p:val>
                                            <p:strVal val="#ppt_w"/>
                                          </p:val>
                                        </p:tav>
                                      </p:tavLst>
                                    </p:anim>
                                    <p:anim calcmode="lin" valueType="num">
                                      <p:cBhvr>
                                        <p:cTn id="27" dur="1250" fill="hold"/>
                                        <p:tgtEl>
                                          <p:spTgt spid="5122"/>
                                        </p:tgtEl>
                                        <p:attrNameLst>
                                          <p:attrName>ppt_h</p:attrName>
                                        </p:attrNameLst>
                                      </p:cBhvr>
                                      <p:tavLst>
                                        <p:tav tm="0">
                                          <p:val>
                                            <p:fltVal val="0"/>
                                          </p:val>
                                        </p:tav>
                                        <p:tav tm="100000">
                                          <p:val>
                                            <p:strVal val="#ppt_h"/>
                                          </p:val>
                                        </p:tav>
                                      </p:tavLst>
                                    </p:anim>
                                    <p:animEffect transition="in" filter="fade">
                                      <p:cBhvr>
                                        <p:cTn id="28" dur="1250"/>
                                        <p:tgtEl>
                                          <p:spTgt spid="5122"/>
                                        </p:tgtEl>
                                      </p:cBhvr>
                                    </p:animEffect>
                                  </p:childTnLst>
                                </p:cTn>
                              </p:par>
                              <p:par>
                                <p:cTn id="29" presetID="43" presetClass="entr" presetSubtype="0" fill="hold" nodeType="with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fade">
                                      <p:cBhvr>
                                        <p:cTn id="31" dur="100"/>
                                        <p:tgtEl>
                                          <p:spTgt spid="11">
                                            <p:txEl>
                                              <p:pRg st="6" end="6"/>
                                            </p:txEl>
                                          </p:spTgt>
                                        </p:tgtEl>
                                      </p:cBhvr>
                                    </p:animEffect>
                                    <p:anim calcmode="lin" valueType="num">
                                      <p:cBhvr>
                                        <p:cTn id="32" dur="4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3" dur="400" fill="hold"/>
                                        <p:tgtEl>
                                          <p:spTgt spid="11">
                                            <p:txEl>
                                              <p:pRg st="6" end="6"/>
                                            </p:txEl>
                                          </p:spTgt>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11">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11">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nodeType="clickEffect">
                                  <p:stCondLst>
                                    <p:cond delay="0"/>
                                  </p:stCondLst>
                                  <p:childTnLst>
                                    <p:set>
                                      <p:cBhvr>
                                        <p:cTn id="39" dur="1" fill="hold">
                                          <p:stCondLst>
                                            <p:cond delay="0"/>
                                          </p:stCondLst>
                                        </p:cTn>
                                        <p:tgtEl>
                                          <p:spTgt spid="11">
                                            <p:txEl>
                                              <p:pRg st="8" end="8"/>
                                            </p:txEl>
                                          </p:spTgt>
                                        </p:tgtEl>
                                        <p:attrNameLst>
                                          <p:attrName>style.visibility</p:attrName>
                                        </p:attrNameLst>
                                      </p:cBhvr>
                                      <p:to>
                                        <p:strVal val="visible"/>
                                      </p:to>
                                    </p:set>
                                    <p:animEffect transition="in" filter="fade">
                                      <p:cBhvr>
                                        <p:cTn id="40" dur="800" decel="100000"/>
                                        <p:tgtEl>
                                          <p:spTgt spid="11">
                                            <p:txEl>
                                              <p:pRg st="8" end="8"/>
                                            </p:txEl>
                                          </p:spTgt>
                                        </p:tgtEl>
                                      </p:cBhvr>
                                    </p:animEffect>
                                    <p:anim calcmode="lin" valueType="num">
                                      <p:cBhvr>
                                        <p:cTn id="41" dur="800" decel="100000" fill="hold"/>
                                        <p:tgtEl>
                                          <p:spTgt spid="11">
                                            <p:txEl>
                                              <p:pRg st="8" end="8"/>
                                            </p:txEl>
                                          </p:spTgt>
                                        </p:tgtEl>
                                        <p:attrNameLst>
                                          <p:attrName>style.rotation</p:attrName>
                                        </p:attrNameLst>
                                      </p:cBhvr>
                                      <p:tavLst>
                                        <p:tav tm="0">
                                          <p:val>
                                            <p:fltVal val="-90"/>
                                          </p:val>
                                        </p:tav>
                                        <p:tav tm="100000">
                                          <p:val>
                                            <p:fltVal val="0"/>
                                          </p:val>
                                        </p:tav>
                                      </p:tavLst>
                                    </p:anim>
                                    <p:anim calcmode="lin" valueType="num">
                                      <p:cBhvr>
                                        <p:cTn id="42" dur="800" decel="100000" fill="hold"/>
                                        <p:tgtEl>
                                          <p:spTgt spid="11">
                                            <p:txEl>
                                              <p:pRg st="8" end="8"/>
                                            </p:txEl>
                                          </p:spTgt>
                                        </p:tgtEl>
                                        <p:attrNameLst>
                                          <p:attrName>ppt_x</p:attrName>
                                        </p:attrNameLst>
                                      </p:cBhvr>
                                      <p:tavLst>
                                        <p:tav tm="0">
                                          <p:val>
                                            <p:strVal val="#ppt_x+0.4"/>
                                          </p:val>
                                        </p:tav>
                                        <p:tav tm="100000">
                                          <p:val>
                                            <p:strVal val="#ppt_x-0.05"/>
                                          </p:val>
                                        </p:tav>
                                      </p:tavLst>
                                    </p:anim>
                                    <p:anim calcmode="lin" valueType="num">
                                      <p:cBhvr>
                                        <p:cTn id="43" dur="800" decel="100000" fill="hold"/>
                                        <p:tgtEl>
                                          <p:spTgt spid="11">
                                            <p:txEl>
                                              <p:pRg st="8" end="8"/>
                                            </p:txEl>
                                          </p:spTgt>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1">
                                            <p:txEl>
                                              <p:pRg st="8" end="8"/>
                                            </p:txEl>
                                          </p:spTgt>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1">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8" presetClass="entr" presetSubtype="0" accel="50000" fill="hold" nodeType="clickEffect">
                                  <p:stCondLst>
                                    <p:cond delay="0"/>
                                  </p:stCondLst>
                                  <p:iterate type="lt">
                                    <p:tmPct val="50000"/>
                                  </p:iterate>
                                  <p:childTnLst>
                                    <p:set>
                                      <p:cBhvr>
                                        <p:cTn id="49" dur="1" fill="hold">
                                          <p:stCondLst>
                                            <p:cond delay="0"/>
                                          </p:stCondLst>
                                        </p:cTn>
                                        <p:tgtEl>
                                          <p:spTgt spid="11">
                                            <p:txEl>
                                              <p:pRg st="10" end="10"/>
                                            </p:txEl>
                                          </p:spTgt>
                                        </p:tgtEl>
                                        <p:attrNameLst>
                                          <p:attrName>style.visibility</p:attrName>
                                        </p:attrNameLst>
                                      </p:cBhvr>
                                      <p:to>
                                        <p:strVal val="visible"/>
                                      </p:to>
                                    </p:set>
                                    <p:set>
                                      <p:cBhvr>
                                        <p:cTn id="50" dur="114" fill="hold">
                                          <p:stCondLst>
                                            <p:cond delay="0"/>
                                          </p:stCondLst>
                                        </p:cTn>
                                        <p:tgtEl>
                                          <p:spTgt spid="11">
                                            <p:txEl>
                                              <p:pRg st="10" end="10"/>
                                            </p:txEl>
                                          </p:spTgt>
                                        </p:tgtEl>
                                        <p:attrNameLst>
                                          <p:attrName>style.rotation</p:attrName>
                                        </p:attrNameLst>
                                      </p:cBhvr>
                                      <p:to>
                                        <p:strVal val="-45.0"/>
                                      </p:to>
                                    </p:set>
                                    <p:anim calcmode="lin" valueType="num">
                                      <p:cBhvr>
                                        <p:cTn id="51" dur="114" fill="hold">
                                          <p:stCondLst>
                                            <p:cond delay="114"/>
                                          </p:stCondLst>
                                        </p:cTn>
                                        <p:tgtEl>
                                          <p:spTgt spid="11">
                                            <p:txEl>
                                              <p:pRg st="10" end="10"/>
                                            </p:txEl>
                                          </p:spTgt>
                                        </p:tgtEl>
                                        <p:attrNameLst>
                                          <p:attrName>style.rotation</p:attrName>
                                        </p:attrNameLst>
                                      </p:cBhvr>
                                      <p:tavLst>
                                        <p:tav tm="0">
                                          <p:val>
                                            <p:fltVal val="-45"/>
                                          </p:val>
                                        </p:tav>
                                        <p:tav tm="69900">
                                          <p:val>
                                            <p:fltVal val="45"/>
                                          </p:val>
                                        </p:tav>
                                        <p:tav tm="100000">
                                          <p:val>
                                            <p:fltVal val="0"/>
                                          </p:val>
                                        </p:tav>
                                      </p:tavLst>
                                    </p:anim>
                                    <p:anim calcmode="lin" valueType="num">
                                      <p:cBhvr>
                                        <p:cTn id="52" dur="114" fill="hold">
                                          <p:stCondLst>
                                            <p:cond delay="0"/>
                                          </p:stCondLst>
                                        </p:cTn>
                                        <p:tgtEl>
                                          <p:spTgt spid="11">
                                            <p:txEl>
                                              <p:pRg st="10" end="10"/>
                                            </p:txEl>
                                          </p:spTgt>
                                        </p:tgtEl>
                                        <p:attrNameLst>
                                          <p:attrName>ppt_y</p:attrName>
                                        </p:attrNameLst>
                                      </p:cBhvr>
                                      <p:tavLst>
                                        <p:tav tm="0">
                                          <p:val>
                                            <p:strVal val="#ppt_y-1"/>
                                          </p:val>
                                        </p:tav>
                                        <p:tav tm="100000">
                                          <p:val>
                                            <p:strVal val="#ppt_y-(0.354*#ppt_w-0.172*#ppt_h)"/>
                                          </p:val>
                                        </p:tav>
                                      </p:tavLst>
                                    </p:anim>
                                    <p:anim calcmode="lin" valueType="num">
                                      <p:cBhvr>
                                        <p:cTn id="53" dur="39" decel="50000" autoRev="1" fill="hold">
                                          <p:stCondLst>
                                            <p:cond delay="114"/>
                                          </p:stCondLst>
                                        </p:cTn>
                                        <p:tgtEl>
                                          <p:spTgt spid="11">
                                            <p:txEl>
                                              <p:pRg st="10" end="10"/>
                                            </p:txEl>
                                          </p:spTgt>
                                        </p:tgtEl>
                                        <p:attrNameLst>
                                          <p:attrName>ppt_y</p:attrName>
                                        </p:attrNameLst>
                                      </p:cBhvr>
                                      <p:tavLst>
                                        <p:tav tm="0">
                                          <p:val>
                                            <p:strVal val="#ppt_y-(0.354*#ppt_w-0.172*#ppt_h)"/>
                                          </p:val>
                                        </p:tav>
                                        <p:tav tm="100000">
                                          <p:val>
                                            <p:strVal val="#ppt_y-(0.354*#ppt_w-0.172*#ppt_h)-#ppt_h/2"/>
                                          </p:val>
                                        </p:tav>
                                      </p:tavLst>
                                    </p:anim>
                                    <p:anim calcmode="lin" valueType="num">
                                      <p:cBhvr>
                                        <p:cTn id="54" dur="34" fill="hold">
                                          <p:stCondLst>
                                            <p:cond delay="216"/>
                                          </p:stCondLst>
                                        </p:cTn>
                                        <p:tgtEl>
                                          <p:spTgt spid="11">
                                            <p:txEl>
                                              <p:pRg st="10" end="1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798508"/>
          </a:xfrm>
        </p:spPr>
        <p:txBody>
          <a:bodyPr>
            <a:normAutofit/>
          </a:bodyPr>
          <a:lstStyle/>
          <a:p>
            <a:pPr marL="0" indent="0" algn="just">
              <a:lnSpc>
                <a:spcPct val="100000"/>
              </a:lnSpc>
              <a:spcBef>
                <a:spcPts val="0"/>
              </a:spcBef>
              <a:buNone/>
            </a:pPr>
            <a:r>
              <a:rPr lang="es-MX" sz="2000" dirty="0">
                <a:solidFill>
                  <a:schemeClr val="bg1"/>
                </a:solidFill>
                <a:latin typeface="ArialMT"/>
              </a:rPr>
              <a:t>I. </a:t>
            </a:r>
            <a:r>
              <a:rPr lang="es-MX" sz="2000" i="1" dirty="0">
                <a:solidFill>
                  <a:schemeClr val="bg1"/>
                </a:solidFill>
                <a:latin typeface="ArialMT"/>
              </a:rPr>
              <a:t>Bancarios</a:t>
            </a:r>
            <a:r>
              <a:rPr lang="es-MX" sz="2000" dirty="0">
                <a:solidFill>
                  <a:schemeClr val="bg1"/>
                </a:solidFill>
                <a:latin typeface="ArialMT"/>
              </a:rPr>
              <a:t>; II. </a:t>
            </a:r>
            <a:r>
              <a:rPr lang="es-MX" sz="2000" i="1" dirty="0">
                <a:solidFill>
                  <a:schemeClr val="bg1"/>
                </a:solidFill>
                <a:latin typeface="ArialMT"/>
              </a:rPr>
              <a:t>Los de intermediación bursátil, custodia de valores y constitución de</a:t>
            </a:r>
            <a:r>
              <a:rPr lang="es-MX" sz="2000" i="1" dirty="0"/>
              <a:t> </a:t>
            </a:r>
            <a:r>
              <a:rPr lang="es-MX" sz="2000" i="1" dirty="0">
                <a:solidFill>
                  <a:schemeClr val="bg1"/>
                </a:solidFill>
                <a:latin typeface="ArialMT"/>
              </a:rPr>
              <a:t>fideicomisos o de sociedades de inversión</a:t>
            </a:r>
            <a:r>
              <a:rPr lang="es-MX" sz="2000" dirty="0">
                <a:solidFill>
                  <a:schemeClr val="bg1"/>
                </a:solidFill>
                <a:latin typeface="ArialMT"/>
              </a:rPr>
              <a:t>; III. </a:t>
            </a:r>
            <a:r>
              <a:rPr lang="es-MX" sz="2000" i="1" dirty="0">
                <a:solidFill>
                  <a:schemeClr val="bg1"/>
                </a:solidFill>
                <a:latin typeface="ArialMT"/>
              </a:rPr>
              <a:t>Los prestados por notarios públicos cuando se sujeten al cobro de sus respectivos </a:t>
            </a:r>
            <a:r>
              <a:rPr lang="es-MX" sz="2000" dirty="0">
                <a:solidFill>
                  <a:schemeClr val="bg1"/>
                </a:solidFill>
                <a:latin typeface="ArialMT"/>
              </a:rPr>
              <a:t>aranceles, y IV. </a:t>
            </a:r>
            <a:r>
              <a:rPr lang="es-MX" sz="2000" i="1" dirty="0">
                <a:solidFill>
                  <a:schemeClr val="bg1"/>
                </a:solidFill>
                <a:latin typeface="ArialMT"/>
              </a:rPr>
              <a:t>Los contratados por las SNC, cuya finalidad sea cumplir su objeto y se realicen de acuerdo con la Ley</a:t>
            </a:r>
            <a:r>
              <a:rPr lang="es-MX" sz="2000" i="1" dirty="0">
                <a:solidFill>
                  <a:schemeClr val="bg1"/>
                </a:solidFill>
                <a:latin typeface="Arial" panose="020B0604020202020204" pitchFamily="34" charset="0"/>
                <a:cs typeface="Arial" panose="020B0604020202020204" pitchFamily="34" charset="0"/>
              </a:rPr>
              <a:t> </a:t>
            </a:r>
            <a:r>
              <a:rPr lang="es-MX" sz="2000" i="1" dirty="0">
                <a:solidFill>
                  <a:schemeClr val="bg1"/>
                </a:solidFill>
                <a:latin typeface="ArialMT"/>
              </a:rPr>
              <a:t>de Instituciones de Crédito, incluidas las contrataciones para cubrir los riesgos que deriven de sus operaciones y se eroguen con recursos producto de las operaciones o servicios que presten</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rgbClr val="00B050"/>
                </a:solidFill>
                <a:latin typeface="ArialMT"/>
              </a:rPr>
              <a:t>Seguros patrimoniales </a:t>
            </a:r>
            <a:r>
              <a:rPr lang="es-MX" sz="1600" dirty="0">
                <a:solidFill>
                  <a:schemeClr val="bg1"/>
                </a:solidFill>
                <a:latin typeface="ArialMT"/>
              </a:rPr>
              <a:t>(arts. 5 LAASSP y 6 LOPSRM) </a:t>
            </a:r>
            <a:r>
              <a:rPr lang="es-MX" sz="2000" dirty="0">
                <a:solidFill>
                  <a:schemeClr val="bg1"/>
                </a:solidFill>
                <a:latin typeface="ArialMT"/>
              </a:rPr>
              <a:t>salvo cuando por razón de la naturaleza de los bienes o el tipo de riesgos a los que están expuestos, el costo de aseguramiento represente una erogación que no guarde relación directa con el beneficio que pudiera obtenerse o bien, se constate que no exista oferta de seguros en el mercado para los bienes de que se trate. La SHCP debe autorizar previamente la aplicación de esta excepción </a:t>
            </a:r>
            <a:r>
              <a:rPr lang="es-MX" sz="1600" dirty="0">
                <a:solidFill>
                  <a:schemeClr val="bg1"/>
                </a:solidFill>
                <a:latin typeface="ArialMT"/>
              </a:rPr>
              <a:t>(art. 5 2º pfo. LAASSP)</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rgbClr val="0070C0"/>
                </a:solidFill>
                <a:latin typeface="ArialMT"/>
              </a:rPr>
              <a:t>Seguros personales </a:t>
            </a:r>
            <a:r>
              <a:rPr lang="es-MX" sz="2000" dirty="0">
                <a:solidFill>
                  <a:schemeClr val="bg1"/>
                </a:solidFill>
                <a:latin typeface="ArialMT"/>
              </a:rPr>
              <a:t>para los servidores públicos y los jubilados de las dependencias, en términos generales, son responsabilidad de la SHCP la cual los contrata mediante consolidación </a:t>
            </a:r>
            <a:r>
              <a:rPr lang="es-MX" sz="1600" dirty="0">
                <a:solidFill>
                  <a:schemeClr val="bg1"/>
                </a:solidFill>
                <a:latin typeface="ArialMT"/>
              </a:rPr>
              <a:t>(art. 17 último pfo. LAASSP)</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p:txBody>
      </p:sp>
    </p:spTree>
    <p:extLst>
      <p:ext uri="{BB962C8B-B14F-4D97-AF65-F5344CB8AC3E}">
        <p14:creationId xmlns:p14="http://schemas.microsoft.com/office/powerpoint/2010/main" val="379010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barn(inVertical)">
                                      <p:cBhvr>
                                        <p:cTn id="16" dur="125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798508"/>
          </a:xfrm>
        </p:spPr>
        <p:txBody>
          <a:bodyPr>
            <a:normAutofit/>
          </a:bodyPr>
          <a:lstStyle/>
          <a:p>
            <a:pPr marL="0" indent="0" algn="just">
              <a:lnSpc>
                <a:spcPct val="100000"/>
              </a:lnSpc>
              <a:spcBef>
                <a:spcPts val="0"/>
              </a:spcBef>
              <a:buNone/>
            </a:pPr>
            <a:r>
              <a:rPr lang="es-MX" sz="2000" dirty="0">
                <a:solidFill>
                  <a:schemeClr val="accent1">
                    <a:lumMod val="75000"/>
                  </a:schemeClr>
                </a:solidFill>
                <a:latin typeface="ArialMT"/>
              </a:rPr>
              <a:t>Bienes usados o reconstruidos</a:t>
            </a:r>
            <a:r>
              <a:rPr lang="es-MX" sz="2000" dirty="0">
                <a:solidFill>
                  <a:schemeClr val="bg1"/>
                </a:solidFill>
                <a:latin typeface="ArialMT"/>
              </a:rPr>
              <a:t>, para ello se </a:t>
            </a:r>
            <a:r>
              <a:rPr lang="es-MX"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deberá realizar un estudio de costo beneficio, para demostrar la conveniencia de su adquisición con respecto a bienes</a:t>
            </a:r>
            <a:r>
              <a:rPr lang="es-MX" sz="2000" dirty="0">
                <a:solidFill>
                  <a:schemeClr val="bg1"/>
                </a:solidFill>
                <a:latin typeface="Arial" panose="020B0604020202020204" pitchFamily="34" charset="0"/>
                <a:cs typeface="Arial" panose="020B0604020202020204" pitchFamily="34" charset="0"/>
              </a:rPr>
              <a:t> </a:t>
            </a:r>
            <a:r>
              <a:rPr lang="es-MX"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nuevos</a:t>
            </a:r>
            <a:r>
              <a:rPr lang="es-MX" sz="2000" dirty="0">
                <a:solidFill>
                  <a:schemeClr val="bg1"/>
                </a:solidFill>
                <a:latin typeface="ArialMT"/>
              </a:rPr>
              <a:t>; cuando el valor del bien a contratar </a:t>
            </a:r>
            <a:r>
              <a:rPr lang="es-MX"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 superior a las cien mil veces el valor diario de la UMA </a:t>
            </a:r>
            <a:r>
              <a:rPr lang="es-MX"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($10,374,000 pesos hasta </a:t>
            </a:r>
            <a:r>
              <a:rPr lang="es-MX"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e</a:t>
            </a:r>
            <a:r>
              <a:rPr lang="es-MX"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 31 enero 2024)</a:t>
            </a:r>
            <a:r>
              <a:rPr lang="es-MX" sz="2000" dirty="0">
                <a:solidFill>
                  <a:schemeClr val="bg1"/>
                </a:solidFill>
                <a:latin typeface="ArialMT"/>
              </a:rPr>
              <a:t>, se </a:t>
            </a:r>
            <a:r>
              <a:rPr lang="es-MX"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deberá hacer un avalúo, expedido</a:t>
            </a:r>
            <a:r>
              <a:rPr lang="es-ES_tradnl" sz="2000" dirty="0">
                <a:solidFill>
                  <a:schemeClr val="bg1"/>
                </a:solidFill>
                <a:latin typeface="Arial" panose="020B0604020202020204" pitchFamily="34" charset="0"/>
                <a:cs typeface="Arial" panose="020B0604020202020204" pitchFamily="34" charset="0"/>
              </a:rPr>
              <a:t> </a:t>
            </a:r>
            <a:r>
              <a:rPr lang="es-MX"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dentro de los seis meses previos a la contratación, el cual deberá integrarse al expediente de la contratación respectiv</a:t>
            </a:r>
            <a:r>
              <a:rPr lang="es-MX" sz="2000" dirty="0">
                <a:solidFill>
                  <a:schemeClr val="bg1"/>
                </a:solidFill>
                <a:latin typeface="ArialMT"/>
              </a:rPr>
              <a:t>a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(art.</a:t>
            </a:r>
            <a:r>
              <a:rPr kumimoji="0" lang="es-MX" sz="2000" b="0" i="0" u="none" strike="noStrike" kern="1200" cap="none" spc="0" normalizeH="0" baseline="0" noProof="0" dirty="0">
                <a:ln>
                  <a:noFill/>
                </a:ln>
                <a:solidFill>
                  <a:srgbClr val="000000"/>
                </a:solidFill>
                <a:effectLst/>
                <a:uLnTx/>
                <a:uFillTx/>
                <a:latin typeface="ArialMT"/>
                <a:ea typeface="+mn-ea"/>
                <a:cs typeface="+mn-cs"/>
              </a:rPr>
              <a:t> </a:t>
            </a:r>
            <a:r>
              <a:rPr kumimoji="0" lang="es-MX" sz="1600" b="0" i="0" u="none" strike="noStrike" kern="1200" cap="none" spc="0" normalizeH="0" baseline="0" noProof="0" dirty="0">
                <a:ln>
                  <a:noFill/>
                </a:ln>
                <a:solidFill>
                  <a:srgbClr val="000000"/>
                </a:solidFill>
                <a:effectLst/>
                <a:uLnTx/>
                <a:uFillTx/>
                <a:latin typeface="ArialMT"/>
                <a:ea typeface="+mn-ea"/>
                <a:cs typeface="+mn-cs"/>
              </a:rPr>
              <a:t>12 Bis LAASSP)</a:t>
            </a:r>
            <a:r>
              <a:rPr kumimoji="0" lang="es-MX" sz="2000" b="0" i="0" u="none" strike="noStrike" kern="1200" cap="none" spc="0" normalizeH="0" baseline="0" noProof="0" dirty="0">
                <a:ln>
                  <a:noFill/>
                </a:ln>
                <a:solidFill>
                  <a:srgbClr val="000000"/>
                </a:solidFill>
                <a:effectLst/>
                <a:uLnTx/>
                <a:uFillTx/>
                <a:latin typeface="ArialMT"/>
                <a:ea typeface="+mn-ea"/>
                <a:cs typeface="+mn-cs"/>
              </a:rPr>
              <a:t>,</a:t>
            </a:r>
            <a:r>
              <a:rPr lang="es-MX" sz="2000" dirty="0">
                <a:solidFill>
                  <a:schemeClr val="bg1"/>
                </a:solidFill>
                <a:latin typeface="ArialMT"/>
              </a:rPr>
              <a:t> y se puede realizar mediante la excepción a la licitación fundamentada en el art. 41 fracción IX, 2º párrafo de la LAASSP.</a:t>
            </a:r>
          </a:p>
          <a:p>
            <a:pPr marL="0" indent="0" algn="just">
              <a:lnSpc>
                <a:spcPct val="100000"/>
              </a:lnSpc>
              <a:spcBef>
                <a:spcPts val="0"/>
              </a:spcBef>
              <a:buNone/>
            </a:pPr>
            <a:endParaRPr lang="es-MX" altLang="es-MX" sz="1000" dirty="0">
              <a:solidFill>
                <a:schemeClr val="bg1"/>
              </a:solidFill>
              <a:latin typeface="ArialMT"/>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MT"/>
              </a:rPr>
              <a:t>De conformidad con el artículo 3 de la </a:t>
            </a:r>
            <a:r>
              <a:rPr lang="es-MX" sz="2000" b="1" dirty="0">
                <a:solidFill>
                  <a:schemeClr val="bg1"/>
                </a:solidFill>
                <a:latin typeface="ArialMT"/>
              </a:rPr>
              <a:t>LOPSRM</a:t>
            </a:r>
            <a:r>
              <a:rPr lang="es-MX" sz="2000" dirty="0">
                <a:solidFill>
                  <a:schemeClr val="bg1"/>
                </a:solidFill>
                <a:latin typeface="ArialMT"/>
              </a:rPr>
              <a:t>, con esa norma se puede contratar:</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Como ya se indico, los servicios relacionados directamente con la ejecución de una obra pública </a:t>
            </a:r>
            <a:r>
              <a:rPr lang="es-MX" sz="1600" dirty="0">
                <a:solidFill>
                  <a:schemeClr val="bg1"/>
                </a:solidFill>
                <a:latin typeface="ArialMT"/>
              </a:rPr>
              <a:t>(art. 4 LOPSRM)</a:t>
            </a:r>
            <a:r>
              <a:rPr lang="es-MX" sz="2000" dirty="0">
                <a:solidFill>
                  <a:schemeClr val="bg1"/>
                </a:solidFill>
                <a:latin typeface="ArialMT"/>
              </a:rPr>
              <a:t>.</a:t>
            </a:r>
            <a:endParaRPr lang="es-MX" sz="1600" dirty="0">
              <a:solidFill>
                <a:schemeClr val="bg1"/>
              </a:solidFill>
              <a:latin typeface="ArialMT"/>
            </a:endParaRP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También es materia de  la misma, la  ejecución o realización por 		           parte  de una contratista, de los trabajos  que  tengan por objeto 	                 construir, instalar, ampliar, adecuar, remodelar, restaurar, conser-		             var, mantener, modificar y demoler bienes inmuebles.</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altLang="es-MX" sz="2000" dirty="0">
                <a:solidFill>
                  <a:schemeClr val="bg1"/>
                </a:solidFill>
                <a:latin typeface="ArialMT"/>
                <a:cs typeface="Arial" panose="020B0604020202020204" pitchFamily="34" charset="0"/>
              </a:rPr>
              <a:t>Ahora bien, muchos de estos trabajos a ejecutarse en inmuebles, también pueden</a:t>
            </a:r>
            <a:endParaRPr lang="es-MX" altLang="es-MX" sz="1000" dirty="0">
              <a:solidFill>
                <a:schemeClr val="bg1"/>
              </a:solidFill>
              <a:latin typeface="ArialMT"/>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6146" name="Picture 2" descr="Descubre Todo Acerca de los Impermeabilizantes | Mapei">
            <a:extLst>
              <a:ext uri="{FF2B5EF4-FFF2-40B4-BE49-F238E27FC236}">
                <a16:creationId xmlns:a16="http://schemas.microsoft.com/office/drawing/2014/main" id="{39DF409E-56AD-C3D7-1335-6E3583679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4624" y="4139632"/>
            <a:ext cx="3293611" cy="164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5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1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50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14" dur="50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p:cTn id="21"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Effect transition="in" filter="circle(in)">
                                      <p:cBhvr>
                                        <p:cTn id="29" dur="1250"/>
                                        <p:tgtEl>
                                          <p:spTgt spid="11">
                                            <p:txEl>
                                              <p:pRg st="6" end="6"/>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randombar(horizontal)">
                                      <p:cBhvr>
                                        <p:cTn id="32" dur="1250"/>
                                        <p:tgtEl>
                                          <p:spTgt spid="614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 calcmode="lin" valueType="num">
                                      <p:cBhvr>
                                        <p:cTn id="37"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8"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39" dur="1000" fill="hold"/>
                                        <p:tgtEl>
                                          <p:spTgt spid="11">
                                            <p:txEl>
                                              <p:pRg st="8" end="8"/>
                                            </p:txEl>
                                          </p:spTgt>
                                        </p:tgtEl>
                                        <p:attrNameLst>
                                          <p:attrName>style.rotation</p:attrName>
                                        </p:attrNameLst>
                                      </p:cBhvr>
                                      <p:tavLst>
                                        <p:tav tm="0">
                                          <p:val>
                                            <p:fltVal val="90"/>
                                          </p:val>
                                        </p:tav>
                                        <p:tav tm="100000">
                                          <p:val>
                                            <p:fltVal val="0"/>
                                          </p:val>
                                        </p:tav>
                                      </p:tavLst>
                                    </p:anim>
                                    <p:animEffect transition="in" filter="fade">
                                      <p:cBhvr>
                                        <p:cTn id="40"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798508"/>
          </a:xfrm>
        </p:spPr>
        <p:txBody>
          <a:bodyPr>
            <a:normAutofit lnSpcReduction="10000"/>
          </a:bodyPr>
          <a:lstStyle/>
          <a:p>
            <a:pPr marL="0" indent="0" algn="just">
              <a:lnSpc>
                <a:spcPct val="100000"/>
              </a:lnSpc>
              <a:spcBef>
                <a:spcPts val="0"/>
              </a:spcBef>
              <a:buNone/>
            </a:pPr>
            <a:r>
              <a:rPr lang="es-MX" altLang="es-MX" sz="2000" dirty="0">
                <a:solidFill>
                  <a:schemeClr val="bg1"/>
                </a:solidFill>
                <a:latin typeface="ArialMT"/>
                <a:cs typeface="Arial" panose="020B0604020202020204" pitchFamily="34" charset="0"/>
              </a:rPr>
              <a:t>ser  contratados con  la LAASSP, toda vez  lo dispuesto en las siguientes fracciones  </a:t>
            </a:r>
            <a:r>
              <a:rPr lang="es-ES_tradnl" altLang="es-MX" sz="2000" dirty="0">
                <a:solidFill>
                  <a:schemeClr val="bg1"/>
                </a:solidFill>
                <a:latin typeface="Arial" panose="020B0604020202020204" pitchFamily="34" charset="0"/>
                <a:cs typeface="Arial" panose="020B0604020202020204" pitchFamily="34" charset="0"/>
              </a:rPr>
              <a:t> </a:t>
            </a: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 artículo 3 de la misma:</a:t>
            </a:r>
          </a:p>
          <a:p>
            <a:pPr marL="0" indent="0" algn="just">
              <a:lnSpc>
                <a:spcPct val="100000"/>
              </a:lnSpc>
              <a:spcBef>
                <a:spcPts val="0"/>
              </a:spcBef>
              <a:buNone/>
            </a:pPr>
            <a:endParaRPr lang="es-E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es-E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Las adquisiciones de bienes muebles que incluyan la instalación, por parte del proveedor, en </a:t>
            </a:r>
            <a:r>
              <a:rPr lang="es-ES" sz="2000" i="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inmuebles que se encuentren bajo la responsabilidad de las dependencias y entidades</a:t>
            </a:r>
            <a:r>
              <a:rPr lang="es-E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cuando su precio sea superior al de su instalación</a:t>
            </a: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s-ES"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fracc.</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III)</a:t>
            </a:r>
          </a:p>
          <a:p>
            <a:pPr marL="0" indent="0" algn="just">
              <a:lnSpc>
                <a:spcPct val="100000"/>
              </a:lnSpc>
              <a:spcBef>
                <a:spcPts val="0"/>
              </a:spcBef>
              <a:buNone/>
            </a:pPr>
            <a:endParaRPr lang="es-ES"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es-E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contratación de los servicios relativos a bienes muebles que se encuentren incorporados o adheridos a inmuebles, </a:t>
            </a:r>
            <a:r>
              <a:rPr lang="es-ES" sz="20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cuyo mantenimiento no implique modificación alguna al propio inmueble</a:t>
            </a:r>
            <a:r>
              <a:rPr lang="es-E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 sea prestado por persona cuya actividad comercial corresponda al servicio requerido </a:t>
            </a: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(fracc. IV)</a:t>
            </a: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y </a:t>
            </a:r>
          </a:p>
          <a:p>
            <a:pPr marL="0" indent="0" algn="just">
              <a:lnSpc>
                <a:spcPct val="100000"/>
              </a:lnSpc>
              <a:spcBef>
                <a:spcPts val="0"/>
              </a:spcBef>
              <a:buNone/>
            </a:pPr>
            <a:endParaRPr lang="es-ES"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es-E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Los servicios de cualquier naturaleza cuya prestación genere una obligación de pago para las dependencias y entidades, salvo que la contratación se encuentre regulada en forma específica por otras disposiciones legales </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(fracc. IX)</a:t>
            </a: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0"/>
              </a:spcBef>
              <a:buNone/>
            </a:pPr>
            <a:endParaRPr lang="es-E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De estas tres fracciones se desprende que el mantenimiento, restauración,</a:t>
            </a:r>
            <a:r>
              <a:rPr lang="es-MX" sz="2000" dirty="0">
                <a:solidFill>
                  <a:schemeClr val="bg1"/>
                </a:solidFill>
                <a:latin typeface="ArialMT"/>
              </a:rPr>
              <a:t> ampliación, adecuación, remodelación, conservación y modificación</a:t>
            </a: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de inmuebles </a:t>
            </a:r>
            <a:r>
              <a:rPr lang="es-ES" sz="2000" dirty="0">
                <a:solidFill>
                  <a:schemeClr val="bg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también se pueden contratar con la LAASSP</a:t>
            </a: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ahora bien, siempre y cuando estos trabajos NO impliquen modificación alguna al propio inmueble.</a:t>
            </a:r>
            <a:endPar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endParaRPr lang="es-MX" dirty="0"/>
          </a:p>
        </p:txBody>
      </p:sp>
    </p:spTree>
    <p:extLst>
      <p:ext uri="{BB962C8B-B14F-4D97-AF65-F5344CB8AC3E}">
        <p14:creationId xmlns:p14="http://schemas.microsoft.com/office/powerpoint/2010/main" val="31071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calcmode="lin" valueType="num">
                                      <p:cBhvr>
                                        <p:cTn id="22"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4" dur="1000"/>
                                        <p:tgtEl>
                                          <p:spTgt spid="1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 calcmode="lin" valueType="num">
                                      <p:cBhvr>
                                        <p:cTn id="29"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0" dur="10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31" dur="1000"/>
                                        <p:tgtEl>
                                          <p:spTgt spid="1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
                                            <p:txEl>
                                              <p:pRg st="8" end="8"/>
                                            </p:txEl>
                                          </p:spTgt>
                                        </p:tgtEl>
                                        <p:attrNameLst>
                                          <p:attrName>style.visibility</p:attrName>
                                        </p:attrNameLst>
                                      </p:cBhvr>
                                      <p:to>
                                        <p:strVal val="visible"/>
                                      </p:to>
                                    </p:set>
                                    <p:animEffect transition="in" filter="barn(inVertical)">
                                      <p:cBhvr>
                                        <p:cTn id="36"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lnSpcReduction="10000"/>
          </a:bodyPr>
          <a:lstStyle/>
          <a:p>
            <a:pPr marL="0" indent="0" algn="just">
              <a:lnSpc>
                <a:spcPct val="110000"/>
              </a:lnSpc>
              <a:spcBef>
                <a:spcPts val="0"/>
              </a:spcBef>
              <a:buNone/>
            </a:pP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 este mismo sentido, la </a:t>
            </a:r>
            <a:r>
              <a:rPr lang="es-E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LOPSRM</a:t>
            </a: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dispone que es materia de esa norma:</a:t>
            </a:r>
          </a:p>
          <a:p>
            <a:pPr marL="0" indent="0" algn="just">
              <a:lnSpc>
                <a:spcPct val="110000"/>
              </a:lnSpc>
              <a:spcBef>
                <a:spcPts val="0"/>
              </a:spcBef>
              <a:buNone/>
            </a:pPr>
            <a:endParaRPr lang="es-ES" sz="500" i="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pPr>
            <a:r>
              <a:rPr lang="es-E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mantenimiento y la restauración de bienes muebles incorporados o adheridos a un  inmueble,  </a:t>
            </a:r>
            <a:r>
              <a:rPr lang="es-ES" sz="20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cuando  implique  modificación al propio inmueble</a:t>
            </a: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s-ES" sz="20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 3 fracc. I 		</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ES"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pP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Luego entonces, cabe señalar que el Clasificador por objeto del 		  gasto, no determina en lo absoluto la Ley que debe utilizarse para 		  contratar.</a:t>
            </a:r>
          </a:p>
          <a:p>
            <a:pPr marL="0" indent="0" algn="just">
              <a:lnSpc>
                <a:spcPct val="110000"/>
              </a:lnSpc>
              <a:spcBef>
                <a:spcPts val="0"/>
              </a:spcBef>
              <a:buNone/>
            </a:pPr>
            <a:endParaRPr lang="es-ES" sz="1000" i="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pP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¿Como resolver estos casos en los cuales las dos Leyes </a:t>
            </a: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pueden 		  ser aplicadas para una misma contratación? Aplicando el artículo 134 Constitucional.</a:t>
            </a:r>
          </a:p>
          <a:p>
            <a:pPr marL="0" indent="0" algn="just">
              <a:lnSpc>
                <a:spcPct val="110000"/>
              </a:lnSpc>
              <a:spcBef>
                <a:spcPts val="0"/>
              </a:spcBef>
              <a:buNone/>
            </a:pPr>
            <a:endParaRPr lang="es-ES" sz="1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pP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Otro tema es que Ley de debe utilizar cuando están </a:t>
            </a:r>
            <a:r>
              <a:rPr lang="es-E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involucrados dos </a:t>
            </a:r>
            <a:r>
              <a:rPr lang="es-ES"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objetos distintos a contratar</a:t>
            </a: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por ejemplo, bienes y servicios; o la adquisición de bienes que deben ser instalados en un inmueble y requieren la ejecución de alguna obra.</a:t>
            </a:r>
          </a:p>
          <a:p>
            <a:pPr marL="0" indent="0" algn="just">
              <a:lnSpc>
                <a:spcPct val="11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Para el primer caso, el cuarto párrafo del artículo 28 de la </a:t>
            </a:r>
            <a:r>
              <a:rPr lang="es-MX" sz="2000" b="1" dirty="0">
                <a:solidFill>
                  <a:schemeClr val="bg1"/>
                </a:solidFill>
                <a:latin typeface="Arial" panose="020B0604020202020204" pitchFamily="34" charset="0"/>
                <a:cs typeface="Arial" panose="020B0604020202020204" pitchFamily="34" charset="0"/>
              </a:rPr>
              <a:t>LAASSP</a:t>
            </a:r>
            <a:r>
              <a:rPr lang="es-MX" sz="2000" dirty="0">
                <a:solidFill>
                  <a:schemeClr val="bg1"/>
                </a:solidFill>
                <a:latin typeface="Arial" panose="020B0604020202020204" pitchFamily="34" charset="0"/>
                <a:cs typeface="Arial" panose="020B0604020202020204" pitchFamily="34" charset="0"/>
              </a:rPr>
              <a:t> dispone:</a:t>
            </a:r>
          </a:p>
          <a:p>
            <a:pPr marL="0" indent="0" algn="just">
              <a:lnSpc>
                <a:spcPct val="11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MX" sz="2000" i="1" dirty="0">
                <a:solidFill>
                  <a:schemeClr val="bg1"/>
                </a:solidFill>
                <a:latin typeface="Arial" panose="020B0604020202020204" pitchFamily="34" charset="0"/>
                <a:cs typeface="Arial" panose="020B0604020202020204" pitchFamily="34" charset="0"/>
              </a:rPr>
              <a:t>Cuando en los procedimientos de contratación de servicios, se incluya el suministro de bienes muebles y el valor de éstos sea igual o superior al cincuenta por ciento del  valor  total de la contratación, la operación  se considerará como adquisición de</a:t>
            </a:r>
          </a:p>
        </p:txBody>
      </p:sp>
      <p:pic>
        <p:nvPicPr>
          <p:cNvPr id="7172" name="Picture 4" descr="Presupuesto de egresos anual | Gobierno Toliman">
            <a:extLst>
              <a:ext uri="{FF2B5EF4-FFF2-40B4-BE49-F238E27FC236}">
                <a16:creationId xmlns:a16="http://schemas.microsoft.com/office/drawing/2014/main" id="{07026449-5EF4-0FD0-8977-7D2A944BC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753770"/>
            <a:ext cx="1832394" cy="183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42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11">
                                            <p:txEl>
                                              <p:pRg st="0" end="0"/>
                                            </p:txEl>
                                          </p:spTgt>
                                        </p:tgtEl>
                                        <p:attrNameLst>
                                          <p:attrName>ppt_w</p:attrName>
                                        </p:attrNameLst>
                                      </p:cBhvr>
                                    </p:anim>
                                    <p:anim by="(#ppt_w*0.50)" calcmode="lin" valueType="num">
                                      <p:cBhvr>
                                        <p:cTn id="8" dur="250" decel="50000" autoRev="1" fill="hold">
                                          <p:stCondLst>
                                            <p:cond delay="0"/>
                                          </p:stCondLst>
                                        </p:cTn>
                                        <p:tgtEl>
                                          <p:spTgt spid="11">
                                            <p:txEl>
                                              <p:pRg st="0" end="0"/>
                                            </p:txEl>
                                          </p:spTgt>
                                        </p:tgtEl>
                                        <p:attrNameLst>
                                          <p:attrName>ppt_x</p:attrName>
                                        </p:attrNameLst>
                                      </p:cBhvr>
                                    </p:anim>
                                    <p:anim from="(-#ppt_h/2)" to="(#ppt_y)" calcmode="lin" valueType="num">
                                      <p:cBhvr>
                                        <p:cTn id="9" dur="500" fill="hold">
                                          <p:stCondLst>
                                            <p:cond delay="0"/>
                                          </p:stCondLst>
                                        </p:cTn>
                                        <p:tgtEl>
                                          <p:spTgt spid="11">
                                            <p:txEl>
                                              <p:pRg st="0" end="0"/>
                                            </p:txEl>
                                          </p:spTgt>
                                        </p:tgtEl>
                                        <p:attrNameLst>
                                          <p:attrName>ppt_y</p:attrName>
                                        </p:attrNameLst>
                                      </p:cBhvr>
                                    </p:anim>
                                    <p:animRot by="21600000">
                                      <p:cBhvr>
                                        <p:cTn id="10" dur="500" fill="hold">
                                          <p:stCondLst>
                                            <p:cond delay="0"/>
                                          </p:stCondLst>
                                        </p:cTn>
                                        <p:tgtEl>
                                          <p:spTgt spid="11">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25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25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17" dur="125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wheel(1)">
                                      <p:cBhvr>
                                        <p:cTn id="22" dur="1500"/>
                                        <p:tgtEl>
                                          <p:spTgt spid="7172"/>
                                        </p:tgtEl>
                                      </p:cBhvr>
                                    </p:animEffect>
                                  </p:childTnLst>
                                </p:cTn>
                              </p:par>
                              <p:par>
                                <p:cTn id="23" presetID="55" presetClass="entr" presetSubtype="0" fill="hold"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p:cTn id="25" dur="15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26" dur="15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27" dur="1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 calcmode="lin" valueType="num">
                                      <p:cBhvr>
                                        <p:cTn id="32"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3"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4"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35" dur="10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nodeType="clickEffect">
                                  <p:stCondLst>
                                    <p:cond delay="0"/>
                                  </p:stCondLst>
                                  <p:childTnLst>
                                    <p:set>
                                      <p:cBhvr>
                                        <p:cTn id="39" dur="1" fill="hold">
                                          <p:stCondLst>
                                            <p:cond delay="0"/>
                                          </p:stCondLst>
                                        </p:cTn>
                                        <p:tgtEl>
                                          <p:spTgt spid="11">
                                            <p:txEl>
                                              <p:pRg st="8" end="8"/>
                                            </p:txEl>
                                          </p:spTgt>
                                        </p:tgtEl>
                                        <p:attrNameLst>
                                          <p:attrName>style.visibility</p:attrName>
                                        </p:attrNameLst>
                                      </p:cBhvr>
                                      <p:to>
                                        <p:strVal val="visible"/>
                                      </p:to>
                                    </p:set>
                                    <p:animEffect transition="in" filter="fade">
                                      <p:cBhvr>
                                        <p:cTn id="40" dur="800" decel="100000"/>
                                        <p:tgtEl>
                                          <p:spTgt spid="11">
                                            <p:txEl>
                                              <p:pRg st="8" end="8"/>
                                            </p:txEl>
                                          </p:spTgt>
                                        </p:tgtEl>
                                      </p:cBhvr>
                                    </p:animEffect>
                                    <p:anim calcmode="lin" valueType="num">
                                      <p:cBhvr>
                                        <p:cTn id="41" dur="800" decel="100000" fill="hold"/>
                                        <p:tgtEl>
                                          <p:spTgt spid="11">
                                            <p:txEl>
                                              <p:pRg st="8" end="8"/>
                                            </p:txEl>
                                          </p:spTgt>
                                        </p:tgtEl>
                                        <p:attrNameLst>
                                          <p:attrName>style.rotation</p:attrName>
                                        </p:attrNameLst>
                                      </p:cBhvr>
                                      <p:tavLst>
                                        <p:tav tm="0">
                                          <p:val>
                                            <p:fltVal val="-90"/>
                                          </p:val>
                                        </p:tav>
                                        <p:tav tm="100000">
                                          <p:val>
                                            <p:fltVal val="0"/>
                                          </p:val>
                                        </p:tav>
                                      </p:tavLst>
                                    </p:anim>
                                    <p:anim calcmode="lin" valueType="num">
                                      <p:cBhvr>
                                        <p:cTn id="42" dur="800" decel="100000" fill="hold"/>
                                        <p:tgtEl>
                                          <p:spTgt spid="11">
                                            <p:txEl>
                                              <p:pRg st="8" end="8"/>
                                            </p:txEl>
                                          </p:spTgt>
                                        </p:tgtEl>
                                        <p:attrNameLst>
                                          <p:attrName>ppt_x</p:attrName>
                                        </p:attrNameLst>
                                      </p:cBhvr>
                                      <p:tavLst>
                                        <p:tav tm="0">
                                          <p:val>
                                            <p:strVal val="#ppt_x+0.4"/>
                                          </p:val>
                                        </p:tav>
                                        <p:tav tm="100000">
                                          <p:val>
                                            <p:strVal val="#ppt_x-0.05"/>
                                          </p:val>
                                        </p:tav>
                                      </p:tavLst>
                                    </p:anim>
                                    <p:anim calcmode="lin" valueType="num">
                                      <p:cBhvr>
                                        <p:cTn id="43" dur="800" decel="100000" fill="hold"/>
                                        <p:tgtEl>
                                          <p:spTgt spid="11">
                                            <p:txEl>
                                              <p:pRg st="8" end="8"/>
                                            </p:txEl>
                                          </p:spTgt>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1">
                                            <p:txEl>
                                              <p:pRg st="8" end="8"/>
                                            </p:txEl>
                                          </p:spTgt>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1">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nodeType="clickEffect">
                                  <p:stCondLst>
                                    <p:cond delay="0"/>
                                  </p:stCondLst>
                                  <p:iterate type="lt">
                                    <p:tmPct val="10000"/>
                                  </p:iterate>
                                  <p:childTnLst>
                                    <p:set>
                                      <p:cBhvr>
                                        <p:cTn id="49" dur="1" fill="hold">
                                          <p:stCondLst>
                                            <p:cond delay="0"/>
                                          </p:stCondLst>
                                        </p:cTn>
                                        <p:tgtEl>
                                          <p:spTgt spid="11">
                                            <p:txEl>
                                              <p:pRg st="10" end="10"/>
                                            </p:txEl>
                                          </p:spTgt>
                                        </p:tgtEl>
                                        <p:attrNameLst>
                                          <p:attrName>style.visibility</p:attrName>
                                        </p:attrNameLst>
                                      </p:cBhvr>
                                      <p:to>
                                        <p:strVal val="visible"/>
                                      </p:to>
                                    </p:set>
                                    <p:anim by="(-#ppt_w*2)" calcmode="lin" valueType="num">
                                      <p:cBhvr rctx="PPT">
                                        <p:cTn id="50" dur="250" autoRev="1" fill="hold">
                                          <p:stCondLst>
                                            <p:cond delay="0"/>
                                          </p:stCondLst>
                                        </p:cTn>
                                        <p:tgtEl>
                                          <p:spTgt spid="11">
                                            <p:txEl>
                                              <p:pRg st="10" end="10"/>
                                            </p:txEl>
                                          </p:spTgt>
                                        </p:tgtEl>
                                        <p:attrNameLst>
                                          <p:attrName>ppt_w</p:attrName>
                                        </p:attrNameLst>
                                      </p:cBhvr>
                                    </p:anim>
                                    <p:anim by="(#ppt_w*0.50)" calcmode="lin" valueType="num">
                                      <p:cBhvr>
                                        <p:cTn id="51" dur="250" decel="50000" autoRev="1" fill="hold">
                                          <p:stCondLst>
                                            <p:cond delay="0"/>
                                          </p:stCondLst>
                                        </p:cTn>
                                        <p:tgtEl>
                                          <p:spTgt spid="11">
                                            <p:txEl>
                                              <p:pRg st="10" end="10"/>
                                            </p:txEl>
                                          </p:spTgt>
                                        </p:tgtEl>
                                        <p:attrNameLst>
                                          <p:attrName>ppt_x</p:attrName>
                                        </p:attrNameLst>
                                      </p:cBhvr>
                                    </p:anim>
                                    <p:anim from="(-#ppt_h/2)" to="(#ppt_y)" calcmode="lin" valueType="num">
                                      <p:cBhvr>
                                        <p:cTn id="52" dur="500" fill="hold">
                                          <p:stCondLst>
                                            <p:cond delay="0"/>
                                          </p:stCondLst>
                                        </p:cTn>
                                        <p:tgtEl>
                                          <p:spTgt spid="11">
                                            <p:txEl>
                                              <p:pRg st="10" end="10"/>
                                            </p:txEl>
                                          </p:spTgt>
                                        </p:tgtEl>
                                        <p:attrNameLst>
                                          <p:attrName>ppt_y</p:attrName>
                                        </p:attrNameLst>
                                      </p:cBhvr>
                                    </p:anim>
                                    <p:animRot by="21600000">
                                      <p:cBhvr>
                                        <p:cTn id="53" dur="500" fill="hold">
                                          <p:stCondLst>
                                            <p:cond delay="0"/>
                                          </p:stCondLst>
                                        </p:cTn>
                                        <p:tgtEl>
                                          <p:spTgt spid="11">
                                            <p:txEl>
                                              <p:pRg st="10" end="10"/>
                                            </p:txEl>
                                          </p:spTgt>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1">
                                            <p:txEl>
                                              <p:pRg st="12" end="12"/>
                                            </p:txEl>
                                          </p:spTgt>
                                        </p:tgtEl>
                                        <p:attrNameLst>
                                          <p:attrName>style.visibility</p:attrName>
                                        </p:attrNameLst>
                                      </p:cBhvr>
                                      <p:to>
                                        <p:strVal val="visible"/>
                                      </p:to>
                                    </p:set>
                                    <p:anim calcmode="lin" valueType="num">
                                      <p:cBhvr>
                                        <p:cTn id="58" dur="1250" fill="hold"/>
                                        <p:tgtEl>
                                          <p:spTgt spid="11">
                                            <p:txEl>
                                              <p:pRg st="12" end="12"/>
                                            </p:txEl>
                                          </p:spTgt>
                                        </p:tgtEl>
                                        <p:attrNameLst>
                                          <p:attrName>ppt_w</p:attrName>
                                        </p:attrNameLst>
                                      </p:cBhvr>
                                      <p:tavLst>
                                        <p:tav tm="0">
                                          <p:val>
                                            <p:fltVal val="0"/>
                                          </p:val>
                                        </p:tav>
                                        <p:tav tm="100000">
                                          <p:val>
                                            <p:strVal val="#ppt_w"/>
                                          </p:val>
                                        </p:tav>
                                      </p:tavLst>
                                    </p:anim>
                                    <p:anim calcmode="lin" valueType="num">
                                      <p:cBhvr>
                                        <p:cTn id="59" dur="1250" fill="hold"/>
                                        <p:tgtEl>
                                          <p:spTgt spid="11">
                                            <p:txEl>
                                              <p:pRg st="12" end="12"/>
                                            </p:txEl>
                                          </p:spTgt>
                                        </p:tgtEl>
                                        <p:attrNameLst>
                                          <p:attrName>ppt_h</p:attrName>
                                        </p:attrNameLst>
                                      </p:cBhvr>
                                      <p:tavLst>
                                        <p:tav tm="0">
                                          <p:val>
                                            <p:fltVal val="0"/>
                                          </p:val>
                                        </p:tav>
                                        <p:tav tm="100000">
                                          <p:val>
                                            <p:strVal val="#ppt_h"/>
                                          </p:val>
                                        </p:tav>
                                      </p:tavLst>
                                    </p:anim>
                                    <p:animEffect transition="in" filter="fade">
                                      <p:cBhvr>
                                        <p:cTn id="60" dur="125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9185"/>
          </a:xfrm>
        </p:spPr>
        <p:txBody>
          <a:bodyPr>
            <a:normAutofit lnSpcReduction="10000"/>
          </a:bodyPr>
          <a:lstStyle/>
          <a:p>
            <a:pPr marL="0" indent="0" algn="just">
              <a:lnSpc>
                <a:spcPct val="110000"/>
              </a:lnSpc>
              <a:spcBef>
                <a:spcPts val="0"/>
              </a:spcBef>
              <a:buNone/>
            </a:pPr>
            <a:r>
              <a:rPr lang="es-MX" sz="2000" i="1" dirty="0">
                <a:solidFill>
                  <a:schemeClr val="bg1"/>
                </a:solidFill>
                <a:latin typeface="Arial" panose="020B0604020202020204" pitchFamily="34" charset="0"/>
                <a:cs typeface="Arial" panose="020B0604020202020204" pitchFamily="34" charset="0"/>
              </a:rPr>
              <a:t>bienes muebles. Para efectos de lo anterior, en el concepto de suministro de bienes muebles, sólo se considerarán los bienes que formarán parte del inventario de las dependencias o entidades convocantes. </a:t>
            </a:r>
          </a:p>
          <a:p>
            <a:pPr marL="0" indent="0" algn="just">
              <a:lnSpc>
                <a:spcPct val="110000"/>
              </a:lnSpc>
              <a:spcBef>
                <a:spcPts val="0"/>
              </a:spcBef>
              <a:buNone/>
            </a:pPr>
            <a:endParaRPr lang="es-MX" sz="1000" i="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pP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Para el segundo caso, la fracción VII del artículo 3 de la </a:t>
            </a:r>
            <a:r>
              <a:rPr lang="es-E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LOPSRM</a:t>
            </a: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dispone:</a:t>
            </a:r>
          </a:p>
          <a:p>
            <a:pPr marL="0" indent="0" algn="just">
              <a:lnSpc>
                <a:spcPct val="110000"/>
              </a:lnSpc>
              <a:spcBef>
                <a:spcPts val="0"/>
              </a:spcBef>
              <a:buNone/>
            </a:pPr>
            <a:endParaRPr lang="es-ES" sz="5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pP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E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instalación, montaje,  colocación o  aplicación, incluyendo las  pruebas  	  de </a:t>
            </a:r>
            <a:r>
              <a:rPr lang="es-E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operación de</a:t>
            </a:r>
            <a:r>
              <a:rPr lang="es-E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bienes muebles que deban  incorporarse, adherirse o des-	  tinarse  a un inmueble, siempre y  cuando dichos bienes sean proporciona- 	              dos por la convocante al contratista; o bien, cuando incluyan la adquisici</a:t>
            </a:r>
            <a:r>
              <a:rPr lang="es-E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ón</a:t>
            </a:r>
            <a:r>
              <a:rPr lang="es-E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 su precio sea menor al de los trabajos que se contraten</a:t>
            </a:r>
            <a:r>
              <a:rPr lang="es-E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0" indent="0" algn="just">
              <a:lnSpc>
                <a:spcPct val="110000"/>
              </a:lnSpc>
              <a:spcBef>
                <a:spcPts val="0"/>
              </a:spcBef>
              <a:buNone/>
            </a:pPr>
            <a:endParaRPr lang="es-ES" altLang="es-MX" sz="2000" dirty="0">
              <a:solidFill>
                <a:srgbClr val="000000"/>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MX" sz="2000" b="1" dirty="0">
                <a:solidFill>
                  <a:schemeClr val="bg1"/>
                </a:solidFill>
                <a:latin typeface="ArialMT"/>
              </a:rPr>
              <a:t>3.2. </a:t>
            </a:r>
            <a:r>
              <a:rPr lang="es-MX" sz="2000" b="1" dirty="0">
                <a:solidFill>
                  <a:schemeClr val="accent6">
                    <a:lumMod val="50000"/>
                  </a:schemeClr>
                </a:solidFill>
                <a:latin typeface="ArialMT"/>
              </a:rPr>
              <a:t>Procedimientos de contratación</a:t>
            </a:r>
            <a:r>
              <a:rPr lang="es-MX" sz="2000" b="1" dirty="0">
                <a:solidFill>
                  <a:schemeClr val="bg1"/>
                </a:solidFill>
                <a:latin typeface="ArialMT"/>
              </a:rPr>
              <a:t>.</a:t>
            </a:r>
          </a:p>
          <a:p>
            <a:pPr marL="0" indent="0" algn="just">
              <a:lnSpc>
                <a:spcPct val="110000"/>
              </a:lnSpc>
              <a:spcBef>
                <a:spcPts val="0"/>
              </a:spcBef>
              <a:buNone/>
            </a:pPr>
            <a:endParaRPr lang="es-MX" sz="1100" dirty="0">
              <a:solidFill>
                <a:schemeClr val="bg1"/>
              </a:solidFill>
              <a:latin typeface="ArialMT"/>
            </a:endParaRPr>
          </a:p>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Los único </a:t>
            </a:r>
            <a:r>
              <a:rPr lang="es-MX" sz="2000" dirty="0">
                <a:solidFill>
                  <a:schemeClr val="accent3">
                    <a:lumMod val="75000"/>
                  </a:schemeClr>
                </a:solidFill>
                <a:latin typeface="Arial" panose="020B0604020202020204" pitchFamily="34" charset="0"/>
                <a:cs typeface="Arial" panose="020B0604020202020204" pitchFamily="34" charset="0"/>
              </a:rPr>
              <a:t>cinco procedimientos de contratación pública previstos </a:t>
            </a:r>
            <a:r>
              <a:rPr lang="es-MX" sz="2000" dirty="0">
                <a:solidFill>
                  <a:schemeClr val="bg1"/>
                </a:solidFill>
                <a:latin typeface="Arial" panose="020B0604020202020204" pitchFamily="34" charset="0"/>
                <a:cs typeface="Arial" panose="020B0604020202020204" pitchFamily="34" charset="0"/>
              </a:rPr>
              <a:t>en la normatividad vigente </a:t>
            </a:r>
            <a:r>
              <a:rPr lang="es-MX" sz="1600" dirty="0">
                <a:solidFill>
                  <a:schemeClr val="bg1"/>
                </a:solidFill>
                <a:latin typeface="Arial" panose="020B0604020202020204" pitchFamily="34" charset="0"/>
                <a:cs typeface="Arial" panose="020B0604020202020204" pitchFamily="34" charset="0"/>
              </a:rPr>
              <a:t>(arts. 26 LAASSP y 27 LOPSRM) </a:t>
            </a:r>
            <a:r>
              <a:rPr lang="es-MX" sz="2000" dirty="0">
                <a:solidFill>
                  <a:schemeClr val="bg1"/>
                </a:solidFill>
                <a:latin typeface="Arial" panose="020B0604020202020204" pitchFamily="34" charset="0"/>
                <a:cs typeface="Arial" panose="020B0604020202020204" pitchFamily="34" charset="0"/>
              </a:rPr>
              <a:t>son:</a:t>
            </a:r>
          </a:p>
          <a:p>
            <a:pPr marL="0" indent="0" algn="just">
              <a:lnSpc>
                <a:spcPct val="11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I. Licitación pública (nacional, internacional bajo cobertura de tratados o abierta);</a:t>
            </a:r>
          </a:p>
          <a:p>
            <a:pPr marL="0" indent="0">
              <a:lnSpc>
                <a:spcPct val="11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II. Invitación a cuando menos tres personas (por </a:t>
            </a:r>
            <a:r>
              <a:rPr lang="es-MX" sz="2000" dirty="0">
                <a:solidFill>
                  <a:srgbClr val="0000FF"/>
                </a:solidFill>
                <a:latin typeface="Arial" panose="020B0604020202020204" pitchFamily="34" charset="0"/>
                <a:cs typeface="Arial" panose="020B0604020202020204" pitchFamily="34" charset="0"/>
              </a:rPr>
              <a:t>monto</a:t>
            </a:r>
            <a:r>
              <a:rPr lang="es-MX" sz="2000" dirty="0">
                <a:solidFill>
                  <a:schemeClr val="bg1"/>
                </a:solidFill>
                <a:latin typeface="Arial" panose="020B0604020202020204" pitchFamily="34" charset="0"/>
                <a:cs typeface="Arial" panose="020B0604020202020204" pitchFamily="34" charset="0"/>
              </a:rPr>
              <a:t> o por </a:t>
            </a:r>
            <a:r>
              <a:rPr lang="es-MX" sz="2000" dirty="0">
                <a:solidFill>
                  <a:schemeClr val="accent3">
                    <a:lumMod val="75000"/>
                  </a:schemeClr>
                </a:solidFill>
                <a:latin typeface="Arial" panose="020B0604020202020204" pitchFamily="34" charset="0"/>
                <a:cs typeface="Arial" panose="020B0604020202020204" pitchFamily="34" charset="0"/>
              </a:rPr>
              <a:t>causa</a:t>
            </a:r>
            <a:r>
              <a:rPr lang="es-MX" sz="2000" dirty="0">
                <a:solidFill>
                  <a:schemeClr val="bg1"/>
                </a:solidFill>
                <a:latin typeface="Arial" panose="020B0604020202020204" pitchFamily="34" charset="0"/>
                <a:cs typeface="Arial" panose="020B0604020202020204" pitchFamily="34" charset="0"/>
              </a:rPr>
              <a:t>), o</a:t>
            </a:r>
          </a:p>
          <a:p>
            <a:pPr marL="0" indent="0">
              <a:lnSpc>
                <a:spcPct val="11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III. Adjudicación directa (por </a:t>
            </a:r>
            <a:r>
              <a:rPr lang="es-MX" sz="2000" dirty="0">
                <a:solidFill>
                  <a:srgbClr val="0000FF"/>
                </a:solidFill>
                <a:latin typeface="Arial" panose="020B0604020202020204" pitchFamily="34" charset="0"/>
                <a:cs typeface="Arial" panose="020B0604020202020204" pitchFamily="34" charset="0"/>
              </a:rPr>
              <a:t>monto</a:t>
            </a:r>
            <a:r>
              <a:rPr lang="es-MX" sz="2000" dirty="0">
                <a:solidFill>
                  <a:schemeClr val="bg1"/>
                </a:solidFill>
                <a:latin typeface="Arial" panose="020B0604020202020204" pitchFamily="34" charset="0"/>
                <a:cs typeface="Arial" panose="020B0604020202020204" pitchFamily="34" charset="0"/>
              </a:rPr>
              <a:t> o por </a:t>
            </a:r>
            <a:r>
              <a:rPr lang="es-MX" sz="2000" dirty="0">
                <a:solidFill>
                  <a:schemeClr val="accent3">
                    <a:lumMod val="75000"/>
                  </a:schemeClr>
                </a:solidFill>
                <a:latin typeface="Arial" panose="020B0604020202020204" pitchFamily="34" charset="0"/>
                <a:cs typeface="Arial" panose="020B0604020202020204" pitchFamily="34" charset="0"/>
              </a:rPr>
              <a:t>causa</a:t>
            </a:r>
            <a:r>
              <a:rPr lang="es-MX" sz="2000" dirty="0">
                <a:solidFill>
                  <a:schemeClr val="bg1"/>
                </a:solidFill>
                <a:latin typeface="Arial" panose="020B0604020202020204" pitchFamily="34" charset="0"/>
                <a:cs typeface="Arial" panose="020B0604020202020204" pitchFamily="34" charset="0"/>
              </a:rPr>
              <a:t>).</a:t>
            </a:r>
          </a:p>
        </p:txBody>
      </p:sp>
      <p:pic>
        <p:nvPicPr>
          <p:cNvPr id="8196" name="Picture 4" descr="El Clínico inicia las obras para instalar tres equipos donados por Amancio  Ortega | Diario Sur">
            <a:extLst>
              <a:ext uri="{FF2B5EF4-FFF2-40B4-BE49-F238E27FC236}">
                <a16:creationId xmlns:a16="http://schemas.microsoft.com/office/drawing/2014/main" id="{B1FCDF58-65A3-E6AB-F693-4E1F0E67B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9340" y="2152112"/>
            <a:ext cx="2444266" cy="1840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25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50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17" dur="10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 calcmode="lin" valueType="num">
                                      <p:cBhvr>
                                        <p:cTn id="26" dur="1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7" dur="15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8" dur="1500"/>
                                        <p:tgtEl>
                                          <p:spTgt spid="11">
                                            <p:txEl>
                                              <p:pRg st="4" end="4"/>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8196"/>
                                        </p:tgtEl>
                                        <p:attrNameLst>
                                          <p:attrName>style.visibility</p:attrName>
                                        </p:attrNameLst>
                                      </p:cBhvr>
                                      <p:to>
                                        <p:strVal val="visible"/>
                                      </p:to>
                                    </p:set>
                                    <p:animEffect transition="in" filter="randombar(horizontal)">
                                      <p:cBhvr>
                                        <p:cTn id="31" dur="2000"/>
                                        <p:tgtEl>
                                          <p:spTgt spid="819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 calcmode="lin" valueType="num">
                                      <p:cBhvr>
                                        <p:cTn id="36"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7" dur="10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38" dur="1000"/>
                                        <p:tgtEl>
                                          <p:spTgt spid="11">
                                            <p:txEl>
                                              <p:pRg st="6" end="6"/>
                                            </p:txEl>
                                          </p:spTgt>
                                        </p:tgtEl>
                                      </p:cBhvr>
                                    </p:animEffect>
                                  </p:childTnLst>
                                </p:cTn>
                              </p:par>
                            </p:childTnLst>
                          </p:cTn>
                        </p:par>
                        <p:par>
                          <p:cTn id="39" fill="hold">
                            <p:stCondLst>
                              <p:cond delay="1000"/>
                            </p:stCondLst>
                            <p:childTnLst>
                              <p:par>
                                <p:cTn id="40" presetID="52" presetClass="entr" presetSubtype="0" fill="hold" nodeType="afterEffect">
                                  <p:stCondLst>
                                    <p:cond delay="0"/>
                                  </p:stCondLst>
                                  <p:childTnLst>
                                    <p:set>
                                      <p:cBhvr>
                                        <p:cTn id="41" dur="1" fill="hold">
                                          <p:stCondLst>
                                            <p:cond delay="0"/>
                                          </p:stCondLst>
                                        </p:cTn>
                                        <p:tgtEl>
                                          <p:spTgt spid="11">
                                            <p:txEl>
                                              <p:pRg st="8" end="8"/>
                                            </p:txEl>
                                          </p:spTgt>
                                        </p:tgtEl>
                                        <p:attrNameLst>
                                          <p:attrName>style.visibility</p:attrName>
                                        </p:attrNameLst>
                                      </p:cBhvr>
                                      <p:to>
                                        <p:strVal val="visible"/>
                                      </p:to>
                                    </p:set>
                                    <p:animScale>
                                      <p:cBhvr>
                                        <p:cTn id="42" dur="1000" decel="50000" fill="hold">
                                          <p:stCondLst>
                                            <p:cond delay="0"/>
                                          </p:stCondLst>
                                        </p:cTn>
                                        <p:tgtEl>
                                          <p:spTgt spid="11">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1">
                                            <p:txEl>
                                              <p:pRg st="8" end="8"/>
                                            </p:txEl>
                                          </p:spTgt>
                                        </p:tgtEl>
                                        <p:attrNameLst>
                                          <p:attrName>ppt_x</p:attrName>
                                          <p:attrName>ppt_y</p:attrName>
                                        </p:attrNameLst>
                                      </p:cBhvr>
                                    </p:animMotion>
                                    <p:animEffect transition="in" filter="fade">
                                      <p:cBhvr>
                                        <p:cTn id="44" dur="1000"/>
                                        <p:tgtEl>
                                          <p:spTgt spid="11">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1">
                                            <p:txEl>
                                              <p:pRg st="10" end="10"/>
                                            </p:txEl>
                                          </p:spTgt>
                                        </p:tgtEl>
                                        <p:attrNameLst>
                                          <p:attrName>style.visibility</p:attrName>
                                        </p:attrNameLst>
                                      </p:cBhvr>
                                      <p:to>
                                        <p:strVal val="visible"/>
                                      </p:to>
                                    </p:set>
                                    <p:animEffect transition="in" filter="wipe(down)">
                                      <p:cBhvr>
                                        <p:cTn id="49" dur="290">
                                          <p:stCondLst>
                                            <p:cond delay="0"/>
                                          </p:stCondLst>
                                        </p:cTn>
                                        <p:tgtEl>
                                          <p:spTgt spid="11">
                                            <p:txEl>
                                              <p:pRg st="10" end="10"/>
                                            </p:txEl>
                                          </p:spTgt>
                                        </p:tgtEl>
                                      </p:cBhvr>
                                    </p:animEffect>
                                    <p:anim calcmode="lin" valueType="num">
                                      <p:cBhvr>
                                        <p:cTn id="50" dur="911" tmFilter="0,0; 0.14,0.36; 0.43,0.73; 0.71,0.91; 1.0,1.0">
                                          <p:stCondLst>
                                            <p:cond delay="0"/>
                                          </p:stCondLst>
                                        </p:cTn>
                                        <p:tgtEl>
                                          <p:spTgt spid="11">
                                            <p:txEl>
                                              <p:pRg st="10" end="10"/>
                                            </p:txEl>
                                          </p:spTgt>
                                        </p:tgtEl>
                                        <p:attrNameLst>
                                          <p:attrName>ppt_x</p:attrName>
                                        </p:attrNameLst>
                                      </p:cBhvr>
                                      <p:tavLst>
                                        <p:tav tm="0">
                                          <p:val>
                                            <p:strVal val="#ppt_x-0.25"/>
                                          </p:val>
                                        </p:tav>
                                        <p:tav tm="100000">
                                          <p:val>
                                            <p:strVal val="#ppt_x"/>
                                          </p:val>
                                        </p:tav>
                                      </p:tavLst>
                                    </p:anim>
                                    <p:anim calcmode="lin" valueType="num">
                                      <p:cBhvr>
                                        <p:cTn id="51" dur="332" tmFilter="0.0,0.0; 0.25,0.07; 0.50,0.2; 0.75,0.467; 1.0,1.0">
                                          <p:stCondLst>
                                            <p:cond delay="0"/>
                                          </p:stCondLst>
                                        </p:cTn>
                                        <p:tgtEl>
                                          <p:spTgt spid="11">
                                            <p:txEl>
                                              <p:pRg st="10" end="10"/>
                                            </p:txEl>
                                          </p:spTgt>
                                        </p:tgtEl>
                                        <p:attrNameLst>
                                          <p:attrName>ppt_y</p:attrName>
                                        </p:attrNameLst>
                                      </p:cBhvr>
                                      <p:tavLst>
                                        <p:tav tm="0" fmla="#ppt_y-sin(pi*$)/3">
                                          <p:val>
                                            <p:fltVal val="0.5"/>
                                          </p:val>
                                        </p:tav>
                                        <p:tav tm="100000">
                                          <p:val>
                                            <p:fltVal val="1"/>
                                          </p:val>
                                        </p:tav>
                                      </p:tavLst>
                                    </p:anim>
                                    <p:anim calcmode="lin" valueType="num">
                                      <p:cBhvr>
                                        <p:cTn id="52" dur="332" tmFilter="0, 0; 0.125,0.2665; 0.25,0.4; 0.375,0.465; 0.5,0.5;  0.625,0.535; 0.75,0.6; 0.875,0.7335; 1,1">
                                          <p:stCondLst>
                                            <p:cond delay="332"/>
                                          </p:stCondLst>
                                        </p:cTn>
                                        <p:tgtEl>
                                          <p:spTgt spid="11">
                                            <p:txEl>
                                              <p:pRg st="10" end="10"/>
                                            </p:txEl>
                                          </p:spTgt>
                                        </p:tgtEl>
                                        <p:attrNameLst>
                                          <p:attrName>ppt_y</p:attrName>
                                        </p:attrNameLst>
                                      </p:cBhvr>
                                      <p:tavLst>
                                        <p:tav tm="0" fmla="#ppt_y-sin(pi*$)/9">
                                          <p:val>
                                            <p:fltVal val="0"/>
                                          </p:val>
                                        </p:tav>
                                        <p:tav tm="100000">
                                          <p:val>
                                            <p:fltVal val="1"/>
                                          </p:val>
                                        </p:tav>
                                      </p:tavLst>
                                    </p:anim>
                                    <p:anim calcmode="lin" valueType="num">
                                      <p:cBhvr>
                                        <p:cTn id="53" dur="166" tmFilter="0, 0; 0.125,0.2665; 0.25,0.4; 0.375,0.465; 0.5,0.5;  0.625,0.535; 0.75,0.6; 0.875,0.7335; 1,1">
                                          <p:stCondLst>
                                            <p:cond delay="662"/>
                                          </p:stCondLst>
                                        </p:cTn>
                                        <p:tgtEl>
                                          <p:spTgt spid="11">
                                            <p:txEl>
                                              <p:pRg st="10" end="10"/>
                                            </p:txEl>
                                          </p:spTgt>
                                        </p:tgtEl>
                                        <p:attrNameLst>
                                          <p:attrName>ppt_y</p:attrName>
                                        </p:attrNameLst>
                                      </p:cBhvr>
                                      <p:tavLst>
                                        <p:tav tm="0" fmla="#ppt_y-sin(pi*$)/27">
                                          <p:val>
                                            <p:fltVal val="0"/>
                                          </p:val>
                                        </p:tav>
                                        <p:tav tm="100000">
                                          <p:val>
                                            <p:fltVal val="1"/>
                                          </p:val>
                                        </p:tav>
                                      </p:tavLst>
                                    </p:anim>
                                    <p:anim calcmode="lin" valueType="num">
                                      <p:cBhvr>
                                        <p:cTn id="54" dur="82" tmFilter="0, 0; 0.125,0.2665; 0.25,0.4; 0.375,0.465; 0.5,0.5;  0.625,0.535; 0.75,0.6; 0.875,0.7335; 1,1">
                                          <p:stCondLst>
                                            <p:cond delay="828"/>
                                          </p:stCondLst>
                                        </p:cTn>
                                        <p:tgtEl>
                                          <p:spTgt spid="11">
                                            <p:txEl>
                                              <p:pRg st="10" end="10"/>
                                            </p:txEl>
                                          </p:spTgt>
                                        </p:tgtEl>
                                        <p:attrNameLst>
                                          <p:attrName>ppt_y</p:attrName>
                                        </p:attrNameLst>
                                      </p:cBhvr>
                                      <p:tavLst>
                                        <p:tav tm="0" fmla="#ppt_y-sin(pi*$)/81">
                                          <p:val>
                                            <p:fltVal val="0"/>
                                          </p:val>
                                        </p:tav>
                                        <p:tav tm="100000">
                                          <p:val>
                                            <p:fltVal val="1"/>
                                          </p:val>
                                        </p:tav>
                                      </p:tavLst>
                                    </p:anim>
                                    <p:animScale>
                                      <p:cBhvr>
                                        <p:cTn id="55" dur="13">
                                          <p:stCondLst>
                                            <p:cond delay="325"/>
                                          </p:stCondLst>
                                        </p:cTn>
                                        <p:tgtEl>
                                          <p:spTgt spid="11">
                                            <p:txEl>
                                              <p:pRg st="10" end="10"/>
                                            </p:txEl>
                                          </p:spTgt>
                                        </p:tgtEl>
                                      </p:cBhvr>
                                      <p:to x="100000" y="60000"/>
                                    </p:animScale>
                                    <p:animScale>
                                      <p:cBhvr>
                                        <p:cTn id="56" dur="83" decel="50000">
                                          <p:stCondLst>
                                            <p:cond delay="338"/>
                                          </p:stCondLst>
                                        </p:cTn>
                                        <p:tgtEl>
                                          <p:spTgt spid="11">
                                            <p:txEl>
                                              <p:pRg st="10" end="10"/>
                                            </p:txEl>
                                          </p:spTgt>
                                        </p:tgtEl>
                                      </p:cBhvr>
                                      <p:to x="100000" y="100000"/>
                                    </p:animScale>
                                    <p:animScale>
                                      <p:cBhvr>
                                        <p:cTn id="57" dur="13">
                                          <p:stCondLst>
                                            <p:cond delay="656"/>
                                          </p:stCondLst>
                                        </p:cTn>
                                        <p:tgtEl>
                                          <p:spTgt spid="11">
                                            <p:txEl>
                                              <p:pRg st="10" end="10"/>
                                            </p:txEl>
                                          </p:spTgt>
                                        </p:tgtEl>
                                      </p:cBhvr>
                                      <p:to x="100000" y="80000"/>
                                    </p:animScale>
                                    <p:animScale>
                                      <p:cBhvr>
                                        <p:cTn id="58" dur="83" decel="50000">
                                          <p:stCondLst>
                                            <p:cond delay="669"/>
                                          </p:stCondLst>
                                        </p:cTn>
                                        <p:tgtEl>
                                          <p:spTgt spid="11">
                                            <p:txEl>
                                              <p:pRg st="10" end="10"/>
                                            </p:txEl>
                                          </p:spTgt>
                                        </p:tgtEl>
                                      </p:cBhvr>
                                      <p:to x="100000" y="100000"/>
                                    </p:animScale>
                                    <p:animScale>
                                      <p:cBhvr>
                                        <p:cTn id="59" dur="13">
                                          <p:stCondLst>
                                            <p:cond delay="821"/>
                                          </p:stCondLst>
                                        </p:cTn>
                                        <p:tgtEl>
                                          <p:spTgt spid="11">
                                            <p:txEl>
                                              <p:pRg st="10" end="10"/>
                                            </p:txEl>
                                          </p:spTgt>
                                        </p:tgtEl>
                                      </p:cBhvr>
                                      <p:to x="100000" y="90000"/>
                                    </p:animScale>
                                    <p:animScale>
                                      <p:cBhvr>
                                        <p:cTn id="60" dur="83" decel="50000">
                                          <p:stCondLst>
                                            <p:cond delay="834"/>
                                          </p:stCondLst>
                                        </p:cTn>
                                        <p:tgtEl>
                                          <p:spTgt spid="11">
                                            <p:txEl>
                                              <p:pRg st="10" end="10"/>
                                            </p:txEl>
                                          </p:spTgt>
                                        </p:tgtEl>
                                      </p:cBhvr>
                                      <p:to x="100000" y="100000"/>
                                    </p:animScale>
                                    <p:animScale>
                                      <p:cBhvr>
                                        <p:cTn id="61" dur="13">
                                          <p:stCondLst>
                                            <p:cond delay="904"/>
                                          </p:stCondLst>
                                        </p:cTn>
                                        <p:tgtEl>
                                          <p:spTgt spid="11">
                                            <p:txEl>
                                              <p:pRg st="10" end="10"/>
                                            </p:txEl>
                                          </p:spTgt>
                                        </p:tgtEl>
                                      </p:cBhvr>
                                      <p:to x="100000" y="95000"/>
                                    </p:animScale>
                                    <p:animScale>
                                      <p:cBhvr>
                                        <p:cTn id="62" dur="83" decel="50000">
                                          <p:stCondLst>
                                            <p:cond delay="917"/>
                                          </p:stCondLst>
                                        </p:cTn>
                                        <p:tgtEl>
                                          <p:spTgt spid="11">
                                            <p:txEl>
                                              <p:pRg st="10" end="10"/>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11">
                                            <p:txEl>
                                              <p:pRg st="12" end="12"/>
                                            </p:txEl>
                                          </p:spTgt>
                                        </p:tgtEl>
                                        <p:attrNameLst>
                                          <p:attrName>style.visibility</p:attrName>
                                        </p:attrNameLst>
                                      </p:cBhvr>
                                      <p:to>
                                        <p:strVal val="visible"/>
                                      </p:to>
                                    </p:set>
                                    <p:animEffect transition="in" filter="wipe(down)">
                                      <p:cBhvr>
                                        <p:cTn id="67" dur="290">
                                          <p:stCondLst>
                                            <p:cond delay="0"/>
                                          </p:stCondLst>
                                        </p:cTn>
                                        <p:tgtEl>
                                          <p:spTgt spid="11">
                                            <p:txEl>
                                              <p:pRg st="12" end="12"/>
                                            </p:txEl>
                                          </p:spTgt>
                                        </p:tgtEl>
                                      </p:cBhvr>
                                    </p:animEffect>
                                    <p:anim calcmode="lin" valueType="num">
                                      <p:cBhvr>
                                        <p:cTn id="68" dur="911" tmFilter="0,0; 0.14,0.36; 0.43,0.73; 0.71,0.91; 1.0,1.0">
                                          <p:stCondLst>
                                            <p:cond delay="0"/>
                                          </p:stCondLst>
                                        </p:cTn>
                                        <p:tgtEl>
                                          <p:spTgt spid="11">
                                            <p:txEl>
                                              <p:pRg st="12" end="12"/>
                                            </p:txEl>
                                          </p:spTgt>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11">
                                            <p:txEl>
                                              <p:pRg st="12" end="12"/>
                                            </p:txEl>
                                          </p:spTgt>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11">
                                            <p:txEl>
                                              <p:pRg st="12" end="12"/>
                                            </p:txEl>
                                          </p:spTgt>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11">
                                            <p:txEl>
                                              <p:pRg st="12" end="12"/>
                                            </p:txEl>
                                          </p:spTgt>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11">
                                            <p:txEl>
                                              <p:pRg st="12" end="12"/>
                                            </p:txEl>
                                          </p:spTgt>
                                        </p:tgtEl>
                                        <p:attrNameLst>
                                          <p:attrName>ppt_y</p:attrName>
                                        </p:attrNameLst>
                                      </p:cBhvr>
                                      <p:tavLst>
                                        <p:tav tm="0" fmla="#ppt_y-sin(pi*$)/81">
                                          <p:val>
                                            <p:fltVal val="0"/>
                                          </p:val>
                                        </p:tav>
                                        <p:tav tm="100000">
                                          <p:val>
                                            <p:fltVal val="1"/>
                                          </p:val>
                                        </p:tav>
                                      </p:tavLst>
                                    </p:anim>
                                    <p:animScale>
                                      <p:cBhvr>
                                        <p:cTn id="73" dur="13">
                                          <p:stCondLst>
                                            <p:cond delay="325"/>
                                          </p:stCondLst>
                                        </p:cTn>
                                        <p:tgtEl>
                                          <p:spTgt spid="11">
                                            <p:txEl>
                                              <p:pRg st="12" end="12"/>
                                            </p:txEl>
                                          </p:spTgt>
                                        </p:tgtEl>
                                      </p:cBhvr>
                                      <p:to x="100000" y="60000"/>
                                    </p:animScale>
                                    <p:animScale>
                                      <p:cBhvr>
                                        <p:cTn id="74" dur="83" decel="50000">
                                          <p:stCondLst>
                                            <p:cond delay="338"/>
                                          </p:stCondLst>
                                        </p:cTn>
                                        <p:tgtEl>
                                          <p:spTgt spid="11">
                                            <p:txEl>
                                              <p:pRg st="12" end="12"/>
                                            </p:txEl>
                                          </p:spTgt>
                                        </p:tgtEl>
                                      </p:cBhvr>
                                      <p:to x="100000" y="100000"/>
                                    </p:animScale>
                                    <p:animScale>
                                      <p:cBhvr>
                                        <p:cTn id="75" dur="13">
                                          <p:stCondLst>
                                            <p:cond delay="656"/>
                                          </p:stCondLst>
                                        </p:cTn>
                                        <p:tgtEl>
                                          <p:spTgt spid="11">
                                            <p:txEl>
                                              <p:pRg st="12" end="12"/>
                                            </p:txEl>
                                          </p:spTgt>
                                        </p:tgtEl>
                                      </p:cBhvr>
                                      <p:to x="100000" y="80000"/>
                                    </p:animScale>
                                    <p:animScale>
                                      <p:cBhvr>
                                        <p:cTn id="76" dur="83" decel="50000">
                                          <p:stCondLst>
                                            <p:cond delay="669"/>
                                          </p:stCondLst>
                                        </p:cTn>
                                        <p:tgtEl>
                                          <p:spTgt spid="11">
                                            <p:txEl>
                                              <p:pRg st="12" end="12"/>
                                            </p:txEl>
                                          </p:spTgt>
                                        </p:tgtEl>
                                      </p:cBhvr>
                                      <p:to x="100000" y="100000"/>
                                    </p:animScale>
                                    <p:animScale>
                                      <p:cBhvr>
                                        <p:cTn id="77" dur="13">
                                          <p:stCondLst>
                                            <p:cond delay="821"/>
                                          </p:stCondLst>
                                        </p:cTn>
                                        <p:tgtEl>
                                          <p:spTgt spid="11">
                                            <p:txEl>
                                              <p:pRg st="12" end="12"/>
                                            </p:txEl>
                                          </p:spTgt>
                                        </p:tgtEl>
                                      </p:cBhvr>
                                      <p:to x="100000" y="90000"/>
                                    </p:animScale>
                                    <p:animScale>
                                      <p:cBhvr>
                                        <p:cTn id="78" dur="83" decel="50000">
                                          <p:stCondLst>
                                            <p:cond delay="834"/>
                                          </p:stCondLst>
                                        </p:cTn>
                                        <p:tgtEl>
                                          <p:spTgt spid="11">
                                            <p:txEl>
                                              <p:pRg st="12" end="12"/>
                                            </p:txEl>
                                          </p:spTgt>
                                        </p:tgtEl>
                                      </p:cBhvr>
                                      <p:to x="100000" y="100000"/>
                                    </p:animScale>
                                    <p:animScale>
                                      <p:cBhvr>
                                        <p:cTn id="79" dur="13">
                                          <p:stCondLst>
                                            <p:cond delay="904"/>
                                          </p:stCondLst>
                                        </p:cTn>
                                        <p:tgtEl>
                                          <p:spTgt spid="11">
                                            <p:txEl>
                                              <p:pRg st="12" end="12"/>
                                            </p:txEl>
                                          </p:spTgt>
                                        </p:tgtEl>
                                      </p:cBhvr>
                                      <p:to x="100000" y="95000"/>
                                    </p:animScale>
                                    <p:animScale>
                                      <p:cBhvr>
                                        <p:cTn id="80" dur="83" decel="50000">
                                          <p:stCondLst>
                                            <p:cond delay="917"/>
                                          </p:stCondLst>
                                        </p:cTn>
                                        <p:tgtEl>
                                          <p:spTgt spid="11">
                                            <p:txEl>
                                              <p:pRg st="12" end="12"/>
                                            </p:txEl>
                                          </p:spTgt>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11">
                                            <p:txEl>
                                              <p:pRg st="14" end="14"/>
                                            </p:txEl>
                                          </p:spTgt>
                                        </p:tgtEl>
                                        <p:attrNameLst>
                                          <p:attrName>style.visibility</p:attrName>
                                        </p:attrNameLst>
                                      </p:cBhvr>
                                      <p:to>
                                        <p:strVal val="visible"/>
                                      </p:to>
                                    </p:set>
                                    <p:animEffect transition="in" filter="wipe(down)">
                                      <p:cBhvr>
                                        <p:cTn id="85" dur="290">
                                          <p:stCondLst>
                                            <p:cond delay="0"/>
                                          </p:stCondLst>
                                        </p:cTn>
                                        <p:tgtEl>
                                          <p:spTgt spid="11">
                                            <p:txEl>
                                              <p:pRg st="14" end="14"/>
                                            </p:txEl>
                                          </p:spTgt>
                                        </p:tgtEl>
                                      </p:cBhvr>
                                    </p:animEffect>
                                    <p:anim calcmode="lin" valueType="num">
                                      <p:cBhvr>
                                        <p:cTn id="86" dur="911" tmFilter="0,0; 0.14,0.36; 0.43,0.73; 0.71,0.91; 1.0,1.0">
                                          <p:stCondLst>
                                            <p:cond delay="0"/>
                                          </p:stCondLst>
                                        </p:cTn>
                                        <p:tgtEl>
                                          <p:spTgt spid="11">
                                            <p:txEl>
                                              <p:pRg st="14" end="14"/>
                                            </p:txEl>
                                          </p:spTgt>
                                        </p:tgtEl>
                                        <p:attrNameLst>
                                          <p:attrName>ppt_x</p:attrName>
                                        </p:attrNameLst>
                                      </p:cBhvr>
                                      <p:tavLst>
                                        <p:tav tm="0">
                                          <p:val>
                                            <p:strVal val="#ppt_x-0.25"/>
                                          </p:val>
                                        </p:tav>
                                        <p:tav tm="100000">
                                          <p:val>
                                            <p:strVal val="#ppt_x"/>
                                          </p:val>
                                        </p:tav>
                                      </p:tavLst>
                                    </p:anim>
                                    <p:anim calcmode="lin" valueType="num">
                                      <p:cBhvr>
                                        <p:cTn id="87" dur="332" tmFilter="0.0,0.0; 0.25,0.07; 0.50,0.2; 0.75,0.467; 1.0,1.0">
                                          <p:stCondLst>
                                            <p:cond delay="0"/>
                                          </p:stCondLst>
                                        </p:cTn>
                                        <p:tgtEl>
                                          <p:spTgt spid="11">
                                            <p:txEl>
                                              <p:pRg st="14" end="14"/>
                                            </p:txEl>
                                          </p:spTgt>
                                        </p:tgtEl>
                                        <p:attrNameLst>
                                          <p:attrName>ppt_y</p:attrName>
                                        </p:attrNameLst>
                                      </p:cBhvr>
                                      <p:tavLst>
                                        <p:tav tm="0" fmla="#ppt_y-sin(pi*$)/3">
                                          <p:val>
                                            <p:fltVal val="0.5"/>
                                          </p:val>
                                        </p:tav>
                                        <p:tav tm="100000">
                                          <p:val>
                                            <p:fltVal val="1"/>
                                          </p:val>
                                        </p:tav>
                                      </p:tavLst>
                                    </p:anim>
                                    <p:anim calcmode="lin" valueType="num">
                                      <p:cBhvr>
                                        <p:cTn id="88" dur="332" tmFilter="0, 0; 0.125,0.2665; 0.25,0.4; 0.375,0.465; 0.5,0.5;  0.625,0.535; 0.75,0.6; 0.875,0.7335; 1,1">
                                          <p:stCondLst>
                                            <p:cond delay="332"/>
                                          </p:stCondLst>
                                        </p:cTn>
                                        <p:tgtEl>
                                          <p:spTgt spid="11">
                                            <p:txEl>
                                              <p:pRg st="14" end="14"/>
                                            </p:txEl>
                                          </p:spTgt>
                                        </p:tgtEl>
                                        <p:attrNameLst>
                                          <p:attrName>ppt_y</p:attrName>
                                        </p:attrNameLst>
                                      </p:cBhvr>
                                      <p:tavLst>
                                        <p:tav tm="0" fmla="#ppt_y-sin(pi*$)/9">
                                          <p:val>
                                            <p:fltVal val="0"/>
                                          </p:val>
                                        </p:tav>
                                        <p:tav tm="100000">
                                          <p:val>
                                            <p:fltVal val="1"/>
                                          </p:val>
                                        </p:tav>
                                      </p:tavLst>
                                    </p:anim>
                                    <p:anim calcmode="lin" valueType="num">
                                      <p:cBhvr>
                                        <p:cTn id="89" dur="166" tmFilter="0, 0; 0.125,0.2665; 0.25,0.4; 0.375,0.465; 0.5,0.5;  0.625,0.535; 0.75,0.6; 0.875,0.7335; 1,1">
                                          <p:stCondLst>
                                            <p:cond delay="662"/>
                                          </p:stCondLst>
                                        </p:cTn>
                                        <p:tgtEl>
                                          <p:spTgt spid="11">
                                            <p:txEl>
                                              <p:pRg st="14" end="14"/>
                                            </p:txEl>
                                          </p:spTgt>
                                        </p:tgtEl>
                                        <p:attrNameLst>
                                          <p:attrName>ppt_y</p:attrName>
                                        </p:attrNameLst>
                                      </p:cBhvr>
                                      <p:tavLst>
                                        <p:tav tm="0" fmla="#ppt_y-sin(pi*$)/27">
                                          <p:val>
                                            <p:fltVal val="0"/>
                                          </p:val>
                                        </p:tav>
                                        <p:tav tm="100000">
                                          <p:val>
                                            <p:fltVal val="1"/>
                                          </p:val>
                                        </p:tav>
                                      </p:tavLst>
                                    </p:anim>
                                    <p:anim calcmode="lin" valueType="num">
                                      <p:cBhvr>
                                        <p:cTn id="90" dur="82" tmFilter="0, 0; 0.125,0.2665; 0.25,0.4; 0.375,0.465; 0.5,0.5;  0.625,0.535; 0.75,0.6; 0.875,0.7335; 1,1">
                                          <p:stCondLst>
                                            <p:cond delay="828"/>
                                          </p:stCondLst>
                                        </p:cTn>
                                        <p:tgtEl>
                                          <p:spTgt spid="11">
                                            <p:txEl>
                                              <p:pRg st="14" end="14"/>
                                            </p:txEl>
                                          </p:spTgt>
                                        </p:tgtEl>
                                        <p:attrNameLst>
                                          <p:attrName>ppt_y</p:attrName>
                                        </p:attrNameLst>
                                      </p:cBhvr>
                                      <p:tavLst>
                                        <p:tav tm="0" fmla="#ppt_y-sin(pi*$)/81">
                                          <p:val>
                                            <p:fltVal val="0"/>
                                          </p:val>
                                        </p:tav>
                                        <p:tav tm="100000">
                                          <p:val>
                                            <p:fltVal val="1"/>
                                          </p:val>
                                        </p:tav>
                                      </p:tavLst>
                                    </p:anim>
                                    <p:animScale>
                                      <p:cBhvr>
                                        <p:cTn id="91" dur="13">
                                          <p:stCondLst>
                                            <p:cond delay="325"/>
                                          </p:stCondLst>
                                        </p:cTn>
                                        <p:tgtEl>
                                          <p:spTgt spid="11">
                                            <p:txEl>
                                              <p:pRg st="14" end="14"/>
                                            </p:txEl>
                                          </p:spTgt>
                                        </p:tgtEl>
                                      </p:cBhvr>
                                      <p:to x="100000" y="60000"/>
                                    </p:animScale>
                                    <p:animScale>
                                      <p:cBhvr>
                                        <p:cTn id="92" dur="83" decel="50000">
                                          <p:stCondLst>
                                            <p:cond delay="338"/>
                                          </p:stCondLst>
                                        </p:cTn>
                                        <p:tgtEl>
                                          <p:spTgt spid="11">
                                            <p:txEl>
                                              <p:pRg st="14" end="14"/>
                                            </p:txEl>
                                          </p:spTgt>
                                        </p:tgtEl>
                                      </p:cBhvr>
                                      <p:to x="100000" y="100000"/>
                                    </p:animScale>
                                    <p:animScale>
                                      <p:cBhvr>
                                        <p:cTn id="93" dur="13">
                                          <p:stCondLst>
                                            <p:cond delay="656"/>
                                          </p:stCondLst>
                                        </p:cTn>
                                        <p:tgtEl>
                                          <p:spTgt spid="11">
                                            <p:txEl>
                                              <p:pRg st="14" end="14"/>
                                            </p:txEl>
                                          </p:spTgt>
                                        </p:tgtEl>
                                      </p:cBhvr>
                                      <p:to x="100000" y="80000"/>
                                    </p:animScale>
                                    <p:animScale>
                                      <p:cBhvr>
                                        <p:cTn id="94" dur="83" decel="50000">
                                          <p:stCondLst>
                                            <p:cond delay="669"/>
                                          </p:stCondLst>
                                        </p:cTn>
                                        <p:tgtEl>
                                          <p:spTgt spid="11">
                                            <p:txEl>
                                              <p:pRg st="14" end="14"/>
                                            </p:txEl>
                                          </p:spTgt>
                                        </p:tgtEl>
                                      </p:cBhvr>
                                      <p:to x="100000" y="100000"/>
                                    </p:animScale>
                                    <p:animScale>
                                      <p:cBhvr>
                                        <p:cTn id="95" dur="13">
                                          <p:stCondLst>
                                            <p:cond delay="821"/>
                                          </p:stCondLst>
                                        </p:cTn>
                                        <p:tgtEl>
                                          <p:spTgt spid="11">
                                            <p:txEl>
                                              <p:pRg st="14" end="14"/>
                                            </p:txEl>
                                          </p:spTgt>
                                        </p:tgtEl>
                                      </p:cBhvr>
                                      <p:to x="100000" y="90000"/>
                                    </p:animScale>
                                    <p:animScale>
                                      <p:cBhvr>
                                        <p:cTn id="96" dur="83" decel="50000">
                                          <p:stCondLst>
                                            <p:cond delay="834"/>
                                          </p:stCondLst>
                                        </p:cTn>
                                        <p:tgtEl>
                                          <p:spTgt spid="11">
                                            <p:txEl>
                                              <p:pRg st="14" end="14"/>
                                            </p:txEl>
                                          </p:spTgt>
                                        </p:tgtEl>
                                      </p:cBhvr>
                                      <p:to x="100000" y="100000"/>
                                    </p:animScale>
                                    <p:animScale>
                                      <p:cBhvr>
                                        <p:cTn id="97" dur="13">
                                          <p:stCondLst>
                                            <p:cond delay="904"/>
                                          </p:stCondLst>
                                        </p:cTn>
                                        <p:tgtEl>
                                          <p:spTgt spid="11">
                                            <p:txEl>
                                              <p:pRg st="14" end="14"/>
                                            </p:txEl>
                                          </p:spTgt>
                                        </p:tgtEl>
                                      </p:cBhvr>
                                      <p:to x="100000" y="95000"/>
                                    </p:animScale>
                                    <p:animScale>
                                      <p:cBhvr>
                                        <p:cTn id="98" dur="83" decel="50000">
                                          <p:stCondLst>
                                            <p:cond delay="917"/>
                                          </p:stCondLst>
                                        </p:cTn>
                                        <p:tgtEl>
                                          <p:spTgt spid="11">
                                            <p:txEl>
                                              <p:pRg st="14" end="1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lnSpcReduction="10000"/>
          </a:bodyPr>
          <a:lstStyle/>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La</a:t>
            </a:r>
            <a:r>
              <a:rPr lang="es-MX" sz="2000" b="1" dirty="0">
                <a:solidFill>
                  <a:schemeClr val="bg1"/>
                </a:solidFill>
                <a:latin typeface="Arial" panose="020B0604020202020204" pitchFamily="34" charset="0"/>
                <a:cs typeface="Arial" panose="020B0604020202020204" pitchFamily="34" charset="0"/>
              </a:rPr>
              <a:t> licitación pública</a:t>
            </a:r>
            <a:r>
              <a:rPr lang="es-MX" sz="2000" dirty="0">
                <a:solidFill>
                  <a:schemeClr val="bg1"/>
                </a:solidFill>
                <a:latin typeface="Arial" panose="020B0604020202020204" pitchFamily="34" charset="0"/>
                <a:cs typeface="Arial" panose="020B0604020202020204" pitchFamily="34" charset="0"/>
              </a:rPr>
              <a:t>, de acuerdo a la </a:t>
            </a:r>
            <a:r>
              <a:rPr lang="es-MX" sz="2000" b="1" dirty="0">
                <a:solidFill>
                  <a:schemeClr val="bg1"/>
                </a:solidFill>
                <a:latin typeface="Arial" panose="020B0604020202020204" pitchFamily="34" charset="0"/>
                <a:cs typeface="Arial" panose="020B0604020202020204" pitchFamily="34" charset="0"/>
              </a:rPr>
              <a:t>LAASSP</a:t>
            </a:r>
            <a:r>
              <a:rPr lang="es-MX" sz="2000" dirty="0">
                <a:solidFill>
                  <a:schemeClr val="bg1"/>
                </a:solidFill>
                <a:latin typeface="Arial" panose="020B0604020202020204" pitchFamily="34" charset="0"/>
                <a:cs typeface="Arial" panose="020B0604020202020204" pitchFamily="34" charset="0"/>
              </a:rPr>
              <a:t>, independientemente de su carácter, se debe llevar a cabo, de acuerdo a las siguientes etapas:</a:t>
            </a:r>
          </a:p>
          <a:p>
            <a:pPr marL="0" indent="0">
              <a:lnSpc>
                <a:spcPct val="11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nSpc>
                <a:spcPct val="110000"/>
              </a:lnSpc>
              <a:spcBef>
                <a:spcPts val="0"/>
              </a:spcBef>
              <a:buNone/>
            </a:pPr>
            <a:r>
              <a:rPr lang="es-MX" sz="2000" b="1" dirty="0">
                <a:solidFill>
                  <a:schemeClr val="bg1"/>
                </a:solidFill>
                <a:latin typeface="Arial" panose="020B0604020202020204" pitchFamily="34" charset="0"/>
                <a:cs typeface="Arial" panose="020B0604020202020204" pitchFamily="34" charset="0"/>
              </a:rPr>
              <a:t>A.- Previa al inicio del procedimiento</a:t>
            </a:r>
            <a:r>
              <a:rPr lang="es-MX" sz="2000" dirty="0">
                <a:solidFill>
                  <a:schemeClr val="bg1"/>
                </a:solidFill>
                <a:latin typeface="Arial" panose="020B0604020202020204" pitchFamily="34" charset="0"/>
                <a:cs typeface="Arial" panose="020B0604020202020204" pitchFamily="34" charset="0"/>
              </a:rPr>
              <a:t>.</a:t>
            </a:r>
          </a:p>
          <a:p>
            <a:pPr marL="0" indent="0">
              <a:lnSpc>
                <a:spcPct val="11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dirty="0">
                <a:solidFill>
                  <a:schemeClr val="bg1"/>
                </a:solidFill>
                <a:latin typeface="Arial" panose="020B0604020202020204" pitchFamily="34" charset="0"/>
                <a:cs typeface="Arial" panose="020B0604020202020204" pitchFamily="34" charset="0"/>
              </a:rPr>
              <a:t>Proyecto de convocatoria </a:t>
            </a:r>
            <a:r>
              <a:rPr lang="es-ES" sz="1600" dirty="0">
                <a:solidFill>
                  <a:schemeClr val="bg1"/>
                </a:solidFill>
                <a:latin typeface="Arial" panose="020B0604020202020204" pitchFamily="34" charset="0"/>
                <a:cs typeface="Arial" panose="020B0604020202020204" pitchFamily="34" charset="0"/>
              </a:rPr>
              <a:t>(29 últ. y penúltimo pfos. LAASSP y 2 fracc. X y 41 RLAASSP)</a:t>
            </a:r>
            <a:r>
              <a:rPr lang="es-ES"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pPr>
            <a:endParaRPr lang="es-ES"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b="1" dirty="0">
                <a:solidFill>
                  <a:schemeClr val="bg1"/>
                </a:solidFill>
                <a:latin typeface="Arial" panose="020B0604020202020204" pitchFamily="34" charset="0"/>
                <a:cs typeface="Arial" panose="020B0604020202020204" pitchFamily="34" charset="0"/>
              </a:rPr>
              <a:t>B.- Del procedimiento de contratación.</a:t>
            </a:r>
          </a:p>
          <a:p>
            <a:pPr marL="0" indent="0" algn="just">
              <a:lnSpc>
                <a:spcPct val="110000"/>
              </a:lnSpc>
              <a:spcBef>
                <a:spcPts val="0"/>
              </a:spcBef>
              <a:buNone/>
            </a:pPr>
            <a:endParaRPr lang="es-ES" sz="1000" dirty="0">
              <a:solidFill>
                <a:schemeClr val="bg1"/>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Publicación de la convocatoria a la licitación en CompraNet y resumen en DOF; </a:t>
            </a:r>
            <a:r>
              <a:rPr lang="es-ES" sz="1600" kern="0" dirty="0">
                <a:solidFill>
                  <a:sysClr val="windowText" lastClr="000000"/>
                </a:solidFill>
                <a:latin typeface="Arial" panose="020B0604020202020204" pitchFamily="34" charset="0"/>
                <a:cs typeface="Arial" panose="020B0604020202020204" pitchFamily="34" charset="0"/>
              </a:rPr>
              <a:t>(arts. 30 LAASSP y 42 RLAASSP)</a:t>
            </a:r>
            <a:endParaRPr lang="es-MX" sz="20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Junta de aclaraciones </a:t>
            </a:r>
            <a:r>
              <a:rPr lang="es-ES" sz="1600" kern="0" dirty="0">
                <a:solidFill>
                  <a:sysClr val="windowText" lastClr="000000"/>
                </a:solidFill>
                <a:latin typeface="Arial" panose="020B0604020202020204" pitchFamily="34" charset="0"/>
                <a:cs typeface="Arial" panose="020B0604020202020204" pitchFamily="34" charset="0"/>
              </a:rPr>
              <a:t>(arts. 33 Bis LAASSP y 45 y 46 RLAASSP)</a:t>
            </a:r>
            <a:r>
              <a:rPr lang="es-ES" sz="2000" kern="0" dirty="0">
                <a:solidFill>
                  <a:sysClr val="windowText" lastClr="000000"/>
                </a:solidFill>
                <a:latin typeface="Arial" panose="020B0604020202020204" pitchFamily="34" charset="0"/>
                <a:cs typeface="Arial" panose="020B0604020202020204" pitchFamily="34" charset="0"/>
              </a:rPr>
              <a:t>;</a:t>
            </a:r>
            <a:endParaRPr lang="es-MX" sz="20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Presentación y apertura de proposiciones; </a:t>
            </a:r>
            <a:r>
              <a:rPr lang="es-ES" sz="1600" kern="0" dirty="0">
                <a:solidFill>
                  <a:sysClr val="windowText" lastClr="000000"/>
                </a:solidFill>
                <a:latin typeface="Arial" panose="020B0604020202020204" pitchFamily="34" charset="0"/>
                <a:cs typeface="Arial" panose="020B0604020202020204" pitchFamily="34" charset="0"/>
              </a:rPr>
              <a:t>(arts. 32, 34 y 35 LAASSP y 47, 48, 50 RLAASSP)</a:t>
            </a:r>
            <a:endParaRPr lang="es-MX" sz="20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Análisis y evaluación de proposiciones </a:t>
            </a:r>
            <a:r>
              <a:rPr lang="es-ES" sz="1600" kern="0" dirty="0">
                <a:solidFill>
                  <a:sysClr val="windowText" lastClr="000000"/>
                </a:solidFill>
                <a:latin typeface="Arial" panose="020B0604020202020204" pitchFamily="34" charset="0"/>
                <a:cs typeface="Arial" panose="020B0604020202020204" pitchFamily="34" charset="0"/>
              </a:rPr>
              <a:t>(arts. 29 fracc. XIII y 36 LAASSP, y 51, 52, 53 y 54 RLAASSP y Lineamientos)</a:t>
            </a:r>
            <a:r>
              <a:rPr lang="es-ES" sz="2000" kern="0" dirty="0">
                <a:solidFill>
                  <a:sysClr val="windowText" lastClr="000000"/>
                </a:solidFill>
                <a:latin typeface="Arial" panose="020B0604020202020204" pitchFamily="34" charset="0"/>
                <a:cs typeface="Arial" panose="020B0604020202020204" pitchFamily="34" charset="0"/>
              </a:rPr>
              <a:t>, y</a:t>
            </a: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Fallo con adjudicación </a:t>
            </a:r>
            <a:r>
              <a:rPr lang="es-ES" sz="1600" kern="0" dirty="0">
                <a:solidFill>
                  <a:sysClr val="windowText" lastClr="000000"/>
                </a:solidFill>
                <a:latin typeface="Arial" panose="020B0604020202020204" pitchFamily="34" charset="0"/>
                <a:cs typeface="Arial" panose="020B0604020202020204" pitchFamily="34" charset="0"/>
              </a:rPr>
              <a:t>(arts. 36 Bis, 37 y 46 LAASSP) </a:t>
            </a:r>
            <a:r>
              <a:rPr lang="es-ES" sz="2000" kern="0" dirty="0">
                <a:solidFill>
                  <a:sysClr val="windowText" lastClr="000000"/>
                </a:solidFill>
                <a:latin typeface="Arial" panose="020B0604020202020204" pitchFamily="34" charset="0"/>
                <a:cs typeface="Arial" panose="020B0604020202020204" pitchFamily="34" charset="0"/>
              </a:rPr>
              <a:t>o declaración de desierta. </a:t>
            </a:r>
            <a:r>
              <a:rPr lang="es-ES" sz="1600" kern="0" dirty="0">
                <a:solidFill>
                  <a:sysClr val="windowText" lastClr="000000"/>
                </a:solidFill>
                <a:latin typeface="Arial" panose="020B0604020202020204" pitchFamily="34" charset="0"/>
                <a:cs typeface="Arial" panose="020B0604020202020204" pitchFamily="34" charset="0"/>
              </a:rPr>
              <a:t>(arts. 38, 2 fracc. XI y XII LAASSP y 58 1er. pfo. RLAASSP)</a:t>
            </a:r>
            <a:r>
              <a:rPr lang="es-ES" sz="2000" kern="0" dirty="0">
                <a:solidFill>
                  <a:sysClr val="windowText" lastClr="000000"/>
                </a:solidFill>
                <a:latin typeface="Arial" panose="020B0604020202020204" pitchFamily="34" charset="0"/>
                <a:cs typeface="Arial" panose="020B0604020202020204" pitchFamily="34" charset="0"/>
              </a:rPr>
              <a:t>, y</a:t>
            </a:r>
            <a:endParaRPr lang="es-ES" sz="16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None/>
              <a:defRPr/>
            </a:pPr>
            <a:endParaRPr lang="es-MX" sz="10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None/>
              <a:defRPr/>
            </a:pPr>
            <a:r>
              <a:rPr lang="es-MX" sz="2000" b="1" kern="0" dirty="0">
                <a:solidFill>
                  <a:sysClr val="windowText" lastClr="000000"/>
                </a:solidFill>
                <a:latin typeface="Arial" panose="020B0604020202020204" pitchFamily="34" charset="0"/>
                <a:cs typeface="Arial" panose="020B0604020202020204" pitchFamily="34" charset="0"/>
              </a:rPr>
              <a:t>C.- Posterior al procedimiento de contratación.</a:t>
            </a:r>
          </a:p>
          <a:p>
            <a:pPr marL="0" indent="0" algn="just" defTabSz="800100">
              <a:lnSpc>
                <a:spcPct val="110000"/>
              </a:lnSpc>
              <a:spcBef>
                <a:spcPts val="0"/>
              </a:spcBef>
              <a:buNone/>
              <a:defRPr/>
            </a:pPr>
            <a:endParaRPr lang="es-MX" sz="10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None/>
              <a:defRPr/>
            </a:pPr>
            <a:r>
              <a:rPr lang="es-MX" sz="2000" kern="0" dirty="0">
                <a:solidFill>
                  <a:sysClr val="windowText" lastClr="000000"/>
                </a:solidFill>
                <a:latin typeface="Arial" panose="020B0604020202020204" pitchFamily="34" charset="0"/>
                <a:cs typeface="Arial" panose="020B0604020202020204" pitchFamily="34" charset="0"/>
              </a:rPr>
              <a:t>Formalización o firma del contrato.</a:t>
            </a:r>
          </a:p>
        </p:txBody>
      </p:sp>
    </p:spTree>
    <p:extLst>
      <p:ext uri="{BB962C8B-B14F-4D97-AF65-F5344CB8AC3E}">
        <p14:creationId xmlns:p14="http://schemas.microsoft.com/office/powerpoint/2010/main" val="133473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50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1">
                                            <p:txEl>
                                              <p:pRg st="2" end="2"/>
                                            </p:txEl>
                                          </p:spTgt>
                                        </p:tgtEl>
                                      </p:cBhvr>
                                    </p:animEffect>
                                  </p:childTnLst>
                                </p:cTn>
                              </p:par>
                            </p:childTnLst>
                          </p:cTn>
                        </p:par>
                        <p:par>
                          <p:cTn id="20" fill="hold">
                            <p:stCondLst>
                              <p:cond delay="2150"/>
                            </p:stCondLst>
                            <p:childTnLst>
                              <p:par>
                                <p:cTn id="21" presetID="56" presetClass="entr" presetSubtype="0" fill="hold" nodeType="afterEffect">
                                  <p:stCondLst>
                                    <p:cond delay="0"/>
                                  </p:stCondLst>
                                  <p:iterate type="lt">
                                    <p:tmPct val="10000"/>
                                  </p:iterate>
                                  <p:childTnLst>
                                    <p:set>
                                      <p:cBhvr>
                                        <p:cTn id="22" dur="1" fill="hold">
                                          <p:stCondLst>
                                            <p:cond delay="0"/>
                                          </p:stCondLst>
                                        </p:cTn>
                                        <p:tgtEl>
                                          <p:spTgt spid="11">
                                            <p:txEl>
                                              <p:pRg st="4" end="4"/>
                                            </p:txEl>
                                          </p:spTgt>
                                        </p:tgtEl>
                                        <p:attrNameLst>
                                          <p:attrName>style.visibility</p:attrName>
                                        </p:attrNameLst>
                                      </p:cBhvr>
                                      <p:to>
                                        <p:strVal val="visible"/>
                                      </p:to>
                                    </p:set>
                                    <p:anim by="(-#ppt_w*2)" calcmode="lin" valueType="num">
                                      <p:cBhvr rctx="PPT">
                                        <p:cTn id="23" dur="250" autoRev="1" fill="hold">
                                          <p:stCondLst>
                                            <p:cond delay="0"/>
                                          </p:stCondLst>
                                        </p:cTn>
                                        <p:tgtEl>
                                          <p:spTgt spid="11">
                                            <p:txEl>
                                              <p:pRg st="4" end="4"/>
                                            </p:txEl>
                                          </p:spTgt>
                                        </p:tgtEl>
                                        <p:attrNameLst>
                                          <p:attrName>ppt_w</p:attrName>
                                        </p:attrNameLst>
                                      </p:cBhvr>
                                    </p:anim>
                                    <p:anim by="(#ppt_w*0.50)" calcmode="lin" valueType="num">
                                      <p:cBhvr>
                                        <p:cTn id="24" dur="250" decel="50000" autoRev="1" fill="hold">
                                          <p:stCondLst>
                                            <p:cond delay="0"/>
                                          </p:stCondLst>
                                        </p:cTn>
                                        <p:tgtEl>
                                          <p:spTgt spid="11">
                                            <p:txEl>
                                              <p:pRg st="4" end="4"/>
                                            </p:txEl>
                                          </p:spTgt>
                                        </p:tgtEl>
                                        <p:attrNameLst>
                                          <p:attrName>ppt_x</p:attrName>
                                        </p:attrNameLst>
                                      </p:cBhvr>
                                    </p:anim>
                                    <p:anim from="(-#ppt_h/2)" to="(#ppt_y)" calcmode="lin" valueType="num">
                                      <p:cBhvr>
                                        <p:cTn id="25" dur="500" fill="hold">
                                          <p:stCondLst>
                                            <p:cond delay="0"/>
                                          </p:stCondLst>
                                        </p:cTn>
                                        <p:tgtEl>
                                          <p:spTgt spid="11">
                                            <p:txEl>
                                              <p:pRg st="4" end="4"/>
                                            </p:txEl>
                                          </p:spTgt>
                                        </p:tgtEl>
                                        <p:attrNameLst>
                                          <p:attrName>ppt_y</p:attrName>
                                        </p:attrNameLst>
                                      </p:cBhvr>
                                    </p:anim>
                                    <p:animRot by="21600000">
                                      <p:cBhvr>
                                        <p:cTn id="26" dur="500" fill="hold">
                                          <p:stCondLst>
                                            <p:cond delay="0"/>
                                          </p:stCondLst>
                                        </p:cTn>
                                        <p:tgtEl>
                                          <p:spTgt spid="11">
                                            <p:txEl>
                                              <p:pRg st="4" end="4"/>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50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33" dur="50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1">
                                            <p:txEl>
                                              <p:pRg st="8" end="8"/>
                                            </p:txEl>
                                          </p:spTgt>
                                        </p:tgtEl>
                                        <p:attrNameLst>
                                          <p:attrName>style.visibility</p:attrName>
                                        </p:attrNameLst>
                                      </p:cBhvr>
                                      <p:to>
                                        <p:strVal val="visible"/>
                                      </p:to>
                                    </p:set>
                                    <p:anim calcmode="lin" valueType="num">
                                      <p:cBhvr>
                                        <p:cTn id="40" dur="500" decel="50000" fill="hold">
                                          <p:stCondLst>
                                            <p:cond delay="0"/>
                                          </p:stCondLst>
                                        </p:cTn>
                                        <p:tgtEl>
                                          <p:spTgt spid="11">
                                            <p:txEl>
                                              <p:pRg st="8" end="8"/>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1">
                                            <p:txEl>
                                              <p:pRg st="8" end="8"/>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1">
                                            <p:txEl>
                                              <p:pRg st="8" end="8"/>
                                            </p:txEl>
                                          </p:spTgt>
                                        </p:tgtEl>
                                        <p:attrNameLst>
                                          <p:attrName>ppt_w</p:attrName>
                                        </p:attrNameLst>
                                      </p:cBhvr>
                                      <p:tavLst>
                                        <p:tav tm="0">
                                          <p:val>
                                            <p:strVal val="#ppt_w*.05"/>
                                          </p:val>
                                        </p:tav>
                                        <p:tav tm="100000">
                                          <p:val>
                                            <p:strVal val="#ppt_w"/>
                                          </p:val>
                                        </p:tav>
                                      </p:tavLst>
                                    </p:anim>
                                    <p:anim calcmode="lin" valueType="num">
                                      <p:cBhvr>
                                        <p:cTn id="43" dur="1000" fill="hold"/>
                                        <p:tgtEl>
                                          <p:spTgt spid="11">
                                            <p:txEl>
                                              <p:pRg st="8" end="8"/>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1">
                                            <p:txEl>
                                              <p:pRg st="8" end="8"/>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1">
                                            <p:txEl>
                                              <p:pRg st="8" end="8"/>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1">
                                            <p:txEl>
                                              <p:pRg st="8" end="8"/>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11">
                                            <p:txEl>
                                              <p:pRg st="9" end="9"/>
                                            </p:txEl>
                                          </p:spTgt>
                                        </p:tgtEl>
                                        <p:attrNameLst>
                                          <p:attrName>style.visibility</p:attrName>
                                        </p:attrNameLst>
                                      </p:cBhvr>
                                      <p:to>
                                        <p:strVal val="visible"/>
                                      </p:to>
                                    </p:set>
                                    <p:anim calcmode="lin" valueType="num">
                                      <p:cBhvr>
                                        <p:cTn id="52" dur="500" decel="50000" fill="hold">
                                          <p:stCondLst>
                                            <p:cond delay="0"/>
                                          </p:stCondLst>
                                        </p:cTn>
                                        <p:tgtEl>
                                          <p:spTgt spid="11">
                                            <p:txEl>
                                              <p:pRg st="9" end="9"/>
                                            </p:txEl>
                                          </p:spTgt>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1">
                                            <p:txEl>
                                              <p:pRg st="9" end="9"/>
                                            </p:txEl>
                                          </p:spTgt>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1">
                                            <p:txEl>
                                              <p:pRg st="9" end="9"/>
                                            </p:txEl>
                                          </p:spTgt>
                                        </p:tgtEl>
                                        <p:attrNameLst>
                                          <p:attrName>ppt_w</p:attrName>
                                        </p:attrNameLst>
                                      </p:cBhvr>
                                      <p:tavLst>
                                        <p:tav tm="0">
                                          <p:val>
                                            <p:strVal val="#ppt_w*.05"/>
                                          </p:val>
                                        </p:tav>
                                        <p:tav tm="100000">
                                          <p:val>
                                            <p:strVal val="#ppt_w"/>
                                          </p:val>
                                        </p:tav>
                                      </p:tavLst>
                                    </p:anim>
                                    <p:anim calcmode="lin" valueType="num">
                                      <p:cBhvr>
                                        <p:cTn id="55" dur="1000" fill="hold"/>
                                        <p:tgtEl>
                                          <p:spTgt spid="11">
                                            <p:txEl>
                                              <p:pRg st="9" end="9"/>
                                            </p:txEl>
                                          </p:spTgt>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1">
                                            <p:txEl>
                                              <p:pRg st="9" end="9"/>
                                            </p:txEl>
                                          </p:spTgt>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1">
                                            <p:txEl>
                                              <p:pRg st="9" end="9"/>
                                            </p:txEl>
                                          </p:spTgt>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1">
                                            <p:txEl>
                                              <p:pRg st="9" end="9"/>
                                            </p:txEl>
                                          </p:spTgt>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1">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11">
                                            <p:txEl>
                                              <p:pRg st="10" end="10"/>
                                            </p:txEl>
                                          </p:spTgt>
                                        </p:tgtEl>
                                        <p:attrNameLst>
                                          <p:attrName>style.visibility</p:attrName>
                                        </p:attrNameLst>
                                      </p:cBhvr>
                                      <p:to>
                                        <p:strVal val="visible"/>
                                      </p:to>
                                    </p:set>
                                    <p:anim calcmode="lin" valueType="num">
                                      <p:cBhvr>
                                        <p:cTn id="64" dur="500" decel="50000" fill="hold">
                                          <p:stCondLst>
                                            <p:cond delay="0"/>
                                          </p:stCondLst>
                                        </p:cTn>
                                        <p:tgtEl>
                                          <p:spTgt spid="11">
                                            <p:txEl>
                                              <p:pRg st="10" end="10"/>
                                            </p:txEl>
                                          </p:spTgt>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1">
                                            <p:txEl>
                                              <p:pRg st="10" end="10"/>
                                            </p:txEl>
                                          </p:spTgt>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1">
                                            <p:txEl>
                                              <p:pRg st="10" end="10"/>
                                            </p:txEl>
                                          </p:spTgt>
                                        </p:tgtEl>
                                        <p:attrNameLst>
                                          <p:attrName>ppt_w</p:attrName>
                                        </p:attrNameLst>
                                      </p:cBhvr>
                                      <p:tavLst>
                                        <p:tav tm="0">
                                          <p:val>
                                            <p:strVal val="#ppt_w*.05"/>
                                          </p:val>
                                        </p:tav>
                                        <p:tav tm="100000">
                                          <p:val>
                                            <p:strVal val="#ppt_w"/>
                                          </p:val>
                                        </p:tav>
                                      </p:tavLst>
                                    </p:anim>
                                    <p:anim calcmode="lin" valueType="num">
                                      <p:cBhvr>
                                        <p:cTn id="67" dur="1000" fill="hold"/>
                                        <p:tgtEl>
                                          <p:spTgt spid="11">
                                            <p:txEl>
                                              <p:pRg st="10" end="10"/>
                                            </p:txEl>
                                          </p:spTgt>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1">
                                            <p:txEl>
                                              <p:pRg st="10" end="10"/>
                                            </p:txEl>
                                          </p:spTgt>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1">
                                            <p:txEl>
                                              <p:pRg st="10" end="10"/>
                                            </p:txEl>
                                          </p:spTgt>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1">
                                            <p:txEl>
                                              <p:pRg st="10" end="10"/>
                                            </p:txEl>
                                          </p:spTgt>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1">
                                            <p:txEl>
                                              <p:pRg st="10" end="1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5" presetClass="entr" presetSubtype="0" fill="hold" nodeType="clickEffect">
                                  <p:stCondLst>
                                    <p:cond delay="0"/>
                                  </p:stCondLst>
                                  <p:childTnLst>
                                    <p:set>
                                      <p:cBhvr>
                                        <p:cTn id="75" dur="1" fill="hold">
                                          <p:stCondLst>
                                            <p:cond delay="0"/>
                                          </p:stCondLst>
                                        </p:cTn>
                                        <p:tgtEl>
                                          <p:spTgt spid="11">
                                            <p:txEl>
                                              <p:pRg st="11" end="11"/>
                                            </p:txEl>
                                          </p:spTgt>
                                        </p:tgtEl>
                                        <p:attrNameLst>
                                          <p:attrName>style.visibility</p:attrName>
                                        </p:attrNameLst>
                                      </p:cBhvr>
                                      <p:to>
                                        <p:strVal val="visible"/>
                                      </p:to>
                                    </p:set>
                                    <p:anim calcmode="lin" valueType="num">
                                      <p:cBhvr>
                                        <p:cTn id="76" dur="500" decel="50000" fill="hold">
                                          <p:stCondLst>
                                            <p:cond delay="0"/>
                                          </p:stCondLst>
                                        </p:cTn>
                                        <p:tgtEl>
                                          <p:spTgt spid="11">
                                            <p:txEl>
                                              <p:pRg st="11" end="11"/>
                                            </p:txEl>
                                          </p:spTgt>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11">
                                            <p:txEl>
                                              <p:pRg st="11" end="11"/>
                                            </p:txEl>
                                          </p:spTgt>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11">
                                            <p:txEl>
                                              <p:pRg st="11" end="11"/>
                                            </p:txEl>
                                          </p:spTgt>
                                        </p:tgtEl>
                                        <p:attrNameLst>
                                          <p:attrName>ppt_w</p:attrName>
                                        </p:attrNameLst>
                                      </p:cBhvr>
                                      <p:tavLst>
                                        <p:tav tm="0">
                                          <p:val>
                                            <p:strVal val="#ppt_w*.05"/>
                                          </p:val>
                                        </p:tav>
                                        <p:tav tm="100000">
                                          <p:val>
                                            <p:strVal val="#ppt_w"/>
                                          </p:val>
                                        </p:tav>
                                      </p:tavLst>
                                    </p:anim>
                                    <p:anim calcmode="lin" valueType="num">
                                      <p:cBhvr>
                                        <p:cTn id="79" dur="1000" fill="hold"/>
                                        <p:tgtEl>
                                          <p:spTgt spid="11">
                                            <p:txEl>
                                              <p:pRg st="11" end="11"/>
                                            </p:txEl>
                                          </p:spTgt>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11">
                                            <p:txEl>
                                              <p:pRg st="11" end="11"/>
                                            </p:txEl>
                                          </p:spTgt>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11">
                                            <p:txEl>
                                              <p:pRg st="11" end="11"/>
                                            </p:txEl>
                                          </p:spTgt>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11">
                                            <p:txEl>
                                              <p:pRg st="11" end="11"/>
                                            </p:txEl>
                                          </p:spTgt>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11">
                                            <p:txEl>
                                              <p:pRg st="11" end="1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1">
                                            <p:txEl>
                                              <p:pRg st="12" end="12"/>
                                            </p:txEl>
                                          </p:spTgt>
                                        </p:tgtEl>
                                        <p:attrNameLst>
                                          <p:attrName>style.visibility</p:attrName>
                                        </p:attrNameLst>
                                      </p:cBhvr>
                                      <p:to>
                                        <p:strVal val="visible"/>
                                      </p:to>
                                    </p:set>
                                    <p:anim calcmode="lin" valueType="num">
                                      <p:cBhvr>
                                        <p:cTn id="88" dur="500" decel="50000" fill="hold">
                                          <p:stCondLst>
                                            <p:cond delay="0"/>
                                          </p:stCondLst>
                                        </p:cTn>
                                        <p:tgtEl>
                                          <p:spTgt spid="11">
                                            <p:txEl>
                                              <p:pRg st="12" end="12"/>
                                            </p:txEl>
                                          </p:spTgt>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1">
                                            <p:txEl>
                                              <p:pRg st="12" end="12"/>
                                            </p:txEl>
                                          </p:spTgt>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1">
                                            <p:txEl>
                                              <p:pRg st="12" end="12"/>
                                            </p:txEl>
                                          </p:spTgt>
                                        </p:tgtEl>
                                        <p:attrNameLst>
                                          <p:attrName>ppt_w</p:attrName>
                                        </p:attrNameLst>
                                      </p:cBhvr>
                                      <p:tavLst>
                                        <p:tav tm="0">
                                          <p:val>
                                            <p:strVal val="#ppt_w*.05"/>
                                          </p:val>
                                        </p:tav>
                                        <p:tav tm="100000">
                                          <p:val>
                                            <p:strVal val="#ppt_w"/>
                                          </p:val>
                                        </p:tav>
                                      </p:tavLst>
                                    </p:anim>
                                    <p:anim calcmode="lin" valueType="num">
                                      <p:cBhvr>
                                        <p:cTn id="91" dur="1000" fill="hold"/>
                                        <p:tgtEl>
                                          <p:spTgt spid="11">
                                            <p:txEl>
                                              <p:pRg st="12" end="12"/>
                                            </p:txEl>
                                          </p:spTgt>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1">
                                            <p:txEl>
                                              <p:pRg st="12" end="12"/>
                                            </p:txEl>
                                          </p:spTgt>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1">
                                            <p:txEl>
                                              <p:pRg st="12" end="12"/>
                                            </p:txEl>
                                          </p:spTgt>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1">
                                            <p:txEl>
                                              <p:pRg st="12" end="12"/>
                                            </p:txEl>
                                          </p:spTgt>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1">
                                            <p:txEl>
                                              <p:pRg st="12" end="12"/>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41" presetClass="entr" presetSubtype="0" fill="hold" nodeType="clickEffect">
                                  <p:stCondLst>
                                    <p:cond delay="0"/>
                                  </p:stCondLst>
                                  <p:iterate type="lt">
                                    <p:tmPct val="10000"/>
                                  </p:iterate>
                                  <p:childTnLst>
                                    <p:set>
                                      <p:cBhvr>
                                        <p:cTn id="99" dur="1" fill="hold">
                                          <p:stCondLst>
                                            <p:cond delay="0"/>
                                          </p:stCondLst>
                                        </p:cTn>
                                        <p:tgtEl>
                                          <p:spTgt spid="11">
                                            <p:txEl>
                                              <p:pRg st="14" end="14"/>
                                            </p:txEl>
                                          </p:spTgt>
                                        </p:tgtEl>
                                        <p:attrNameLst>
                                          <p:attrName>style.visibility</p:attrName>
                                        </p:attrNameLst>
                                      </p:cBhvr>
                                      <p:to>
                                        <p:strVal val="visible"/>
                                      </p:to>
                                    </p:set>
                                    <p:anim calcmode="lin" valueType="num">
                                      <p:cBhvr>
                                        <p:cTn id="100" dur="500" fill="hold"/>
                                        <p:tgtEl>
                                          <p:spTgt spid="11">
                                            <p:txEl>
                                              <p:pRg st="14" end="1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11">
                                            <p:txEl>
                                              <p:pRg st="14" end="14"/>
                                            </p:txEl>
                                          </p:spTgt>
                                        </p:tgtEl>
                                        <p:attrNameLst>
                                          <p:attrName>ppt_y</p:attrName>
                                        </p:attrNameLst>
                                      </p:cBhvr>
                                      <p:tavLst>
                                        <p:tav tm="0">
                                          <p:val>
                                            <p:strVal val="#ppt_y"/>
                                          </p:val>
                                        </p:tav>
                                        <p:tav tm="100000">
                                          <p:val>
                                            <p:strVal val="#ppt_y"/>
                                          </p:val>
                                        </p:tav>
                                      </p:tavLst>
                                    </p:anim>
                                    <p:anim calcmode="lin" valueType="num">
                                      <p:cBhvr>
                                        <p:cTn id="102" dur="500" fill="hold"/>
                                        <p:tgtEl>
                                          <p:spTgt spid="11">
                                            <p:txEl>
                                              <p:pRg st="14" end="1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11">
                                            <p:txEl>
                                              <p:pRg st="14" end="1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11">
                                            <p:txEl>
                                              <p:pRg st="14" end="14"/>
                                            </p:txEl>
                                          </p:spTgt>
                                        </p:tgtEl>
                                      </p:cBhvr>
                                    </p:animEffect>
                                  </p:childTnLst>
                                </p:cTn>
                              </p:par>
                            </p:childTnLst>
                          </p:cTn>
                        </p:par>
                        <p:par>
                          <p:cTn id="105" fill="hold">
                            <p:stCondLst>
                              <p:cond delay="2550"/>
                            </p:stCondLst>
                            <p:childTnLst>
                              <p:par>
                                <p:cTn id="106" presetID="56" presetClass="entr" presetSubtype="0" fill="hold" nodeType="afterEffect">
                                  <p:stCondLst>
                                    <p:cond delay="0"/>
                                  </p:stCondLst>
                                  <p:iterate type="lt">
                                    <p:tmPct val="10000"/>
                                  </p:iterate>
                                  <p:childTnLst>
                                    <p:set>
                                      <p:cBhvr>
                                        <p:cTn id="107" dur="1" fill="hold">
                                          <p:stCondLst>
                                            <p:cond delay="0"/>
                                          </p:stCondLst>
                                        </p:cTn>
                                        <p:tgtEl>
                                          <p:spTgt spid="11">
                                            <p:txEl>
                                              <p:pRg st="16" end="16"/>
                                            </p:txEl>
                                          </p:spTgt>
                                        </p:tgtEl>
                                        <p:attrNameLst>
                                          <p:attrName>style.visibility</p:attrName>
                                        </p:attrNameLst>
                                      </p:cBhvr>
                                      <p:to>
                                        <p:strVal val="visible"/>
                                      </p:to>
                                    </p:set>
                                    <p:anim by="(-#ppt_w*2)" calcmode="lin" valueType="num">
                                      <p:cBhvr rctx="PPT">
                                        <p:cTn id="108" dur="125" autoRev="1" fill="hold">
                                          <p:stCondLst>
                                            <p:cond delay="0"/>
                                          </p:stCondLst>
                                        </p:cTn>
                                        <p:tgtEl>
                                          <p:spTgt spid="11">
                                            <p:txEl>
                                              <p:pRg st="16" end="16"/>
                                            </p:txEl>
                                          </p:spTgt>
                                        </p:tgtEl>
                                        <p:attrNameLst>
                                          <p:attrName>ppt_w</p:attrName>
                                        </p:attrNameLst>
                                      </p:cBhvr>
                                    </p:anim>
                                    <p:anim by="(#ppt_w*0.50)" calcmode="lin" valueType="num">
                                      <p:cBhvr>
                                        <p:cTn id="109" dur="125" decel="50000" autoRev="1" fill="hold">
                                          <p:stCondLst>
                                            <p:cond delay="0"/>
                                          </p:stCondLst>
                                        </p:cTn>
                                        <p:tgtEl>
                                          <p:spTgt spid="11">
                                            <p:txEl>
                                              <p:pRg st="16" end="16"/>
                                            </p:txEl>
                                          </p:spTgt>
                                        </p:tgtEl>
                                        <p:attrNameLst>
                                          <p:attrName>ppt_x</p:attrName>
                                        </p:attrNameLst>
                                      </p:cBhvr>
                                    </p:anim>
                                    <p:anim from="(-#ppt_h/2)" to="(#ppt_y)" calcmode="lin" valueType="num">
                                      <p:cBhvr>
                                        <p:cTn id="110" dur="250" fill="hold">
                                          <p:stCondLst>
                                            <p:cond delay="0"/>
                                          </p:stCondLst>
                                        </p:cTn>
                                        <p:tgtEl>
                                          <p:spTgt spid="11">
                                            <p:txEl>
                                              <p:pRg st="16" end="16"/>
                                            </p:txEl>
                                          </p:spTgt>
                                        </p:tgtEl>
                                        <p:attrNameLst>
                                          <p:attrName>ppt_y</p:attrName>
                                        </p:attrNameLst>
                                      </p:cBhvr>
                                    </p:anim>
                                    <p:animRot by="21600000">
                                      <p:cBhvr>
                                        <p:cTn id="111" dur="250" fill="hold">
                                          <p:stCondLst>
                                            <p:cond delay="0"/>
                                          </p:stCondLst>
                                        </p:cTn>
                                        <p:tgtEl>
                                          <p:spTgt spid="11">
                                            <p:txEl>
                                              <p:pRg st="16" end="1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833714" y="744073"/>
            <a:ext cx="10709275" cy="5916705"/>
          </a:xfrm>
        </p:spPr>
        <p:txBody>
          <a:bodyPr>
            <a:normAutofit/>
          </a:bodyPr>
          <a:lstStyle/>
          <a:p>
            <a:pPr marL="0" indent="0" algn="just">
              <a:lnSpc>
                <a:spcPct val="120000"/>
              </a:lnSpc>
              <a:spcBef>
                <a:spcPts val="0"/>
              </a:spcBef>
              <a:buNone/>
            </a:pPr>
            <a:r>
              <a:rPr lang="es-MX" sz="2000" b="1" dirty="0">
                <a:solidFill>
                  <a:schemeClr val="bg1"/>
                </a:solidFill>
                <a:latin typeface="ArialMT"/>
              </a:rPr>
              <a:t>Unidad 3. Procedimientos de contratación</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3.1. </a:t>
            </a:r>
            <a:r>
              <a:rPr lang="es-MX" sz="2000" dirty="0">
                <a:solidFill>
                  <a:schemeClr val="accent6">
                    <a:lumMod val="50000"/>
                  </a:schemeClr>
                </a:solidFill>
                <a:latin typeface="ArialMT"/>
              </a:rPr>
              <a:t>Que se puede contratar con la LAASSP y con la LOPSRM</a:t>
            </a:r>
            <a:r>
              <a:rPr lang="es-MX" sz="2000" dirty="0">
                <a:solidFill>
                  <a:schemeClr val="bg1"/>
                </a:solidFill>
                <a:latin typeface="ArialMT"/>
              </a:rPr>
              <a:t>. </a:t>
            </a:r>
          </a:p>
          <a:p>
            <a:pPr marL="0" indent="0" algn="just">
              <a:lnSpc>
                <a:spcPct val="120000"/>
              </a:lnSpc>
              <a:spcBef>
                <a:spcPts val="0"/>
              </a:spcBef>
              <a:buNone/>
            </a:pPr>
            <a:r>
              <a:rPr lang="es-MX" sz="2000" dirty="0">
                <a:solidFill>
                  <a:schemeClr val="bg1"/>
                </a:solidFill>
                <a:latin typeface="ArialMT"/>
              </a:rPr>
              <a:t>3.2. </a:t>
            </a:r>
            <a:r>
              <a:rPr lang="es-MX" sz="2000" dirty="0">
                <a:solidFill>
                  <a:schemeClr val="accent6">
                    <a:lumMod val="50000"/>
                  </a:schemeClr>
                </a:solidFill>
                <a:latin typeface="ArialMT"/>
              </a:rPr>
              <a:t>Procedimientos de contratación</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3.3. </a:t>
            </a:r>
            <a:r>
              <a:rPr lang="es-MX" sz="2000" dirty="0">
                <a:solidFill>
                  <a:schemeClr val="accent6">
                    <a:lumMod val="50000"/>
                  </a:schemeClr>
                </a:solidFill>
                <a:latin typeface="ArialMT"/>
              </a:rPr>
              <a:t>Formalización de contratos</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3.4. </a:t>
            </a:r>
            <a:r>
              <a:rPr lang="es-MX" sz="2000" dirty="0">
                <a:solidFill>
                  <a:schemeClr val="accent6">
                    <a:lumMod val="50000"/>
                  </a:schemeClr>
                </a:solidFill>
                <a:latin typeface="ArialMT"/>
              </a:rPr>
              <a:t>Modificación de contratos</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3</a:t>
            </a:r>
            <a:r>
              <a:rPr lang="es-MX" sz="2000" dirty="0">
                <a:solidFill>
                  <a:schemeClr val="bg1"/>
                </a:solidFill>
                <a:effectLst/>
                <a:latin typeface="ArialMT"/>
              </a:rPr>
              <a:t>.5. </a:t>
            </a:r>
            <a:r>
              <a:rPr lang="es-MX" sz="2000" dirty="0">
                <a:solidFill>
                  <a:schemeClr val="accent6">
                    <a:lumMod val="50000"/>
                  </a:schemeClr>
                </a:solidFill>
                <a:effectLst/>
                <a:latin typeface="ArialMT"/>
              </a:rPr>
              <a:t>Garantías y seguros</a:t>
            </a:r>
            <a:r>
              <a:rPr lang="es-MX" sz="2000" dirty="0">
                <a:solidFill>
                  <a:schemeClr val="bg1"/>
                </a:solidFill>
                <a:effectLst/>
                <a:latin typeface="ArialMT"/>
              </a:rPr>
              <a:t>.</a:t>
            </a:r>
            <a:endParaRPr lang="es-MX" sz="2000" dirty="0">
              <a:solidFill>
                <a:schemeClr val="bg1"/>
              </a:solidFill>
              <a:effectLst/>
            </a:endParaRPr>
          </a:p>
          <a:p>
            <a:pPr marL="0" indent="0" algn="just">
              <a:lnSpc>
                <a:spcPct val="120000"/>
              </a:lnSpc>
              <a:spcBef>
                <a:spcPts val="0"/>
              </a:spcBef>
              <a:buNone/>
            </a:pPr>
            <a:endParaRPr lang="es-MX" sz="1000" dirty="0">
              <a:solidFill>
                <a:schemeClr val="bg1"/>
              </a:solidFill>
              <a:latin typeface="ArialMT"/>
            </a:endParaRPr>
          </a:p>
          <a:p>
            <a:pPr marL="0" indent="0" algn="just">
              <a:lnSpc>
                <a:spcPct val="120000"/>
              </a:lnSpc>
              <a:spcBef>
                <a:spcPts val="0"/>
              </a:spcBef>
              <a:buNone/>
            </a:pPr>
            <a:r>
              <a:rPr lang="es-MX" sz="2000" b="1" dirty="0">
                <a:solidFill>
                  <a:schemeClr val="bg1"/>
                </a:solidFill>
                <a:effectLst/>
                <a:latin typeface="ArialMT"/>
              </a:rPr>
              <a:t>Unidad 4.</a:t>
            </a:r>
            <a:r>
              <a:rPr lang="es-MX" sz="2000" dirty="0">
                <a:solidFill>
                  <a:schemeClr val="bg1"/>
                </a:solidFill>
                <a:effectLst/>
                <a:latin typeface="ArialMT"/>
              </a:rPr>
              <a:t> </a:t>
            </a:r>
            <a:r>
              <a:rPr lang="es-MX" sz="2000" b="1" dirty="0">
                <a:solidFill>
                  <a:schemeClr val="bg1"/>
                </a:solidFill>
                <a:effectLst/>
                <a:latin typeface="ArialMT"/>
              </a:rPr>
              <a:t>Ejecución de la obra pública</a:t>
            </a:r>
            <a:r>
              <a:rPr lang="es-MX" sz="2000" dirty="0">
                <a:solidFill>
                  <a:schemeClr val="bg1"/>
                </a:solidFill>
                <a:effectLst/>
                <a:latin typeface="ArialMT"/>
              </a:rPr>
              <a:t>.</a:t>
            </a:r>
          </a:p>
          <a:p>
            <a:pPr marL="0" indent="0" algn="just">
              <a:lnSpc>
                <a:spcPct val="120000"/>
              </a:lnSpc>
              <a:spcBef>
                <a:spcPts val="0"/>
              </a:spcBef>
              <a:buNone/>
            </a:pPr>
            <a:r>
              <a:rPr lang="es-MX" sz="2000" dirty="0">
                <a:solidFill>
                  <a:schemeClr val="bg1"/>
                </a:solidFill>
                <a:latin typeface="ArialMT"/>
              </a:rPr>
              <a:t>4.1. </a:t>
            </a:r>
            <a:r>
              <a:rPr lang="es-MX" sz="2000" dirty="0">
                <a:solidFill>
                  <a:schemeClr val="accent6">
                    <a:lumMod val="50000"/>
                  </a:schemeClr>
                </a:solidFill>
                <a:latin typeface="ArialMT"/>
              </a:rPr>
              <a:t>Avance de obra</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4</a:t>
            </a:r>
            <a:r>
              <a:rPr lang="es-MX" sz="2000" dirty="0">
                <a:solidFill>
                  <a:schemeClr val="bg1"/>
                </a:solidFill>
                <a:effectLst/>
                <a:latin typeface="ArialMT"/>
              </a:rPr>
              <a:t>.2. </a:t>
            </a:r>
            <a:r>
              <a:rPr lang="es-MX" sz="2000" dirty="0">
                <a:solidFill>
                  <a:schemeClr val="accent6">
                    <a:lumMod val="50000"/>
                  </a:schemeClr>
                </a:solidFill>
                <a:effectLst/>
                <a:latin typeface="ArialMT"/>
              </a:rPr>
              <a:t>Estimaciones</a:t>
            </a:r>
            <a:r>
              <a:rPr lang="es-MX" sz="2000" dirty="0">
                <a:solidFill>
                  <a:schemeClr val="bg1"/>
                </a:solidFill>
                <a:effectLst/>
                <a:latin typeface="ArialMT"/>
              </a:rPr>
              <a:t>.</a:t>
            </a:r>
          </a:p>
          <a:p>
            <a:pPr marL="0" indent="0" algn="just">
              <a:lnSpc>
                <a:spcPct val="120000"/>
              </a:lnSpc>
              <a:spcBef>
                <a:spcPts val="0"/>
              </a:spcBef>
              <a:buNone/>
            </a:pPr>
            <a:r>
              <a:rPr lang="es-MX" sz="2000" dirty="0">
                <a:solidFill>
                  <a:schemeClr val="bg1"/>
                </a:solidFill>
                <a:latin typeface="ArialMT"/>
              </a:rPr>
              <a:t>4.3. </a:t>
            </a:r>
            <a:r>
              <a:rPr lang="es-MX" sz="2000" dirty="0">
                <a:solidFill>
                  <a:schemeClr val="accent6">
                    <a:lumMod val="50000"/>
                  </a:schemeClr>
                </a:solidFill>
                <a:latin typeface="ArialMT"/>
              </a:rPr>
              <a:t>Ajustes de costos</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4.4. </a:t>
            </a:r>
            <a:r>
              <a:rPr lang="es-MX" sz="2000" dirty="0">
                <a:solidFill>
                  <a:schemeClr val="accent6">
                    <a:lumMod val="50000"/>
                  </a:schemeClr>
                </a:solidFill>
                <a:latin typeface="ArialMT"/>
              </a:rPr>
              <a:t>Precios adicionales y extraordinarios</a:t>
            </a:r>
            <a:r>
              <a:rPr lang="es-MX" sz="2000" dirty="0">
                <a:solidFill>
                  <a:schemeClr val="bg1"/>
                </a:solidFill>
                <a:latin typeface="ArialMT"/>
              </a:rPr>
              <a:t>.</a:t>
            </a:r>
            <a:endParaRPr lang="es-MX" sz="2000" dirty="0">
              <a:solidFill>
                <a:schemeClr val="bg1"/>
              </a:solidFill>
              <a:effectLst/>
              <a:latin typeface="ArialMT"/>
            </a:endParaRPr>
          </a:p>
          <a:p>
            <a:pPr marL="0" indent="0" algn="just">
              <a:lnSpc>
                <a:spcPct val="120000"/>
              </a:lnSpc>
              <a:spcBef>
                <a:spcPts val="0"/>
              </a:spcBef>
              <a:buNone/>
            </a:pPr>
            <a:r>
              <a:rPr lang="es-MX" sz="2000" dirty="0">
                <a:solidFill>
                  <a:schemeClr val="bg1"/>
                </a:solidFill>
                <a:latin typeface="ArialMT"/>
              </a:rPr>
              <a:t>4.5. </a:t>
            </a:r>
            <a:r>
              <a:rPr lang="es-MX" sz="2000" dirty="0">
                <a:solidFill>
                  <a:schemeClr val="accent6">
                    <a:lumMod val="50000"/>
                  </a:schemeClr>
                </a:solidFill>
                <a:latin typeface="ArialMT"/>
              </a:rPr>
              <a:t>Bitácora de obra</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4.6. </a:t>
            </a:r>
            <a:r>
              <a:rPr lang="es-MX" sz="2000" dirty="0">
                <a:solidFill>
                  <a:schemeClr val="accent6">
                    <a:lumMod val="50000"/>
                  </a:schemeClr>
                </a:solidFill>
                <a:latin typeface="ArialMT"/>
              </a:rPr>
              <a:t>Bitácora Electrónica y Seguimiento a Obra Pública</a:t>
            </a:r>
            <a:r>
              <a:rPr lang="es-MX" sz="2000" dirty="0">
                <a:solidFill>
                  <a:schemeClr val="bg1"/>
                </a:solidFill>
                <a:latin typeface="ArialMT"/>
              </a:rPr>
              <a:t> (BESOP).</a:t>
            </a:r>
          </a:p>
          <a:p>
            <a:pPr marL="0" indent="0" algn="just">
              <a:lnSpc>
                <a:spcPct val="120000"/>
              </a:lnSpc>
              <a:spcBef>
                <a:spcPts val="0"/>
              </a:spcBef>
              <a:buNone/>
            </a:pPr>
            <a:r>
              <a:rPr lang="es-MX" sz="2000" dirty="0">
                <a:solidFill>
                  <a:schemeClr val="bg1"/>
                </a:solidFill>
                <a:latin typeface="ArialMT"/>
              </a:rPr>
              <a:t>4.7. </a:t>
            </a:r>
            <a:r>
              <a:rPr lang="es-MX" sz="2000" dirty="0">
                <a:solidFill>
                  <a:schemeClr val="accent6">
                    <a:lumMod val="50000"/>
                  </a:schemeClr>
                </a:solidFill>
                <a:latin typeface="ArialMT"/>
              </a:rPr>
              <a:t>Seguimiento del Avance Físico Financiero </a:t>
            </a:r>
            <a:r>
              <a:rPr lang="es-MX" sz="2000" dirty="0">
                <a:solidFill>
                  <a:schemeClr val="bg1"/>
                </a:solidFill>
                <a:latin typeface="ArialMT"/>
              </a:rPr>
              <a:t>(SAFF como parte de la BESOP).</a:t>
            </a:r>
          </a:p>
        </p:txBody>
      </p:sp>
      <p:sp>
        <p:nvSpPr>
          <p:cNvPr id="2" name="Marcador de número de diapositiva 1">
            <a:extLst>
              <a:ext uri="{FF2B5EF4-FFF2-40B4-BE49-F238E27FC236}">
                <a16:creationId xmlns:a16="http://schemas.microsoft.com/office/drawing/2014/main" id="{DDE22865-7DE3-4C20-DD7C-023F557641C1}"/>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944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11">
                                            <p:txEl>
                                              <p:pRg st="0" end="0"/>
                                            </p:txEl>
                                          </p:spTgt>
                                        </p:tgtEl>
                                        <p:attrNameLst>
                                          <p:attrName>ppt_w</p:attrName>
                                        </p:attrNameLst>
                                      </p:cBhvr>
                                    </p:anim>
                                    <p:anim by="(#ppt_w*0.50)" calcmode="lin" valueType="num">
                                      <p:cBhvr>
                                        <p:cTn id="8" dur="250" decel="50000" autoRev="1" fill="hold">
                                          <p:stCondLst>
                                            <p:cond delay="0"/>
                                          </p:stCondLst>
                                        </p:cTn>
                                        <p:tgtEl>
                                          <p:spTgt spid="11">
                                            <p:txEl>
                                              <p:pRg st="0" end="0"/>
                                            </p:txEl>
                                          </p:spTgt>
                                        </p:tgtEl>
                                        <p:attrNameLst>
                                          <p:attrName>ppt_x</p:attrName>
                                        </p:attrNameLst>
                                      </p:cBhvr>
                                    </p:anim>
                                    <p:anim from="(-#ppt_h/2)" to="(#ppt_y)" calcmode="lin" valueType="num">
                                      <p:cBhvr>
                                        <p:cTn id="9" dur="500" fill="hold">
                                          <p:stCondLst>
                                            <p:cond delay="0"/>
                                          </p:stCondLst>
                                        </p:cTn>
                                        <p:tgtEl>
                                          <p:spTgt spid="11">
                                            <p:txEl>
                                              <p:pRg st="0" end="0"/>
                                            </p:txEl>
                                          </p:spTgt>
                                        </p:tgtEl>
                                        <p:attrNameLst>
                                          <p:attrName>ppt_y</p:attrName>
                                        </p:attrNameLst>
                                      </p:cBhvr>
                                    </p:anim>
                                    <p:animRot by="21600000">
                                      <p:cBhvr>
                                        <p:cTn id="10" dur="500" fill="hold">
                                          <p:stCondLst>
                                            <p:cond delay="0"/>
                                          </p:stCondLst>
                                        </p:cTn>
                                        <p:tgtEl>
                                          <p:spTgt spid="11">
                                            <p:txEl>
                                              <p:pRg st="0" end="0"/>
                                            </p:txEl>
                                          </p:spTgt>
                                        </p:tgtEl>
                                        <p:attrNameLst>
                                          <p:attrName>r</p:attrName>
                                        </p:attrNameLst>
                                      </p:cBhvr>
                                    </p:animRot>
                                  </p:childTnLst>
                                </p:cTn>
                              </p:par>
                            </p:childTnLst>
                          </p:cTn>
                        </p:par>
                        <p:par>
                          <p:cTn id="11" fill="hold">
                            <p:stCondLst>
                              <p:cond delay="230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11">
                                            <p:txEl>
                                              <p:pRg st="1" end="1"/>
                                            </p:txEl>
                                          </p:spTgt>
                                        </p:tgtEl>
                                        <p:attrNameLst>
                                          <p:attrName>style.visibility</p:attrName>
                                        </p:attrNameLst>
                                      </p:cBhvr>
                                      <p:to>
                                        <p:strVal val="visible"/>
                                      </p:to>
                                    </p:set>
                                    <p:anim by="(-#ppt_w*2)" calcmode="lin" valueType="num">
                                      <p:cBhvr rctx="PPT">
                                        <p:cTn id="14" dur="250" autoRev="1" fill="hold">
                                          <p:stCondLst>
                                            <p:cond delay="0"/>
                                          </p:stCondLst>
                                        </p:cTn>
                                        <p:tgtEl>
                                          <p:spTgt spid="11">
                                            <p:txEl>
                                              <p:pRg st="1" end="1"/>
                                            </p:txEl>
                                          </p:spTgt>
                                        </p:tgtEl>
                                        <p:attrNameLst>
                                          <p:attrName>ppt_w</p:attrName>
                                        </p:attrNameLst>
                                      </p:cBhvr>
                                    </p:anim>
                                    <p:anim by="(#ppt_w*0.50)" calcmode="lin" valueType="num">
                                      <p:cBhvr>
                                        <p:cTn id="15" dur="250" decel="50000" autoRev="1" fill="hold">
                                          <p:stCondLst>
                                            <p:cond delay="0"/>
                                          </p:stCondLst>
                                        </p:cTn>
                                        <p:tgtEl>
                                          <p:spTgt spid="11">
                                            <p:txEl>
                                              <p:pRg st="1" end="1"/>
                                            </p:txEl>
                                          </p:spTgt>
                                        </p:tgtEl>
                                        <p:attrNameLst>
                                          <p:attrName>ppt_x</p:attrName>
                                        </p:attrNameLst>
                                      </p:cBhvr>
                                    </p:anim>
                                    <p:anim from="(-#ppt_h/2)" to="(#ppt_y)" calcmode="lin" valueType="num">
                                      <p:cBhvr>
                                        <p:cTn id="16" dur="500" fill="hold">
                                          <p:stCondLst>
                                            <p:cond delay="0"/>
                                          </p:stCondLst>
                                        </p:cTn>
                                        <p:tgtEl>
                                          <p:spTgt spid="11">
                                            <p:txEl>
                                              <p:pRg st="1" end="1"/>
                                            </p:txEl>
                                          </p:spTgt>
                                        </p:tgtEl>
                                        <p:attrNameLst>
                                          <p:attrName>ppt_y</p:attrName>
                                        </p:attrNameLst>
                                      </p:cBhvr>
                                    </p:anim>
                                    <p:animRot by="21600000">
                                      <p:cBhvr>
                                        <p:cTn id="17" dur="500" fill="hold">
                                          <p:stCondLst>
                                            <p:cond delay="0"/>
                                          </p:stCondLst>
                                        </p:cTn>
                                        <p:tgtEl>
                                          <p:spTgt spid="11">
                                            <p:txEl>
                                              <p:pRg st="1" end="1"/>
                                            </p:txEl>
                                          </p:spTgt>
                                        </p:tgtEl>
                                        <p:attrNameLst>
                                          <p:attrName>r</p:attrName>
                                        </p:attrNameLst>
                                      </p:cBhvr>
                                    </p:animRot>
                                  </p:childTnLst>
                                </p:cTn>
                              </p:par>
                            </p:childTnLst>
                          </p:cTn>
                        </p:par>
                        <p:par>
                          <p:cTn id="18" fill="hold">
                            <p:stCondLst>
                              <p:cond delay="5100"/>
                            </p:stCondLst>
                            <p:childTnLst>
                              <p:par>
                                <p:cTn id="19" presetID="56" presetClass="entr" presetSubtype="0" fill="hold" nodeType="afterEffect">
                                  <p:stCondLst>
                                    <p:cond delay="0"/>
                                  </p:stCondLst>
                                  <p:iterate type="lt">
                                    <p:tmPct val="10000"/>
                                  </p:iterate>
                                  <p:childTnLst>
                                    <p:set>
                                      <p:cBhvr>
                                        <p:cTn id="20" dur="1" fill="hold">
                                          <p:stCondLst>
                                            <p:cond delay="0"/>
                                          </p:stCondLst>
                                        </p:cTn>
                                        <p:tgtEl>
                                          <p:spTgt spid="11">
                                            <p:txEl>
                                              <p:pRg st="2" end="2"/>
                                            </p:txEl>
                                          </p:spTgt>
                                        </p:tgtEl>
                                        <p:attrNameLst>
                                          <p:attrName>style.visibility</p:attrName>
                                        </p:attrNameLst>
                                      </p:cBhvr>
                                      <p:to>
                                        <p:strVal val="visible"/>
                                      </p:to>
                                    </p:set>
                                    <p:anim by="(-#ppt_w*2)" calcmode="lin" valueType="num">
                                      <p:cBhvr rctx="PPT">
                                        <p:cTn id="21" dur="250" autoRev="1" fill="hold">
                                          <p:stCondLst>
                                            <p:cond delay="0"/>
                                          </p:stCondLst>
                                        </p:cTn>
                                        <p:tgtEl>
                                          <p:spTgt spid="11">
                                            <p:txEl>
                                              <p:pRg st="2" end="2"/>
                                            </p:txEl>
                                          </p:spTgt>
                                        </p:tgtEl>
                                        <p:attrNameLst>
                                          <p:attrName>ppt_w</p:attrName>
                                        </p:attrNameLst>
                                      </p:cBhvr>
                                    </p:anim>
                                    <p:anim by="(#ppt_w*0.50)" calcmode="lin" valueType="num">
                                      <p:cBhvr>
                                        <p:cTn id="22" dur="250" decel="50000" autoRev="1" fill="hold">
                                          <p:stCondLst>
                                            <p:cond delay="0"/>
                                          </p:stCondLst>
                                        </p:cTn>
                                        <p:tgtEl>
                                          <p:spTgt spid="11">
                                            <p:txEl>
                                              <p:pRg st="2" end="2"/>
                                            </p:txEl>
                                          </p:spTgt>
                                        </p:tgtEl>
                                        <p:attrNameLst>
                                          <p:attrName>ppt_x</p:attrName>
                                        </p:attrNameLst>
                                      </p:cBhvr>
                                    </p:anim>
                                    <p:anim from="(-#ppt_h/2)" to="(#ppt_y)" calcmode="lin" valueType="num">
                                      <p:cBhvr>
                                        <p:cTn id="23" dur="500" fill="hold">
                                          <p:stCondLst>
                                            <p:cond delay="0"/>
                                          </p:stCondLst>
                                        </p:cTn>
                                        <p:tgtEl>
                                          <p:spTgt spid="11">
                                            <p:txEl>
                                              <p:pRg st="2" end="2"/>
                                            </p:txEl>
                                          </p:spTgt>
                                        </p:tgtEl>
                                        <p:attrNameLst>
                                          <p:attrName>ppt_y</p:attrName>
                                        </p:attrNameLst>
                                      </p:cBhvr>
                                    </p:anim>
                                    <p:animRot by="21600000">
                                      <p:cBhvr>
                                        <p:cTn id="24" dur="500" fill="hold">
                                          <p:stCondLst>
                                            <p:cond delay="0"/>
                                          </p:stCondLst>
                                        </p:cTn>
                                        <p:tgtEl>
                                          <p:spTgt spid="11">
                                            <p:txEl>
                                              <p:pRg st="2" end="2"/>
                                            </p:txEl>
                                          </p:spTgt>
                                        </p:tgtEl>
                                        <p:attrNameLst>
                                          <p:attrName>r</p:attrName>
                                        </p:attrNameLst>
                                      </p:cBhvr>
                                    </p:animRot>
                                  </p:childTnLst>
                                </p:cTn>
                              </p:par>
                            </p:childTnLst>
                          </p:cTn>
                        </p:par>
                        <p:par>
                          <p:cTn id="25" fill="hold">
                            <p:stCondLst>
                              <p:cond delay="7200"/>
                            </p:stCondLst>
                            <p:childTnLst>
                              <p:par>
                                <p:cTn id="26" presetID="56" presetClass="entr" presetSubtype="0" fill="hold" nodeType="afterEffect">
                                  <p:stCondLst>
                                    <p:cond delay="0"/>
                                  </p:stCondLst>
                                  <p:iterate type="lt">
                                    <p:tmPct val="10000"/>
                                  </p:iterate>
                                  <p:childTnLst>
                                    <p:set>
                                      <p:cBhvr>
                                        <p:cTn id="27" dur="1" fill="hold">
                                          <p:stCondLst>
                                            <p:cond delay="0"/>
                                          </p:stCondLst>
                                        </p:cTn>
                                        <p:tgtEl>
                                          <p:spTgt spid="11">
                                            <p:txEl>
                                              <p:pRg st="3" end="3"/>
                                            </p:txEl>
                                          </p:spTgt>
                                        </p:tgtEl>
                                        <p:attrNameLst>
                                          <p:attrName>style.visibility</p:attrName>
                                        </p:attrNameLst>
                                      </p:cBhvr>
                                      <p:to>
                                        <p:strVal val="visible"/>
                                      </p:to>
                                    </p:set>
                                    <p:anim by="(-#ppt_w*2)" calcmode="lin" valueType="num">
                                      <p:cBhvr rctx="PPT">
                                        <p:cTn id="28" dur="250" autoRev="1" fill="hold">
                                          <p:stCondLst>
                                            <p:cond delay="0"/>
                                          </p:stCondLst>
                                        </p:cTn>
                                        <p:tgtEl>
                                          <p:spTgt spid="11">
                                            <p:txEl>
                                              <p:pRg st="3" end="3"/>
                                            </p:txEl>
                                          </p:spTgt>
                                        </p:tgtEl>
                                        <p:attrNameLst>
                                          <p:attrName>ppt_w</p:attrName>
                                        </p:attrNameLst>
                                      </p:cBhvr>
                                    </p:anim>
                                    <p:anim by="(#ppt_w*0.50)" calcmode="lin" valueType="num">
                                      <p:cBhvr>
                                        <p:cTn id="29" dur="250" decel="50000" autoRev="1" fill="hold">
                                          <p:stCondLst>
                                            <p:cond delay="0"/>
                                          </p:stCondLst>
                                        </p:cTn>
                                        <p:tgtEl>
                                          <p:spTgt spid="11">
                                            <p:txEl>
                                              <p:pRg st="3" end="3"/>
                                            </p:txEl>
                                          </p:spTgt>
                                        </p:tgtEl>
                                        <p:attrNameLst>
                                          <p:attrName>ppt_x</p:attrName>
                                        </p:attrNameLst>
                                      </p:cBhvr>
                                    </p:anim>
                                    <p:anim from="(-#ppt_h/2)" to="(#ppt_y)" calcmode="lin" valueType="num">
                                      <p:cBhvr>
                                        <p:cTn id="30" dur="500" fill="hold">
                                          <p:stCondLst>
                                            <p:cond delay="0"/>
                                          </p:stCondLst>
                                        </p:cTn>
                                        <p:tgtEl>
                                          <p:spTgt spid="11">
                                            <p:txEl>
                                              <p:pRg st="3" end="3"/>
                                            </p:txEl>
                                          </p:spTgt>
                                        </p:tgtEl>
                                        <p:attrNameLst>
                                          <p:attrName>ppt_y</p:attrName>
                                        </p:attrNameLst>
                                      </p:cBhvr>
                                    </p:anim>
                                    <p:animRot by="21600000">
                                      <p:cBhvr>
                                        <p:cTn id="31" dur="500" fill="hold">
                                          <p:stCondLst>
                                            <p:cond delay="0"/>
                                          </p:stCondLst>
                                        </p:cTn>
                                        <p:tgtEl>
                                          <p:spTgt spid="11">
                                            <p:txEl>
                                              <p:pRg st="3" end="3"/>
                                            </p:txEl>
                                          </p:spTgt>
                                        </p:tgtEl>
                                        <p:attrNameLst>
                                          <p:attrName>r</p:attrName>
                                        </p:attrNameLst>
                                      </p:cBhvr>
                                    </p:animRot>
                                  </p:childTnLst>
                                </p:cTn>
                              </p:par>
                            </p:childTnLst>
                          </p:cTn>
                        </p:par>
                        <p:par>
                          <p:cTn id="32" fill="hold">
                            <p:stCondLst>
                              <p:cond delay="9100"/>
                            </p:stCondLst>
                            <p:childTnLst>
                              <p:par>
                                <p:cTn id="33" presetID="56" presetClass="entr" presetSubtype="0" fill="hold" nodeType="afterEffect">
                                  <p:stCondLst>
                                    <p:cond delay="0"/>
                                  </p:stCondLst>
                                  <p:iterate type="lt">
                                    <p:tmPct val="10000"/>
                                  </p:iterate>
                                  <p:childTnLst>
                                    <p:set>
                                      <p:cBhvr>
                                        <p:cTn id="34" dur="1" fill="hold">
                                          <p:stCondLst>
                                            <p:cond delay="0"/>
                                          </p:stCondLst>
                                        </p:cTn>
                                        <p:tgtEl>
                                          <p:spTgt spid="11">
                                            <p:txEl>
                                              <p:pRg st="4" end="4"/>
                                            </p:txEl>
                                          </p:spTgt>
                                        </p:tgtEl>
                                        <p:attrNameLst>
                                          <p:attrName>style.visibility</p:attrName>
                                        </p:attrNameLst>
                                      </p:cBhvr>
                                      <p:to>
                                        <p:strVal val="visible"/>
                                      </p:to>
                                    </p:set>
                                    <p:anim by="(-#ppt_w*2)" calcmode="lin" valueType="num">
                                      <p:cBhvr rctx="PPT">
                                        <p:cTn id="35" dur="250" autoRev="1" fill="hold">
                                          <p:stCondLst>
                                            <p:cond delay="0"/>
                                          </p:stCondLst>
                                        </p:cTn>
                                        <p:tgtEl>
                                          <p:spTgt spid="11">
                                            <p:txEl>
                                              <p:pRg st="4" end="4"/>
                                            </p:txEl>
                                          </p:spTgt>
                                        </p:tgtEl>
                                        <p:attrNameLst>
                                          <p:attrName>ppt_w</p:attrName>
                                        </p:attrNameLst>
                                      </p:cBhvr>
                                    </p:anim>
                                    <p:anim by="(#ppt_w*0.50)" calcmode="lin" valueType="num">
                                      <p:cBhvr>
                                        <p:cTn id="36" dur="250" decel="50000" autoRev="1" fill="hold">
                                          <p:stCondLst>
                                            <p:cond delay="0"/>
                                          </p:stCondLst>
                                        </p:cTn>
                                        <p:tgtEl>
                                          <p:spTgt spid="11">
                                            <p:txEl>
                                              <p:pRg st="4" end="4"/>
                                            </p:txEl>
                                          </p:spTgt>
                                        </p:tgtEl>
                                        <p:attrNameLst>
                                          <p:attrName>ppt_x</p:attrName>
                                        </p:attrNameLst>
                                      </p:cBhvr>
                                    </p:anim>
                                    <p:anim from="(-#ppt_h/2)" to="(#ppt_y)" calcmode="lin" valueType="num">
                                      <p:cBhvr>
                                        <p:cTn id="37" dur="500" fill="hold">
                                          <p:stCondLst>
                                            <p:cond delay="0"/>
                                          </p:stCondLst>
                                        </p:cTn>
                                        <p:tgtEl>
                                          <p:spTgt spid="11">
                                            <p:txEl>
                                              <p:pRg st="4" end="4"/>
                                            </p:txEl>
                                          </p:spTgt>
                                        </p:tgtEl>
                                        <p:attrNameLst>
                                          <p:attrName>ppt_y</p:attrName>
                                        </p:attrNameLst>
                                      </p:cBhvr>
                                    </p:anim>
                                    <p:animRot by="21600000">
                                      <p:cBhvr>
                                        <p:cTn id="38" dur="500" fill="hold">
                                          <p:stCondLst>
                                            <p:cond delay="0"/>
                                          </p:stCondLst>
                                        </p:cTn>
                                        <p:tgtEl>
                                          <p:spTgt spid="11">
                                            <p:txEl>
                                              <p:pRg st="4" end="4"/>
                                            </p:txEl>
                                          </p:spTgt>
                                        </p:tgtEl>
                                        <p:attrNameLst>
                                          <p:attrName>r</p:attrName>
                                        </p:attrNameLst>
                                      </p:cBhvr>
                                    </p:animRot>
                                  </p:childTnLst>
                                </p:cTn>
                              </p:par>
                            </p:childTnLst>
                          </p:cTn>
                        </p:par>
                        <p:par>
                          <p:cTn id="39" fill="hold">
                            <p:stCondLst>
                              <p:cond delay="10950"/>
                            </p:stCondLst>
                            <p:childTnLst>
                              <p:par>
                                <p:cTn id="40" presetID="56" presetClass="entr" presetSubtype="0" fill="hold" nodeType="afterEffect">
                                  <p:stCondLst>
                                    <p:cond delay="0"/>
                                  </p:stCondLst>
                                  <p:iterate type="lt">
                                    <p:tmPct val="10000"/>
                                  </p:iterate>
                                  <p:childTnLst>
                                    <p:set>
                                      <p:cBhvr>
                                        <p:cTn id="41" dur="1" fill="hold">
                                          <p:stCondLst>
                                            <p:cond delay="0"/>
                                          </p:stCondLst>
                                        </p:cTn>
                                        <p:tgtEl>
                                          <p:spTgt spid="11">
                                            <p:txEl>
                                              <p:pRg st="5" end="5"/>
                                            </p:txEl>
                                          </p:spTgt>
                                        </p:tgtEl>
                                        <p:attrNameLst>
                                          <p:attrName>style.visibility</p:attrName>
                                        </p:attrNameLst>
                                      </p:cBhvr>
                                      <p:to>
                                        <p:strVal val="visible"/>
                                      </p:to>
                                    </p:set>
                                    <p:anim by="(-#ppt_w*2)" calcmode="lin" valueType="num">
                                      <p:cBhvr rctx="PPT">
                                        <p:cTn id="42" dur="250" autoRev="1" fill="hold">
                                          <p:stCondLst>
                                            <p:cond delay="0"/>
                                          </p:stCondLst>
                                        </p:cTn>
                                        <p:tgtEl>
                                          <p:spTgt spid="11">
                                            <p:txEl>
                                              <p:pRg st="5" end="5"/>
                                            </p:txEl>
                                          </p:spTgt>
                                        </p:tgtEl>
                                        <p:attrNameLst>
                                          <p:attrName>ppt_w</p:attrName>
                                        </p:attrNameLst>
                                      </p:cBhvr>
                                    </p:anim>
                                    <p:anim by="(#ppt_w*0.50)" calcmode="lin" valueType="num">
                                      <p:cBhvr>
                                        <p:cTn id="43" dur="250" decel="50000" autoRev="1" fill="hold">
                                          <p:stCondLst>
                                            <p:cond delay="0"/>
                                          </p:stCondLst>
                                        </p:cTn>
                                        <p:tgtEl>
                                          <p:spTgt spid="11">
                                            <p:txEl>
                                              <p:pRg st="5" end="5"/>
                                            </p:txEl>
                                          </p:spTgt>
                                        </p:tgtEl>
                                        <p:attrNameLst>
                                          <p:attrName>ppt_x</p:attrName>
                                        </p:attrNameLst>
                                      </p:cBhvr>
                                    </p:anim>
                                    <p:anim from="(-#ppt_h/2)" to="(#ppt_y)" calcmode="lin" valueType="num">
                                      <p:cBhvr>
                                        <p:cTn id="44" dur="500" fill="hold">
                                          <p:stCondLst>
                                            <p:cond delay="0"/>
                                          </p:stCondLst>
                                        </p:cTn>
                                        <p:tgtEl>
                                          <p:spTgt spid="11">
                                            <p:txEl>
                                              <p:pRg st="5" end="5"/>
                                            </p:txEl>
                                          </p:spTgt>
                                        </p:tgtEl>
                                        <p:attrNameLst>
                                          <p:attrName>ppt_y</p:attrName>
                                        </p:attrNameLst>
                                      </p:cBhvr>
                                    </p:anim>
                                    <p:animRot by="21600000">
                                      <p:cBhvr>
                                        <p:cTn id="45" dur="500" fill="hold">
                                          <p:stCondLst>
                                            <p:cond delay="0"/>
                                          </p:stCondLst>
                                        </p:cTn>
                                        <p:tgtEl>
                                          <p:spTgt spid="11">
                                            <p:txEl>
                                              <p:pRg st="5" end="5"/>
                                            </p:txEl>
                                          </p:spTgt>
                                        </p:tgtEl>
                                        <p:attrNameLst>
                                          <p:attrName>r</p:attrName>
                                        </p:attrNameLst>
                                      </p:cBhvr>
                                    </p:animRot>
                                  </p:childTnLst>
                                </p:cTn>
                              </p:par>
                            </p:childTnLst>
                          </p:cTn>
                        </p:par>
                        <p:par>
                          <p:cTn id="46" fill="hold">
                            <p:stCondLst>
                              <p:cond delay="12500"/>
                            </p:stCondLst>
                            <p:childTnLst>
                              <p:par>
                                <p:cTn id="47" presetID="56" presetClass="entr" presetSubtype="0" fill="hold" nodeType="afterEffect">
                                  <p:stCondLst>
                                    <p:cond delay="0"/>
                                  </p:stCondLst>
                                  <p:iterate type="lt">
                                    <p:tmPct val="10000"/>
                                  </p:iterate>
                                  <p:childTnLst>
                                    <p:set>
                                      <p:cBhvr>
                                        <p:cTn id="48" dur="1" fill="hold">
                                          <p:stCondLst>
                                            <p:cond delay="0"/>
                                          </p:stCondLst>
                                        </p:cTn>
                                        <p:tgtEl>
                                          <p:spTgt spid="11">
                                            <p:txEl>
                                              <p:pRg st="7" end="7"/>
                                            </p:txEl>
                                          </p:spTgt>
                                        </p:tgtEl>
                                        <p:attrNameLst>
                                          <p:attrName>style.visibility</p:attrName>
                                        </p:attrNameLst>
                                      </p:cBhvr>
                                      <p:to>
                                        <p:strVal val="visible"/>
                                      </p:to>
                                    </p:set>
                                    <p:anim by="(-#ppt_w*2)" calcmode="lin" valueType="num">
                                      <p:cBhvr rctx="PPT">
                                        <p:cTn id="49" dur="250" autoRev="1" fill="hold">
                                          <p:stCondLst>
                                            <p:cond delay="0"/>
                                          </p:stCondLst>
                                        </p:cTn>
                                        <p:tgtEl>
                                          <p:spTgt spid="11">
                                            <p:txEl>
                                              <p:pRg st="7" end="7"/>
                                            </p:txEl>
                                          </p:spTgt>
                                        </p:tgtEl>
                                        <p:attrNameLst>
                                          <p:attrName>ppt_w</p:attrName>
                                        </p:attrNameLst>
                                      </p:cBhvr>
                                    </p:anim>
                                    <p:anim by="(#ppt_w*0.50)" calcmode="lin" valueType="num">
                                      <p:cBhvr>
                                        <p:cTn id="50" dur="250" decel="50000" autoRev="1" fill="hold">
                                          <p:stCondLst>
                                            <p:cond delay="0"/>
                                          </p:stCondLst>
                                        </p:cTn>
                                        <p:tgtEl>
                                          <p:spTgt spid="11">
                                            <p:txEl>
                                              <p:pRg st="7" end="7"/>
                                            </p:txEl>
                                          </p:spTgt>
                                        </p:tgtEl>
                                        <p:attrNameLst>
                                          <p:attrName>ppt_x</p:attrName>
                                        </p:attrNameLst>
                                      </p:cBhvr>
                                    </p:anim>
                                    <p:anim from="(-#ppt_h/2)" to="(#ppt_y)" calcmode="lin" valueType="num">
                                      <p:cBhvr>
                                        <p:cTn id="51" dur="500" fill="hold">
                                          <p:stCondLst>
                                            <p:cond delay="0"/>
                                          </p:stCondLst>
                                        </p:cTn>
                                        <p:tgtEl>
                                          <p:spTgt spid="11">
                                            <p:txEl>
                                              <p:pRg st="7" end="7"/>
                                            </p:txEl>
                                          </p:spTgt>
                                        </p:tgtEl>
                                        <p:attrNameLst>
                                          <p:attrName>ppt_y</p:attrName>
                                        </p:attrNameLst>
                                      </p:cBhvr>
                                    </p:anim>
                                    <p:animRot by="21600000">
                                      <p:cBhvr>
                                        <p:cTn id="52" dur="500" fill="hold">
                                          <p:stCondLst>
                                            <p:cond delay="0"/>
                                          </p:stCondLst>
                                        </p:cTn>
                                        <p:tgtEl>
                                          <p:spTgt spid="11">
                                            <p:txEl>
                                              <p:pRg st="7" end="7"/>
                                            </p:txEl>
                                          </p:spTgt>
                                        </p:tgtEl>
                                        <p:attrNameLst>
                                          <p:attrName>r</p:attrName>
                                        </p:attrNameLst>
                                      </p:cBhvr>
                                    </p:animRot>
                                  </p:childTnLst>
                                </p:cTn>
                              </p:par>
                            </p:childTnLst>
                          </p:cTn>
                        </p:par>
                        <p:par>
                          <p:cTn id="53" fill="hold">
                            <p:stCondLst>
                              <p:cond delay="14600"/>
                            </p:stCondLst>
                            <p:childTnLst>
                              <p:par>
                                <p:cTn id="54" presetID="56" presetClass="entr" presetSubtype="0" fill="hold" nodeType="afterEffect">
                                  <p:stCondLst>
                                    <p:cond delay="0"/>
                                  </p:stCondLst>
                                  <p:iterate type="lt">
                                    <p:tmPct val="10000"/>
                                  </p:iterate>
                                  <p:childTnLst>
                                    <p:set>
                                      <p:cBhvr>
                                        <p:cTn id="55" dur="1" fill="hold">
                                          <p:stCondLst>
                                            <p:cond delay="0"/>
                                          </p:stCondLst>
                                        </p:cTn>
                                        <p:tgtEl>
                                          <p:spTgt spid="11">
                                            <p:txEl>
                                              <p:pRg st="8" end="8"/>
                                            </p:txEl>
                                          </p:spTgt>
                                        </p:tgtEl>
                                        <p:attrNameLst>
                                          <p:attrName>style.visibility</p:attrName>
                                        </p:attrNameLst>
                                      </p:cBhvr>
                                      <p:to>
                                        <p:strVal val="visible"/>
                                      </p:to>
                                    </p:set>
                                    <p:anim by="(-#ppt_w*2)" calcmode="lin" valueType="num">
                                      <p:cBhvr rctx="PPT">
                                        <p:cTn id="56" dur="250" autoRev="1" fill="hold">
                                          <p:stCondLst>
                                            <p:cond delay="0"/>
                                          </p:stCondLst>
                                        </p:cTn>
                                        <p:tgtEl>
                                          <p:spTgt spid="11">
                                            <p:txEl>
                                              <p:pRg st="8" end="8"/>
                                            </p:txEl>
                                          </p:spTgt>
                                        </p:tgtEl>
                                        <p:attrNameLst>
                                          <p:attrName>ppt_w</p:attrName>
                                        </p:attrNameLst>
                                      </p:cBhvr>
                                    </p:anim>
                                    <p:anim by="(#ppt_w*0.50)" calcmode="lin" valueType="num">
                                      <p:cBhvr>
                                        <p:cTn id="57" dur="250" decel="50000" autoRev="1" fill="hold">
                                          <p:stCondLst>
                                            <p:cond delay="0"/>
                                          </p:stCondLst>
                                        </p:cTn>
                                        <p:tgtEl>
                                          <p:spTgt spid="11">
                                            <p:txEl>
                                              <p:pRg st="8" end="8"/>
                                            </p:txEl>
                                          </p:spTgt>
                                        </p:tgtEl>
                                        <p:attrNameLst>
                                          <p:attrName>ppt_x</p:attrName>
                                        </p:attrNameLst>
                                      </p:cBhvr>
                                    </p:anim>
                                    <p:anim from="(-#ppt_h/2)" to="(#ppt_y)" calcmode="lin" valueType="num">
                                      <p:cBhvr>
                                        <p:cTn id="58" dur="500" fill="hold">
                                          <p:stCondLst>
                                            <p:cond delay="0"/>
                                          </p:stCondLst>
                                        </p:cTn>
                                        <p:tgtEl>
                                          <p:spTgt spid="11">
                                            <p:txEl>
                                              <p:pRg st="8" end="8"/>
                                            </p:txEl>
                                          </p:spTgt>
                                        </p:tgtEl>
                                        <p:attrNameLst>
                                          <p:attrName>ppt_y</p:attrName>
                                        </p:attrNameLst>
                                      </p:cBhvr>
                                    </p:anim>
                                    <p:animRot by="21600000">
                                      <p:cBhvr>
                                        <p:cTn id="59" dur="500" fill="hold">
                                          <p:stCondLst>
                                            <p:cond delay="0"/>
                                          </p:stCondLst>
                                        </p:cTn>
                                        <p:tgtEl>
                                          <p:spTgt spid="11">
                                            <p:txEl>
                                              <p:pRg st="8" end="8"/>
                                            </p:txEl>
                                          </p:spTgt>
                                        </p:tgtEl>
                                        <p:attrNameLst>
                                          <p:attrName>r</p:attrName>
                                        </p:attrNameLst>
                                      </p:cBhvr>
                                    </p:animRot>
                                  </p:childTnLst>
                                </p:cTn>
                              </p:par>
                            </p:childTnLst>
                          </p:cTn>
                        </p:par>
                        <p:par>
                          <p:cTn id="60" fill="hold">
                            <p:stCondLst>
                              <p:cond delay="15900"/>
                            </p:stCondLst>
                            <p:childTnLst>
                              <p:par>
                                <p:cTn id="61" presetID="56" presetClass="entr" presetSubtype="0" fill="hold" nodeType="afterEffect">
                                  <p:stCondLst>
                                    <p:cond delay="0"/>
                                  </p:stCondLst>
                                  <p:iterate type="lt">
                                    <p:tmPct val="10000"/>
                                  </p:iterate>
                                  <p:childTnLst>
                                    <p:set>
                                      <p:cBhvr>
                                        <p:cTn id="62" dur="1" fill="hold">
                                          <p:stCondLst>
                                            <p:cond delay="0"/>
                                          </p:stCondLst>
                                        </p:cTn>
                                        <p:tgtEl>
                                          <p:spTgt spid="11">
                                            <p:txEl>
                                              <p:pRg st="9" end="9"/>
                                            </p:txEl>
                                          </p:spTgt>
                                        </p:tgtEl>
                                        <p:attrNameLst>
                                          <p:attrName>style.visibility</p:attrName>
                                        </p:attrNameLst>
                                      </p:cBhvr>
                                      <p:to>
                                        <p:strVal val="visible"/>
                                      </p:to>
                                    </p:set>
                                    <p:anim by="(-#ppt_w*2)" calcmode="lin" valueType="num">
                                      <p:cBhvr rctx="PPT">
                                        <p:cTn id="63" dur="250" autoRev="1" fill="hold">
                                          <p:stCondLst>
                                            <p:cond delay="0"/>
                                          </p:stCondLst>
                                        </p:cTn>
                                        <p:tgtEl>
                                          <p:spTgt spid="11">
                                            <p:txEl>
                                              <p:pRg st="9" end="9"/>
                                            </p:txEl>
                                          </p:spTgt>
                                        </p:tgtEl>
                                        <p:attrNameLst>
                                          <p:attrName>ppt_w</p:attrName>
                                        </p:attrNameLst>
                                      </p:cBhvr>
                                    </p:anim>
                                    <p:anim by="(#ppt_w*0.50)" calcmode="lin" valueType="num">
                                      <p:cBhvr>
                                        <p:cTn id="64" dur="250" decel="50000" autoRev="1" fill="hold">
                                          <p:stCondLst>
                                            <p:cond delay="0"/>
                                          </p:stCondLst>
                                        </p:cTn>
                                        <p:tgtEl>
                                          <p:spTgt spid="11">
                                            <p:txEl>
                                              <p:pRg st="9" end="9"/>
                                            </p:txEl>
                                          </p:spTgt>
                                        </p:tgtEl>
                                        <p:attrNameLst>
                                          <p:attrName>ppt_x</p:attrName>
                                        </p:attrNameLst>
                                      </p:cBhvr>
                                    </p:anim>
                                    <p:anim from="(-#ppt_h/2)" to="(#ppt_y)" calcmode="lin" valueType="num">
                                      <p:cBhvr>
                                        <p:cTn id="65" dur="500" fill="hold">
                                          <p:stCondLst>
                                            <p:cond delay="0"/>
                                          </p:stCondLst>
                                        </p:cTn>
                                        <p:tgtEl>
                                          <p:spTgt spid="11">
                                            <p:txEl>
                                              <p:pRg st="9" end="9"/>
                                            </p:txEl>
                                          </p:spTgt>
                                        </p:tgtEl>
                                        <p:attrNameLst>
                                          <p:attrName>ppt_y</p:attrName>
                                        </p:attrNameLst>
                                      </p:cBhvr>
                                    </p:anim>
                                    <p:animRot by="21600000">
                                      <p:cBhvr>
                                        <p:cTn id="66" dur="500" fill="hold">
                                          <p:stCondLst>
                                            <p:cond delay="0"/>
                                          </p:stCondLst>
                                        </p:cTn>
                                        <p:tgtEl>
                                          <p:spTgt spid="11">
                                            <p:txEl>
                                              <p:pRg st="9" end="9"/>
                                            </p:txEl>
                                          </p:spTgt>
                                        </p:tgtEl>
                                        <p:attrNameLst>
                                          <p:attrName>r</p:attrName>
                                        </p:attrNameLst>
                                      </p:cBhvr>
                                    </p:animRot>
                                  </p:childTnLst>
                                </p:cTn>
                              </p:par>
                            </p:childTnLst>
                          </p:cTn>
                        </p:par>
                        <p:par>
                          <p:cTn id="67" fill="hold">
                            <p:stCondLst>
                              <p:cond delay="17200"/>
                            </p:stCondLst>
                            <p:childTnLst>
                              <p:par>
                                <p:cTn id="68" presetID="56" presetClass="entr" presetSubtype="0" fill="hold" nodeType="afterEffect">
                                  <p:stCondLst>
                                    <p:cond delay="0"/>
                                  </p:stCondLst>
                                  <p:iterate type="lt">
                                    <p:tmPct val="10000"/>
                                  </p:iterate>
                                  <p:childTnLst>
                                    <p:set>
                                      <p:cBhvr>
                                        <p:cTn id="69" dur="1" fill="hold">
                                          <p:stCondLst>
                                            <p:cond delay="0"/>
                                          </p:stCondLst>
                                        </p:cTn>
                                        <p:tgtEl>
                                          <p:spTgt spid="11">
                                            <p:txEl>
                                              <p:pRg st="10" end="10"/>
                                            </p:txEl>
                                          </p:spTgt>
                                        </p:tgtEl>
                                        <p:attrNameLst>
                                          <p:attrName>style.visibility</p:attrName>
                                        </p:attrNameLst>
                                      </p:cBhvr>
                                      <p:to>
                                        <p:strVal val="visible"/>
                                      </p:to>
                                    </p:set>
                                    <p:anim by="(-#ppt_w*2)" calcmode="lin" valueType="num">
                                      <p:cBhvr rctx="PPT">
                                        <p:cTn id="70" dur="250" autoRev="1" fill="hold">
                                          <p:stCondLst>
                                            <p:cond delay="0"/>
                                          </p:stCondLst>
                                        </p:cTn>
                                        <p:tgtEl>
                                          <p:spTgt spid="11">
                                            <p:txEl>
                                              <p:pRg st="10" end="10"/>
                                            </p:txEl>
                                          </p:spTgt>
                                        </p:tgtEl>
                                        <p:attrNameLst>
                                          <p:attrName>ppt_w</p:attrName>
                                        </p:attrNameLst>
                                      </p:cBhvr>
                                    </p:anim>
                                    <p:anim by="(#ppt_w*0.50)" calcmode="lin" valueType="num">
                                      <p:cBhvr>
                                        <p:cTn id="71" dur="250" decel="50000" autoRev="1" fill="hold">
                                          <p:stCondLst>
                                            <p:cond delay="0"/>
                                          </p:stCondLst>
                                        </p:cTn>
                                        <p:tgtEl>
                                          <p:spTgt spid="11">
                                            <p:txEl>
                                              <p:pRg st="10" end="10"/>
                                            </p:txEl>
                                          </p:spTgt>
                                        </p:tgtEl>
                                        <p:attrNameLst>
                                          <p:attrName>ppt_x</p:attrName>
                                        </p:attrNameLst>
                                      </p:cBhvr>
                                    </p:anim>
                                    <p:anim from="(-#ppt_h/2)" to="(#ppt_y)" calcmode="lin" valueType="num">
                                      <p:cBhvr>
                                        <p:cTn id="72" dur="500" fill="hold">
                                          <p:stCondLst>
                                            <p:cond delay="0"/>
                                          </p:stCondLst>
                                        </p:cTn>
                                        <p:tgtEl>
                                          <p:spTgt spid="11">
                                            <p:txEl>
                                              <p:pRg st="10" end="10"/>
                                            </p:txEl>
                                          </p:spTgt>
                                        </p:tgtEl>
                                        <p:attrNameLst>
                                          <p:attrName>ppt_y</p:attrName>
                                        </p:attrNameLst>
                                      </p:cBhvr>
                                    </p:anim>
                                    <p:animRot by="21600000">
                                      <p:cBhvr>
                                        <p:cTn id="73" dur="500" fill="hold">
                                          <p:stCondLst>
                                            <p:cond delay="0"/>
                                          </p:stCondLst>
                                        </p:cTn>
                                        <p:tgtEl>
                                          <p:spTgt spid="11">
                                            <p:txEl>
                                              <p:pRg st="10" end="10"/>
                                            </p:txEl>
                                          </p:spTgt>
                                        </p:tgtEl>
                                        <p:attrNameLst>
                                          <p:attrName>r</p:attrName>
                                        </p:attrNameLst>
                                      </p:cBhvr>
                                    </p:animRot>
                                  </p:childTnLst>
                                </p:cTn>
                              </p:par>
                            </p:childTnLst>
                          </p:cTn>
                        </p:par>
                        <p:par>
                          <p:cTn id="74" fill="hold">
                            <p:stCondLst>
                              <p:cond delay="18650"/>
                            </p:stCondLst>
                            <p:childTnLst>
                              <p:par>
                                <p:cTn id="75" presetID="56" presetClass="entr" presetSubtype="0" fill="hold" nodeType="afterEffect">
                                  <p:stCondLst>
                                    <p:cond delay="0"/>
                                  </p:stCondLst>
                                  <p:iterate type="lt">
                                    <p:tmPct val="10000"/>
                                  </p:iterate>
                                  <p:childTnLst>
                                    <p:set>
                                      <p:cBhvr>
                                        <p:cTn id="76" dur="1" fill="hold">
                                          <p:stCondLst>
                                            <p:cond delay="0"/>
                                          </p:stCondLst>
                                        </p:cTn>
                                        <p:tgtEl>
                                          <p:spTgt spid="11">
                                            <p:txEl>
                                              <p:pRg st="11" end="11"/>
                                            </p:txEl>
                                          </p:spTgt>
                                        </p:tgtEl>
                                        <p:attrNameLst>
                                          <p:attrName>style.visibility</p:attrName>
                                        </p:attrNameLst>
                                      </p:cBhvr>
                                      <p:to>
                                        <p:strVal val="visible"/>
                                      </p:to>
                                    </p:set>
                                    <p:anim by="(-#ppt_w*2)" calcmode="lin" valueType="num">
                                      <p:cBhvr rctx="PPT">
                                        <p:cTn id="77" dur="250" autoRev="1" fill="hold">
                                          <p:stCondLst>
                                            <p:cond delay="0"/>
                                          </p:stCondLst>
                                        </p:cTn>
                                        <p:tgtEl>
                                          <p:spTgt spid="11">
                                            <p:txEl>
                                              <p:pRg st="11" end="11"/>
                                            </p:txEl>
                                          </p:spTgt>
                                        </p:tgtEl>
                                        <p:attrNameLst>
                                          <p:attrName>ppt_w</p:attrName>
                                        </p:attrNameLst>
                                      </p:cBhvr>
                                    </p:anim>
                                    <p:anim by="(#ppt_w*0.50)" calcmode="lin" valueType="num">
                                      <p:cBhvr>
                                        <p:cTn id="78" dur="250" decel="50000" autoRev="1" fill="hold">
                                          <p:stCondLst>
                                            <p:cond delay="0"/>
                                          </p:stCondLst>
                                        </p:cTn>
                                        <p:tgtEl>
                                          <p:spTgt spid="11">
                                            <p:txEl>
                                              <p:pRg st="11" end="11"/>
                                            </p:txEl>
                                          </p:spTgt>
                                        </p:tgtEl>
                                        <p:attrNameLst>
                                          <p:attrName>ppt_x</p:attrName>
                                        </p:attrNameLst>
                                      </p:cBhvr>
                                    </p:anim>
                                    <p:anim from="(-#ppt_h/2)" to="(#ppt_y)" calcmode="lin" valueType="num">
                                      <p:cBhvr>
                                        <p:cTn id="79" dur="500" fill="hold">
                                          <p:stCondLst>
                                            <p:cond delay="0"/>
                                          </p:stCondLst>
                                        </p:cTn>
                                        <p:tgtEl>
                                          <p:spTgt spid="11">
                                            <p:txEl>
                                              <p:pRg st="11" end="11"/>
                                            </p:txEl>
                                          </p:spTgt>
                                        </p:tgtEl>
                                        <p:attrNameLst>
                                          <p:attrName>ppt_y</p:attrName>
                                        </p:attrNameLst>
                                      </p:cBhvr>
                                    </p:anim>
                                    <p:animRot by="21600000">
                                      <p:cBhvr>
                                        <p:cTn id="80" dur="500" fill="hold">
                                          <p:stCondLst>
                                            <p:cond delay="0"/>
                                          </p:stCondLst>
                                        </p:cTn>
                                        <p:tgtEl>
                                          <p:spTgt spid="11">
                                            <p:txEl>
                                              <p:pRg st="11" end="11"/>
                                            </p:txEl>
                                          </p:spTgt>
                                        </p:tgtEl>
                                        <p:attrNameLst>
                                          <p:attrName>r</p:attrName>
                                        </p:attrNameLst>
                                      </p:cBhvr>
                                    </p:animRot>
                                  </p:childTnLst>
                                </p:cTn>
                              </p:par>
                            </p:childTnLst>
                          </p:cTn>
                        </p:par>
                        <p:par>
                          <p:cTn id="81" fill="hold">
                            <p:stCondLst>
                              <p:cond delay="21050"/>
                            </p:stCondLst>
                            <p:childTnLst>
                              <p:par>
                                <p:cTn id="82" presetID="56" presetClass="entr" presetSubtype="0" fill="hold" nodeType="afterEffect">
                                  <p:stCondLst>
                                    <p:cond delay="0"/>
                                  </p:stCondLst>
                                  <p:iterate type="lt">
                                    <p:tmPct val="10000"/>
                                  </p:iterate>
                                  <p:childTnLst>
                                    <p:set>
                                      <p:cBhvr>
                                        <p:cTn id="83" dur="1" fill="hold">
                                          <p:stCondLst>
                                            <p:cond delay="0"/>
                                          </p:stCondLst>
                                        </p:cTn>
                                        <p:tgtEl>
                                          <p:spTgt spid="11">
                                            <p:txEl>
                                              <p:pRg st="12" end="12"/>
                                            </p:txEl>
                                          </p:spTgt>
                                        </p:tgtEl>
                                        <p:attrNameLst>
                                          <p:attrName>style.visibility</p:attrName>
                                        </p:attrNameLst>
                                      </p:cBhvr>
                                      <p:to>
                                        <p:strVal val="visible"/>
                                      </p:to>
                                    </p:set>
                                    <p:anim by="(-#ppt_w*2)" calcmode="lin" valueType="num">
                                      <p:cBhvr rctx="PPT">
                                        <p:cTn id="84" dur="250" autoRev="1" fill="hold">
                                          <p:stCondLst>
                                            <p:cond delay="0"/>
                                          </p:stCondLst>
                                        </p:cTn>
                                        <p:tgtEl>
                                          <p:spTgt spid="11">
                                            <p:txEl>
                                              <p:pRg st="12" end="12"/>
                                            </p:txEl>
                                          </p:spTgt>
                                        </p:tgtEl>
                                        <p:attrNameLst>
                                          <p:attrName>ppt_w</p:attrName>
                                        </p:attrNameLst>
                                      </p:cBhvr>
                                    </p:anim>
                                    <p:anim by="(#ppt_w*0.50)" calcmode="lin" valueType="num">
                                      <p:cBhvr>
                                        <p:cTn id="85" dur="250" decel="50000" autoRev="1" fill="hold">
                                          <p:stCondLst>
                                            <p:cond delay="0"/>
                                          </p:stCondLst>
                                        </p:cTn>
                                        <p:tgtEl>
                                          <p:spTgt spid="11">
                                            <p:txEl>
                                              <p:pRg st="12" end="12"/>
                                            </p:txEl>
                                          </p:spTgt>
                                        </p:tgtEl>
                                        <p:attrNameLst>
                                          <p:attrName>ppt_x</p:attrName>
                                        </p:attrNameLst>
                                      </p:cBhvr>
                                    </p:anim>
                                    <p:anim from="(-#ppt_h/2)" to="(#ppt_y)" calcmode="lin" valueType="num">
                                      <p:cBhvr>
                                        <p:cTn id="86" dur="500" fill="hold">
                                          <p:stCondLst>
                                            <p:cond delay="0"/>
                                          </p:stCondLst>
                                        </p:cTn>
                                        <p:tgtEl>
                                          <p:spTgt spid="11">
                                            <p:txEl>
                                              <p:pRg st="12" end="12"/>
                                            </p:txEl>
                                          </p:spTgt>
                                        </p:tgtEl>
                                        <p:attrNameLst>
                                          <p:attrName>ppt_y</p:attrName>
                                        </p:attrNameLst>
                                      </p:cBhvr>
                                    </p:anim>
                                    <p:animRot by="21600000">
                                      <p:cBhvr>
                                        <p:cTn id="87" dur="500" fill="hold">
                                          <p:stCondLst>
                                            <p:cond delay="0"/>
                                          </p:stCondLst>
                                        </p:cTn>
                                        <p:tgtEl>
                                          <p:spTgt spid="11">
                                            <p:txEl>
                                              <p:pRg st="12" end="12"/>
                                            </p:txEl>
                                          </p:spTgt>
                                        </p:tgtEl>
                                        <p:attrNameLst>
                                          <p:attrName>r</p:attrName>
                                        </p:attrNameLst>
                                      </p:cBhvr>
                                    </p:animRot>
                                  </p:childTnLst>
                                </p:cTn>
                              </p:par>
                            </p:childTnLst>
                          </p:cTn>
                        </p:par>
                        <p:par>
                          <p:cTn id="88" fill="hold">
                            <p:stCondLst>
                              <p:cond delay="22450"/>
                            </p:stCondLst>
                            <p:childTnLst>
                              <p:par>
                                <p:cTn id="89" presetID="56" presetClass="entr" presetSubtype="0" fill="hold" nodeType="afterEffect">
                                  <p:stCondLst>
                                    <p:cond delay="0"/>
                                  </p:stCondLst>
                                  <p:iterate type="lt">
                                    <p:tmPct val="10000"/>
                                  </p:iterate>
                                  <p:childTnLst>
                                    <p:set>
                                      <p:cBhvr>
                                        <p:cTn id="90" dur="1" fill="hold">
                                          <p:stCondLst>
                                            <p:cond delay="0"/>
                                          </p:stCondLst>
                                        </p:cTn>
                                        <p:tgtEl>
                                          <p:spTgt spid="11">
                                            <p:txEl>
                                              <p:pRg st="13" end="13"/>
                                            </p:txEl>
                                          </p:spTgt>
                                        </p:tgtEl>
                                        <p:attrNameLst>
                                          <p:attrName>style.visibility</p:attrName>
                                        </p:attrNameLst>
                                      </p:cBhvr>
                                      <p:to>
                                        <p:strVal val="visible"/>
                                      </p:to>
                                    </p:set>
                                    <p:anim by="(-#ppt_w*2)" calcmode="lin" valueType="num">
                                      <p:cBhvr rctx="PPT">
                                        <p:cTn id="91" dur="250" autoRev="1" fill="hold">
                                          <p:stCondLst>
                                            <p:cond delay="0"/>
                                          </p:stCondLst>
                                        </p:cTn>
                                        <p:tgtEl>
                                          <p:spTgt spid="11">
                                            <p:txEl>
                                              <p:pRg st="13" end="13"/>
                                            </p:txEl>
                                          </p:spTgt>
                                        </p:tgtEl>
                                        <p:attrNameLst>
                                          <p:attrName>ppt_w</p:attrName>
                                        </p:attrNameLst>
                                      </p:cBhvr>
                                    </p:anim>
                                    <p:anim by="(#ppt_w*0.50)" calcmode="lin" valueType="num">
                                      <p:cBhvr>
                                        <p:cTn id="92" dur="250" decel="50000" autoRev="1" fill="hold">
                                          <p:stCondLst>
                                            <p:cond delay="0"/>
                                          </p:stCondLst>
                                        </p:cTn>
                                        <p:tgtEl>
                                          <p:spTgt spid="11">
                                            <p:txEl>
                                              <p:pRg st="13" end="13"/>
                                            </p:txEl>
                                          </p:spTgt>
                                        </p:tgtEl>
                                        <p:attrNameLst>
                                          <p:attrName>ppt_x</p:attrName>
                                        </p:attrNameLst>
                                      </p:cBhvr>
                                    </p:anim>
                                    <p:anim from="(-#ppt_h/2)" to="(#ppt_y)" calcmode="lin" valueType="num">
                                      <p:cBhvr>
                                        <p:cTn id="93" dur="500" fill="hold">
                                          <p:stCondLst>
                                            <p:cond delay="0"/>
                                          </p:stCondLst>
                                        </p:cTn>
                                        <p:tgtEl>
                                          <p:spTgt spid="11">
                                            <p:txEl>
                                              <p:pRg st="13" end="13"/>
                                            </p:txEl>
                                          </p:spTgt>
                                        </p:tgtEl>
                                        <p:attrNameLst>
                                          <p:attrName>ppt_y</p:attrName>
                                        </p:attrNameLst>
                                      </p:cBhvr>
                                    </p:anim>
                                    <p:animRot by="21600000">
                                      <p:cBhvr>
                                        <p:cTn id="94" dur="500" fill="hold">
                                          <p:stCondLst>
                                            <p:cond delay="0"/>
                                          </p:stCondLst>
                                        </p:cTn>
                                        <p:tgtEl>
                                          <p:spTgt spid="11">
                                            <p:txEl>
                                              <p:pRg st="13" end="13"/>
                                            </p:txEl>
                                          </p:spTgt>
                                        </p:tgtEl>
                                        <p:attrNameLst>
                                          <p:attrName>r</p:attrName>
                                        </p:attrNameLst>
                                      </p:cBhvr>
                                    </p:animRot>
                                  </p:childTnLst>
                                </p:cTn>
                              </p:par>
                            </p:childTnLst>
                          </p:cTn>
                        </p:par>
                        <p:par>
                          <p:cTn id="95" fill="hold">
                            <p:stCondLst>
                              <p:cond delay="25650"/>
                            </p:stCondLst>
                            <p:childTnLst>
                              <p:par>
                                <p:cTn id="96" presetID="56" presetClass="entr" presetSubtype="0" fill="hold" nodeType="afterEffect">
                                  <p:stCondLst>
                                    <p:cond delay="0"/>
                                  </p:stCondLst>
                                  <p:iterate type="lt">
                                    <p:tmPct val="10000"/>
                                  </p:iterate>
                                  <p:childTnLst>
                                    <p:set>
                                      <p:cBhvr>
                                        <p:cTn id="97" dur="1" fill="hold">
                                          <p:stCondLst>
                                            <p:cond delay="0"/>
                                          </p:stCondLst>
                                        </p:cTn>
                                        <p:tgtEl>
                                          <p:spTgt spid="11">
                                            <p:txEl>
                                              <p:pRg st="14" end="14"/>
                                            </p:txEl>
                                          </p:spTgt>
                                        </p:tgtEl>
                                        <p:attrNameLst>
                                          <p:attrName>style.visibility</p:attrName>
                                        </p:attrNameLst>
                                      </p:cBhvr>
                                      <p:to>
                                        <p:strVal val="visible"/>
                                      </p:to>
                                    </p:set>
                                    <p:anim by="(-#ppt_w*2)" calcmode="lin" valueType="num">
                                      <p:cBhvr rctx="PPT">
                                        <p:cTn id="98" dur="250" autoRev="1" fill="hold">
                                          <p:stCondLst>
                                            <p:cond delay="0"/>
                                          </p:stCondLst>
                                        </p:cTn>
                                        <p:tgtEl>
                                          <p:spTgt spid="11">
                                            <p:txEl>
                                              <p:pRg st="14" end="14"/>
                                            </p:txEl>
                                          </p:spTgt>
                                        </p:tgtEl>
                                        <p:attrNameLst>
                                          <p:attrName>ppt_w</p:attrName>
                                        </p:attrNameLst>
                                      </p:cBhvr>
                                    </p:anim>
                                    <p:anim by="(#ppt_w*0.50)" calcmode="lin" valueType="num">
                                      <p:cBhvr>
                                        <p:cTn id="99" dur="250" decel="50000" autoRev="1" fill="hold">
                                          <p:stCondLst>
                                            <p:cond delay="0"/>
                                          </p:stCondLst>
                                        </p:cTn>
                                        <p:tgtEl>
                                          <p:spTgt spid="11">
                                            <p:txEl>
                                              <p:pRg st="14" end="14"/>
                                            </p:txEl>
                                          </p:spTgt>
                                        </p:tgtEl>
                                        <p:attrNameLst>
                                          <p:attrName>ppt_x</p:attrName>
                                        </p:attrNameLst>
                                      </p:cBhvr>
                                    </p:anim>
                                    <p:anim from="(-#ppt_h/2)" to="(#ppt_y)" calcmode="lin" valueType="num">
                                      <p:cBhvr>
                                        <p:cTn id="100" dur="500" fill="hold">
                                          <p:stCondLst>
                                            <p:cond delay="0"/>
                                          </p:stCondLst>
                                        </p:cTn>
                                        <p:tgtEl>
                                          <p:spTgt spid="11">
                                            <p:txEl>
                                              <p:pRg st="14" end="14"/>
                                            </p:txEl>
                                          </p:spTgt>
                                        </p:tgtEl>
                                        <p:attrNameLst>
                                          <p:attrName>ppt_y</p:attrName>
                                        </p:attrNameLst>
                                      </p:cBhvr>
                                    </p:anim>
                                    <p:animRot by="21600000">
                                      <p:cBhvr>
                                        <p:cTn id="101" dur="500" fill="hold">
                                          <p:stCondLst>
                                            <p:cond delay="0"/>
                                          </p:stCondLst>
                                        </p:cTn>
                                        <p:tgtEl>
                                          <p:spTgt spid="11">
                                            <p:txEl>
                                              <p:pRg st="14" end="1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La</a:t>
            </a:r>
            <a:r>
              <a:rPr lang="es-MX" sz="2000" b="1" dirty="0">
                <a:solidFill>
                  <a:schemeClr val="bg1"/>
                </a:solidFill>
                <a:latin typeface="Arial" panose="020B0604020202020204" pitchFamily="34" charset="0"/>
                <a:cs typeface="Arial" panose="020B0604020202020204" pitchFamily="34" charset="0"/>
              </a:rPr>
              <a:t> licitación pública</a:t>
            </a:r>
            <a:r>
              <a:rPr lang="es-MX" sz="2000" dirty="0">
                <a:solidFill>
                  <a:schemeClr val="bg1"/>
                </a:solidFill>
                <a:latin typeface="Arial" panose="020B0604020202020204" pitchFamily="34" charset="0"/>
                <a:cs typeface="Arial" panose="020B0604020202020204" pitchFamily="34" charset="0"/>
              </a:rPr>
              <a:t>, de acuerdo a la </a:t>
            </a:r>
            <a:r>
              <a:rPr lang="es-MX" sz="2000" b="1" dirty="0">
                <a:solidFill>
                  <a:schemeClr val="bg1"/>
                </a:solidFill>
                <a:latin typeface="Arial" panose="020B0604020202020204" pitchFamily="34" charset="0"/>
                <a:cs typeface="Arial" panose="020B0604020202020204" pitchFamily="34" charset="0"/>
              </a:rPr>
              <a:t>LOPSRM</a:t>
            </a:r>
            <a:r>
              <a:rPr lang="es-MX" sz="2000" dirty="0">
                <a:solidFill>
                  <a:schemeClr val="bg1"/>
                </a:solidFill>
                <a:latin typeface="Arial" panose="020B0604020202020204" pitchFamily="34" charset="0"/>
                <a:cs typeface="Arial" panose="020B0604020202020204" pitchFamily="34" charset="0"/>
              </a:rPr>
              <a:t>, independientemente de su carácter, se debe llevar a cabo, de acuerdo a las siguientes etapas:</a:t>
            </a:r>
          </a:p>
          <a:p>
            <a:pPr marL="0" indent="0">
              <a:lnSpc>
                <a:spcPct val="11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nSpc>
                <a:spcPct val="110000"/>
              </a:lnSpc>
              <a:spcBef>
                <a:spcPts val="0"/>
              </a:spcBef>
              <a:buNone/>
            </a:pPr>
            <a:r>
              <a:rPr lang="es-MX" sz="2000" b="1" dirty="0">
                <a:solidFill>
                  <a:schemeClr val="bg1"/>
                </a:solidFill>
                <a:latin typeface="Arial" panose="020B0604020202020204" pitchFamily="34" charset="0"/>
                <a:cs typeface="Arial" panose="020B0604020202020204" pitchFamily="34" charset="0"/>
              </a:rPr>
              <a:t>A.- Previa al inicio del procedimiento</a:t>
            </a:r>
            <a:r>
              <a:rPr lang="es-MX" sz="2000" dirty="0">
                <a:solidFill>
                  <a:schemeClr val="bg1"/>
                </a:solidFill>
                <a:latin typeface="Arial" panose="020B0604020202020204" pitchFamily="34" charset="0"/>
                <a:cs typeface="Arial" panose="020B0604020202020204" pitchFamily="34" charset="0"/>
              </a:rPr>
              <a:t>.</a:t>
            </a:r>
          </a:p>
          <a:p>
            <a:pPr marL="0" indent="0">
              <a:lnSpc>
                <a:spcPct val="11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dirty="0">
                <a:solidFill>
                  <a:schemeClr val="bg1"/>
                </a:solidFill>
                <a:latin typeface="Arial" panose="020B0604020202020204" pitchFamily="34" charset="0"/>
                <a:cs typeface="Arial" panose="020B0604020202020204" pitchFamily="34" charset="0"/>
              </a:rPr>
              <a:t>Proyecto de convocatoria </a:t>
            </a:r>
            <a:r>
              <a:rPr lang="es-ES" sz="1600" dirty="0">
                <a:solidFill>
                  <a:schemeClr val="bg1"/>
                </a:solidFill>
                <a:latin typeface="Arial" panose="020B0604020202020204" pitchFamily="34" charset="0"/>
                <a:cs typeface="Arial" panose="020B0604020202020204" pitchFamily="34" charset="0"/>
              </a:rPr>
              <a:t>(arts. 31 3º, 4º, y 5º pfos. LOPSRM y 2 frac XXVI y 35 RLOPSRM)</a:t>
            </a:r>
            <a:r>
              <a:rPr lang="es-ES" sz="2000" dirty="0">
                <a:solidFill>
                  <a:schemeClr val="bg1"/>
                </a:solidFill>
                <a:latin typeface="Arial" panose="020B0604020202020204" pitchFamily="34" charset="0"/>
                <a:cs typeface="Arial" panose="020B0604020202020204" pitchFamily="34" charset="0"/>
              </a:rPr>
              <a:t>, y</a:t>
            </a:r>
          </a:p>
          <a:p>
            <a:pPr marL="0" indent="0" algn="just">
              <a:lnSpc>
                <a:spcPct val="110000"/>
              </a:lnSpc>
              <a:spcBef>
                <a:spcPts val="0"/>
              </a:spcBef>
              <a:buNone/>
            </a:pPr>
            <a:endParaRPr lang="es-ES"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b="1" dirty="0">
                <a:solidFill>
                  <a:schemeClr val="bg1"/>
                </a:solidFill>
                <a:latin typeface="Arial" panose="020B0604020202020204" pitchFamily="34" charset="0"/>
                <a:cs typeface="Arial" panose="020B0604020202020204" pitchFamily="34" charset="0"/>
              </a:rPr>
              <a:t>B.- Del procedimiento de contratación.</a:t>
            </a:r>
          </a:p>
          <a:p>
            <a:pPr marL="0" indent="0" algn="just">
              <a:lnSpc>
                <a:spcPct val="110000"/>
              </a:lnSpc>
              <a:spcBef>
                <a:spcPts val="0"/>
              </a:spcBef>
              <a:buNone/>
            </a:pPr>
            <a:endParaRPr lang="es-ES" sz="1000" dirty="0">
              <a:solidFill>
                <a:schemeClr val="bg1"/>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Publicación de la convocatoria a la licitación en CompraNet y resumen en DOF </a:t>
            </a:r>
            <a:r>
              <a:rPr lang="es-ES" sz="1600" kern="0" dirty="0">
                <a:solidFill>
                  <a:sysClr val="windowText" lastClr="000000"/>
                </a:solidFill>
                <a:latin typeface="Arial" panose="020B0604020202020204" pitchFamily="34" charset="0"/>
                <a:cs typeface="Arial" panose="020B0604020202020204" pitchFamily="34" charset="0"/>
              </a:rPr>
              <a:t>(arts. 30 LAASSP y 42 RLAASSP)</a:t>
            </a:r>
            <a:r>
              <a:rPr lang="es-ES" sz="2000" kern="0" dirty="0">
                <a:solidFill>
                  <a:sysClr val="windowText" lastClr="000000"/>
                </a:solidFill>
                <a:latin typeface="Arial" panose="020B0604020202020204" pitchFamily="34" charset="0"/>
                <a:cs typeface="Arial" panose="020B0604020202020204" pitchFamily="34" charset="0"/>
              </a:rPr>
              <a:t>;</a:t>
            </a:r>
            <a:endParaRPr lang="es-MX" sz="20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Visita al sitio de los trabajos </a:t>
            </a:r>
            <a:r>
              <a:rPr lang="es-ES" sz="1600" kern="0" dirty="0">
                <a:solidFill>
                  <a:sysClr val="windowText" lastClr="000000"/>
                </a:solidFill>
                <a:latin typeface="Arial" panose="020B0604020202020204" pitchFamily="34" charset="0"/>
                <a:cs typeface="Arial" panose="020B0604020202020204" pitchFamily="34" charset="0"/>
              </a:rPr>
              <a:t>(art. 31 fracc. IX LOPSRM y 31 fracc. III, 38 y 39 RLOPSRM)</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Junta de aclaraciones </a:t>
            </a:r>
            <a:r>
              <a:rPr lang="es-ES" sz="1600" kern="0" dirty="0">
                <a:solidFill>
                  <a:sysClr val="windowText" lastClr="000000"/>
                </a:solidFill>
                <a:latin typeface="Arial" panose="020B0604020202020204" pitchFamily="34" charset="0"/>
                <a:cs typeface="Arial" panose="020B0604020202020204" pitchFamily="34" charset="0"/>
              </a:rPr>
              <a:t>(arts. 35 LOPSRM y 39 y 40 RLOPSRM)</a:t>
            </a:r>
            <a:r>
              <a:rPr lang="es-ES" sz="2000" kern="0" dirty="0">
                <a:solidFill>
                  <a:sysClr val="windowText" lastClr="000000"/>
                </a:solidFill>
                <a:latin typeface="Arial" panose="020B0604020202020204" pitchFamily="34" charset="0"/>
                <a:cs typeface="Arial" panose="020B0604020202020204" pitchFamily="34" charset="0"/>
              </a:rPr>
              <a:t>;</a:t>
            </a:r>
            <a:endParaRPr lang="es-MX" sz="20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Presentación y apertura de proposiciones; </a:t>
            </a:r>
            <a:r>
              <a:rPr lang="es-ES" sz="1600" kern="0" dirty="0">
                <a:solidFill>
                  <a:sysClr val="windowText" lastClr="000000"/>
                </a:solidFill>
                <a:latin typeface="Arial" panose="020B0604020202020204" pitchFamily="34" charset="0"/>
                <a:cs typeface="Arial" panose="020B0604020202020204" pitchFamily="34" charset="0"/>
              </a:rPr>
              <a:t>(arts. 33, 35 y 37 LOPSRM y 59, 60, 61, 62 RLOPSRM)</a:t>
            </a:r>
            <a:endParaRPr lang="es-MX" sz="16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Análisis y evaluación de proposiciones </a:t>
            </a:r>
            <a:r>
              <a:rPr lang="es-ES" sz="1600" kern="0" dirty="0">
                <a:solidFill>
                  <a:sysClr val="windowText" lastClr="000000"/>
                </a:solidFill>
                <a:latin typeface="Arial" panose="020B0604020202020204" pitchFamily="34" charset="0"/>
                <a:cs typeface="Arial" panose="020B0604020202020204" pitchFamily="34" charset="0"/>
              </a:rPr>
              <a:t>(arts. 38 LOPSRM y 63, 64, 65 y 66 RLOPSRM y Lineamientos);</a:t>
            </a:r>
            <a:endParaRPr lang="es-ES" sz="20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a:t>
            </a:r>
            <a:r>
              <a:rPr lang="es-ES" sz="2000" kern="0" dirty="0">
                <a:solidFill>
                  <a:schemeClr val="bg1"/>
                </a:solidFill>
                <a:latin typeface="Arial" panose="020B0604020202020204" pitchFamily="34" charset="0"/>
                <a:cs typeface="Arial" panose="020B0604020202020204" pitchFamily="34" charset="0"/>
              </a:rPr>
              <a:t>Fallo </a:t>
            </a:r>
            <a:r>
              <a:rPr lang="es-ES" altLang="es-MX" sz="2000" dirty="0">
                <a:solidFill>
                  <a:schemeClr val="bg1"/>
                </a:solidFill>
                <a:latin typeface="Arial" panose="020B0604020202020204" pitchFamily="34" charset="0"/>
                <a:cs typeface="Arial" panose="020B0604020202020204" pitchFamily="34" charset="0"/>
              </a:rPr>
              <a:t>con adjudicado </a:t>
            </a:r>
            <a:r>
              <a:rPr lang="es-ES" altLang="es-MX" sz="1600" dirty="0">
                <a:solidFill>
                  <a:schemeClr val="bg1"/>
                </a:solidFill>
                <a:latin typeface="Arial" panose="020B0604020202020204" pitchFamily="34" charset="0"/>
                <a:cs typeface="Arial" panose="020B0604020202020204" pitchFamily="34" charset="0"/>
              </a:rPr>
              <a:t>(arts. 39 LOPSRM y 68 RLOPSRM)</a:t>
            </a:r>
            <a:r>
              <a:rPr lang="es-ES" altLang="es-MX" sz="2000" dirty="0">
                <a:solidFill>
                  <a:schemeClr val="bg1"/>
                </a:solidFill>
                <a:latin typeface="Arial" panose="020B0604020202020204" pitchFamily="34" charset="0"/>
                <a:cs typeface="Arial" panose="020B0604020202020204" pitchFamily="34" charset="0"/>
              </a:rPr>
              <a:t> o declarando desierto </a:t>
            </a:r>
            <a:r>
              <a:rPr lang="es-ES" altLang="es-MX" sz="1600" dirty="0">
                <a:solidFill>
                  <a:schemeClr val="bg1"/>
                </a:solidFill>
                <a:latin typeface="Arial" panose="020B0604020202020204" pitchFamily="34" charset="0"/>
                <a:cs typeface="Arial" panose="020B0604020202020204" pitchFamily="34" charset="0"/>
              </a:rPr>
              <a:t>(arts. 39 2º pfo. y 40 LOPSRM y 72 RLOPRSM)</a:t>
            </a:r>
            <a:r>
              <a:rPr lang="es-ES" altLang="es-MX" sz="2000" dirty="0">
                <a:solidFill>
                  <a:schemeClr val="bg1"/>
                </a:solidFill>
                <a:latin typeface="Arial" panose="020B0604020202020204" pitchFamily="34" charset="0"/>
                <a:cs typeface="Arial" panose="020B0604020202020204" pitchFamily="34" charset="0"/>
              </a:rPr>
              <a:t>, y </a:t>
            </a:r>
          </a:p>
          <a:p>
            <a:pPr marL="0" indent="0" algn="just" defTabSz="800100">
              <a:lnSpc>
                <a:spcPct val="110000"/>
              </a:lnSpc>
              <a:spcBef>
                <a:spcPts val="0"/>
              </a:spcBef>
              <a:buFont typeface="+mj-lt"/>
              <a:buAutoNum type="arabicPeriod"/>
              <a:defRPr/>
            </a:pPr>
            <a:r>
              <a:rPr lang="es-ES" sz="2000" kern="0" dirty="0">
                <a:solidFill>
                  <a:schemeClr val="bg1"/>
                </a:solidFill>
                <a:latin typeface="Arial" panose="020B0604020202020204" pitchFamily="34" charset="0"/>
                <a:cs typeface="Arial" panose="020B0604020202020204" pitchFamily="34" charset="0"/>
              </a:rPr>
              <a:t> Formalización del contrato </a:t>
            </a:r>
            <a:r>
              <a:rPr lang="es-ES" sz="1600" kern="0" dirty="0">
                <a:solidFill>
                  <a:schemeClr val="bg1"/>
                </a:solidFill>
                <a:latin typeface="Arial" panose="020B0604020202020204" pitchFamily="34" charset="0"/>
                <a:cs typeface="Arial" panose="020B0604020202020204" pitchFamily="34" charset="0"/>
              </a:rPr>
              <a:t>(arts. 31 fracc. XXV y 46 LOPSRM y 79 RLOPSRM)</a:t>
            </a:r>
            <a:r>
              <a:rPr lang="es-ES" sz="2000" kern="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155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50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1">
                                            <p:txEl>
                                              <p:pRg st="2" end="2"/>
                                            </p:txEl>
                                          </p:spTgt>
                                        </p:tgtEl>
                                      </p:cBhvr>
                                    </p:animEffect>
                                  </p:childTnLst>
                                </p:cTn>
                              </p:par>
                            </p:childTnLst>
                          </p:cTn>
                        </p:par>
                        <p:par>
                          <p:cTn id="20" fill="hold">
                            <p:stCondLst>
                              <p:cond delay="2150"/>
                            </p:stCondLst>
                            <p:childTnLst>
                              <p:par>
                                <p:cTn id="21" presetID="56" presetClass="entr" presetSubtype="0" fill="hold" nodeType="afterEffect">
                                  <p:stCondLst>
                                    <p:cond delay="0"/>
                                  </p:stCondLst>
                                  <p:iterate type="lt">
                                    <p:tmPct val="10000"/>
                                  </p:iterate>
                                  <p:childTnLst>
                                    <p:set>
                                      <p:cBhvr>
                                        <p:cTn id="22" dur="1" fill="hold">
                                          <p:stCondLst>
                                            <p:cond delay="0"/>
                                          </p:stCondLst>
                                        </p:cTn>
                                        <p:tgtEl>
                                          <p:spTgt spid="11">
                                            <p:txEl>
                                              <p:pRg st="4" end="4"/>
                                            </p:txEl>
                                          </p:spTgt>
                                        </p:tgtEl>
                                        <p:attrNameLst>
                                          <p:attrName>style.visibility</p:attrName>
                                        </p:attrNameLst>
                                      </p:cBhvr>
                                      <p:to>
                                        <p:strVal val="visible"/>
                                      </p:to>
                                    </p:set>
                                    <p:anim by="(-#ppt_w*2)" calcmode="lin" valueType="num">
                                      <p:cBhvr rctx="PPT">
                                        <p:cTn id="23" dur="125" autoRev="1" fill="hold">
                                          <p:stCondLst>
                                            <p:cond delay="0"/>
                                          </p:stCondLst>
                                        </p:cTn>
                                        <p:tgtEl>
                                          <p:spTgt spid="11">
                                            <p:txEl>
                                              <p:pRg st="4" end="4"/>
                                            </p:txEl>
                                          </p:spTgt>
                                        </p:tgtEl>
                                        <p:attrNameLst>
                                          <p:attrName>ppt_w</p:attrName>
                                        </p:attrNameLst>
                                      </p:cBhvr>
                                    </p:anim>
                                    <p:anim by="(#ppt_w*0.50)" calcmode="lin" valueType="num">
                                      <p:cBhvr>
                                        <p:cTn id="24" dur="125" decel="50000" autoRev="1" fill="hold">
                                          <p:stCondLst>
                                            <p:cond delay="0"/>
                                          </p:stCondLst>
                                        </p:cTn>
                                        <p:tgtEl>
                                          <p:spTgt spid="11">
                                            <p:txEl>
                                              <p:pRg st="4" end="4"/>
                                            </p:txEl>
                                          </p:spTgt>
                                        </p:tgtEl>
                                        <p:attrNameLst>
                                          <p:attrName>ppt_x</p:attrName>
                                        </p:attrNameLst>
                                      </p:cBhvr>
                                    </p:anim>
                                    <p:anim from="(-#ppt_h/2)" to="(#ppt_y)" calcmode="lin" valueType="num">
                                      <p:cBhvr>
                                        <p:cTn id="25" dur="250" fill="hold">
                                          <p:stCondLst>
                                            <p:cond delay="0"/>
                                          </p:stCondLst>
                                        </p:cTn>
                                        <p:tgtEl>
                                          <p:spTgt spid="11">
                                            <p:txEl>
                                              <p:pRg st="4" end="4"/>
                                            </p:txEl>
                                          </p:spTgt>
                                        </p:tgtEl>
                                        <p:attrNameLst>
                                          <p:attrName>ppt_y</p:attrName>
                                        </p:attrNameLst>
                                      </p:cBhvr>
                                    </p:anim>
                                    <p:animRot by="21600000">
                                      <p:cBhvr>
                                        <p:cTn id="26" dur="250" fill="hold">
                                          <p:stCondLst>
                                            <p:cond delay="0"/>
                                          </p:stCondLst>
                                        </p:cTn>
                                        <p:tgtEl>
                                          <p:spTgt spid="11">
                                            <p:txEl>
                                              <p:pRg st="4" end="4"/>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50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33" dur="50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1">
                                            <p:txEl>
                                              <p:pRg st="8" end="8"/>
                                            </p:txEl>
                                          </p:spTgt>
                                        </p:tgtEl>
                                        <p:attrNameLst>
                                          <p:attrName>style.visibility</p:attrName>
                                        </p:attrNameLst>
                                      </p:cBhvr>
                                      <p:to>
                                        <p:strVal val="visible"/>
                                      </p:to>
                                    </p:set>
                                    <p:anim calcmode="lin" valueType="num">
                                      <p:cBhvr>
                                        <p:cTn id="40" dur="500" decel="50000" fill="hold">
                                          <p:stCondLst>
                                            <p:cond delay="0"/>
                                          </p:stCondLst>
                                        </p:cTn>
                                        <p:tgtEl>
                                          <p:spTgt spid="11">
                                            <p:txEl>
                                              <p:pRg st="8" end="8"/>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1">
                                            <p:txEl>
                                              <p:pRg st="8" end="8"/>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1">
                                            <p:txEl>
                                              <p:pRg st="8" end="8"/>
                                            </p:txEl>
                                          </p:spTgt>
                                        </p:tgtEl>
                                        <p:attrNameLst>
                                          <p:attrName>ppt_w</p:attrName>
                                        </p:attrNameLst>
                                      </p:cBhvr>
                                      <p:tavLst>
                                        <p:tav tm="0">
                                          <p:val>
                                            <p:strVal val="#ppt_w*.05"/>
                                          </p:val>
                                        </p:tav>
                                        <p:tav tm="100000">
                                          <p:val>
                                            <p:strVal val="#ppt_w"/>
                                          </p:val>
                                        </p:tav>
                                      </p:tavLst>
                                    </p:anim>
                                    <p:anim calcmode="lin" valueType="num">
                                      <p:cBhvr>
                                        <p:cTn id="43" dur="1000" fill="hold"/>
                                        <p:tgtEl>
                                          <p:spTgt spid="11">
                                            <p:txEl>
                                              <p:pRg st="8" end="8"/>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1">
                                            <p:txEl>
                                              <p:pRg st="8" end="8"/>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1">
                                            <p:txEl>
                                              <p:pRg st="8" end="8"/>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1">
                                            <p:txEl>
                                              <p:pRg st="8" end="8"/>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11">
                                            <p:txEl>
                                              <p:pRg st="9" end="9"/>
                                            </p:txEl>
                                          </p:spTgt>
                                        </p:tgtEl>
                                        <p:attrNameLst>
                                          <p:attrName>style.visibility</p:attrName>
                                        </p:attrNameLst>
                                      </p:cBhvr>
                                      <p:to>
                                        <p:strVal val="visible"/>
                                      </p:to>
                                    </p:set>
                                    <p:anim calcmode="lin" valueType="num">
                                      <p:cBhvr>
                                        <p:cTn id="52" dur="500" decel="50000" fill="hold">
                                          <p:stCondLst>
                                            <p:cond delay="0"/>
                                          </p:stCondLst>
                                        </p:cTn>
                                        <p:tgtEl>
                                          <p:spTgt spid="11">
                                            <p:txEl>
                                              <p:pRg st="9" end="9"/>
                                            </p:txEl>
                                          </p:spTgt>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1">
                                            <p:txEl>
                                              <p:pRg st="9" end="9"/>
                                            </p:txEl>
                                          </p:spTgt>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1">
                                            <p:txEl>
                                              <p:pRg st="9" end="9"/>
                                            </p:txEl>
                                          </p:spTgt>
                                        </p:tgtEl>
                                        <p:attrNameLst>
                                          <p:attrName>ppt_w</p:attrName>
                                        </p:attrNameLst>
                                      </p:cBhvr>
                                      <p:tavLst>
                                        <p:tav tm="0">
                                          <p:val>
                                            <p:strVal val="#ppt_w*.05"/>
                                          </p:val>
                                        </p:tav>
                                        <p:tav tm="100000">
                                          <p:val>
                                            <p:strVal val="#ppt_w"/>
                                          </p:val>
                                        </p:tav>
                                      </p:tavLst>
                                    </p:anim>
                                    <p:anim calcmode="lin" valueType="num">
                                      <p:cBhvr>
                                        <p:cTn id="55" dur="1000" fill="hold"/>
                                        <p:tgtEl>
                                          <p:spTgt spid="11">
                                            <p:txEl>
                                              <p:pRg st="9" end="9"/>
                                            </p:txEl>
                                          </p:spTgt>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1">
                                            <p:txEl>
                                              <p:pRg st="9" end="9"/>
                                            </p:txEl>
                                          </p:spTgt>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1">
                                            <p:txEl>
                                              <p:pRg st="9" end="9"/>
                                            </p:txEl>
                                          </p:spTgt>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1">
                                            <p:txEl>
                                              <p:pRg st="9" end="9"/>
                                            </p:txEl>
                                          </p:spTgt>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1">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11">
                                            <p:txEl>
                                              <p:pRg st="10" end="10"/>
                                            </p:txEl>
                                          </p:spTgt>
                                        </p:tgtEl>
                                        <p:attrNameLst>
                                          <p:attrName>style.visibility</p:attrName>
                                        </p:attrNameLst>
                                      </p:cBhvr>
                                      <p:to>
                                        <p:strVal val="visible"/>
                                      </p:to>
                                    </p:set>
                                    <p:anim calcmode="lin" valueType="num">
                                      <p:cBhvr>
                                        <p:cTn id="64" dur="500" decel="50000" fill="hold">
                                          <p:stCondLst>
                                            <p:cond delay="0"/>
                                          </p:stCondLst>
                                        </p:cTn>
                                        <p:tgtEl>
                                          <p:spTgt spid="11">
                                            <p:txEl>
                                              <p:pRg st="10" end="10"/>
                                            </p:txEl>
                                          </p:spTgt>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1">
                                            <p:txEl>
                                              <p:pRg st="10" end="10"/>
                                            </p:txEl>
                                          </p:spTgt>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1">
                                            <p:txEl>
                                              <p:pRg st="10" end="10"/>
                                            </p:txEl>
                                          </p:spTgt>
                                        </p:tgtEl>
                                        <p:attrNameLst>
                                          <p:attrName>ppt_w</p:attrName>
                                        </p:attrNameLst>
                                      </p:cBhvr>
                                      <p:tavLst>
                                        <p:tav tm="0">
                                          <p:val>
                                            <p:strVal val="#ppt_w*.05"/>
                                          </p:val>
                                        </p:tav>
                                        <p:tav tm="100000">
                                          <p:val>
                                            <p:strVal val="#ppt_w"/>
                                          </p:val>
                                        </p:tav>
                                      </p:tavLst>
                                    </p:anim>
                                    <p:anim calcmode="lin" valueType="num">
                                      <p:cBhvr>
                                        <p:cTn id="67" dur="1000" fill="hold"/>
                                        <p:tgtEl>
                                          <p:spTgt spid="11">
                                            <p:txEl>
                                              <p:pRg st="10" end="10"/>
                                            </p:txEl>
                                          </p:spTgt>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1">
                                            <p:txEl>
                                              <p:pRg st="10" end="10"/>
                                            </p:txEl>
                                          </p:spTgt>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1">
                                            <p:txEl>
                                              <p:pRg st="10" end="10"/>
                                            </p:txEl>
                                          </p:spTgt>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1">
                                            <p:txEl>
                                              <p:pRg st="10" end="10"/>
                                            </p:txEl>
                                          </p:spTgt>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1">
                                            <p:txEl>
                                              <p:pRg st="10" end="1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5" presetClass="entr" presetSubtype="0" fill="hold" nodeType="clickEffect">
                                  <p:stCondLst>
                                    <p:cond delay="0"/>
                                  </p:stCondLst>
                                  <p:childTnLst>
                                    <p:set>
                                      <p:cBhvr>
                                        <p:cTn id="75" dur="1" fill="hold">
                                          <p:stCondLst>
                                            <p:cond delay="0"/>
                                          </p:stCondLst>
                                        </p:cTn>
                                        <p:tgtEl>
                                          <p:spTgt spid="11">
                                            <p:txEl>
                                              <p:pRg st="11" end="11"/>
                                            </p:txEl>
                                          </p:spTgt>
                                        </p:tgtEl>
                                        <p:attrNameLst>
                                          <p:attrName>style.visibility</p:attrName>
                                        </p:attrNameLst>
                                      </p:cBhvr>
                                      <p:to>
                                        <p:strVal val="visible"/>
                                      </p:to>
                                    </p:set>
                                    <p:anim calcmode="lin" valueType="num">
                                      <p:cBhvr>
                                        <p:cTn id="76" dur="500" decel="50000" fill="hold">
                                          <p:stCondLst>
                                            <p:cond delay="0"/>
                                          </p:stCondLst>
                                        </p:cTn>
                                        <p:tgtEl>
                                          <p:spTgt spid="11">
                                            <p:txEl>
                                              <p:pRg st="11" end="11"/>
                                            </p:txEl>
                                          </p:spTgt>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11">
                                            <p:txEl>
                                              <p:pRg st="11" end="11"/>
                                            </p:txEl>
                                          </p:spTgt>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11">
                                            <p:txEl>
                                              <p:pRg st="11" end="11"/>
                                            </p:txEl>
                                          </p:spTgt>
                                        </p:tgtEl>
                                        <p:attrNameLst>
                                          <p:attrName>ppt_w</p:attrName>
                                        </p:attrNameLst>
                                      </p:cBhvr>
                                      <p:tavLst>
                                        <p:tav tm="0">
                                          <p:val>
                                            <p:strVal val="#ppt_w*.05"/>
                                          </p:val>
                                        </p:tav>
                                        <p:tav tm="100000">
                                          <p:val>
                                            <p:strVal val="#ppt_w"/>
                                          </p:val>
                                        </p:tav>
                                      </p:tavLst>
                                    </p:anim>
                                    <p:anim calcmode="lin" valueType="num">
                                      <p:cBhvr>
                                        <p:cTn id="79" dur="1000" fill="hold"/>
                                        <p:tgtEl>
                                          <p:spTgt spid="11">
                                            <p:txEl>
                                              <p:pRg st="11" end="11"/>
                                            </p:txEl>
                                          </p:spTgt>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11">
                                            <p:txEl>
                                              <p:pRg st="11" end="11"/>
                                            </p:txEl>
                                          </p:spTgt>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11">
                                            <p:txEl>
                                              <p:pRg st="11" end="11"/>
                                            </p:txEl>
                                          </p:spTgt>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11">
                                            <p:txEl>
                                              <p:pRg st="11" end="11"/>
                                            </p:txEl>
                                          </p:spTgt>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11">
                                            <p:txEl>
                                              <p:pRg st="11" end="1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1">
                                            <p:txEl>
                                              <p:pRg st="12" end="12"/>
                                            </p:txEl>
                                          </p:spTgt>
                                        </p:tgtEl>
                                        <p:attrNameLst>
                                          <p:attrName>style.visibility</p:attrName>
                                        </p:attrNameLst>
                                      </p:cBhvr>
                                      <p:to>
                                        <p:strVal val="visible"/>
                                      </p:to>
                                    </p:set>
                                    <p:anim calcmode="lin" valueType="num">
                                      <p:cBhvr>
                                        <p:cTn id="88" dur="500" decel="50000" fill="hold">
                                          <p:stCondLst>
                                            <p:cond delay="0"/>
                                          </p:stCondLst>
                                        </p:cTn>
                                        <p:tgtEl>
                                          <p:spTgt spid="11">
                                            <p:txEl>
                                              <p:pRg st="12" end="12"/>
                                            </p:txEl>
                                          </p:spTgt>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1">
                                            <p:txEl>
                                              <p:pRg st="12" end="12"/>
                                            </p:txEl>
                                          </p:spTgt>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1">
                                            <p:txEl>
                                              <p:pRg st="12" end="12"/>
                                            </p:txEl>
                                          </p:spTgt>
                                        </p:tgtEl>
                                        <p:attrNameLst>
                                          <p:attrName>ppt_w</p:attrName>
                                        </p:attrNameLst>
                                      </p:cBhvr>
                                      <p:tavLst>
                                        <p:tav tm="0">
                                          <p:val>
                                            <p:strVal val="#ppt_w*.05"/>
                                          </p:val>
                                        </p:tav>
                                        <p:tav tm="100000">
                                          <p:val>
                                            <p:strVal val="#ppt_w"/>
                                          </p:val>
                                        </p:tav>
                                      </p:tavLst>
                                    </p:anim>
                                    <p:anim calcmode="lin" valueType="num">
                                      <p:cBhvr>
                                        <p:cTn id="91" dur="1000" fill="hold"/>
                                        <p:tgtEl>
                                          <p:spTgt spid="11">
                                            <p:txEl>
                                              <p:pRg st="12" end="12"/>
                                            </p:txEl>
                                          </p:spTgt>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1">
                                            <p:txEl>
                                              <p:pRg st="12" end="12"/>
                                            </p:txEl>
                                          </p:spTgt>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1">
                                            <p:txEl>
                                              <p:pRg st="12" end="12"/>
                                            </p:txEl>
                                          </p:spTgt>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1">
                                            <p:txEl>
                                              <p:pRg st="12" end="12"/>
                                            </p:txEl>
                                          </p:spTgt>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1">
                                            <p:txEl>
                                              <p:pRg st="12" end="12"/>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5" presetClass="entr" presetSubtype="0" fill="hold" nodeType="clickEffect">
                                  <p:stCondLst>
                                    <p:cond delay="0"/>
                                  </p:stCondLst>
                                  <p:childTnLst>
                                    <p:set>
                                      <p:cBhvr>
                                        <p:cTn id="99" dur="1" fill="hold">
                                          <p:stCondLst>
                                            <p:cond delay="0"/>
                                          </p:stCondLst>
                                        </p:cTn>
                                        <p:tgtEl>
                                          <p:spTgt spid="11">
                                            <p:txEl>
                                              <p:pRg st="13" end="13"/>
                                            </p:txEl>
                                          </p:spTgt>
                                        </p:tgtEl>
                                        <p:attrNameLst>
                                          <p:attrName>style.visibility</p:attrName>
                                        </p:attrNameLst>
                                      </p:cBhvr>
                                      <p:to>
                                        <p:strVal val="visible"/>
                                      </p:to>
                                    </p:set>
                                    <p:anim calcmode="lin" valueType="num">
                                      <p:cBhvr>
                                        <p:cTn id="100" dur="500" decel="50000" fill="hold">
                                          <p:stCondLst>
                                            <p:cond delay="0"/>
                                          </p:stCondLst>
                                        </p:cTn>
                                        <p:tgtEl>
                                          <p:spTgt spid="11">
                                            <p:txEl>
                                              <p:pRg st="13" end="13"/>
                                            </p:txEl>
                                          </p:spTgt>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11">
                                            <p:txEl>
                                              <p:pRg st="13" end="13"/>
                                            </p:txEl>
                                          </p:spTgt>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11">
                                            <p:txEl>
                                              <p:pRg st="13" end="13"/>
                                            </p:txEl>
                                          </p:spTgt>
                                        </p:tgtEl>
                                        <p:attrNameLst>
                                          <p:attrName>ppt_w</p:attrName>
                                        </p:attrNameLst>
                                      </p:cBhvr>
                                      <p:tavLst>
                                        <p:tav tm="0">
                                          <p:val>
                                            <p:strVal val="#ppt_w*.05"/>
                                          </p:val>
                                        </p:tav>
                                        <p:tav tm="100000">
                                          <p:val>
                                            <p:strVal val="#ppt_w"/>
                                          </p:val>
                                        </p:tav>
                                      </p:tavLst>
                                    </p:anim>
                                    <p:anim calcmode="lin" valueType="num">
                                      <p:cBhvr>
                                        <p:cTn id="103" dur="1000" fill="hold"/>
                                        <p:tgtEl>
                                          <p:spTgt spid="11">
                                            <p:txEl>
                                              <p:pRg st="13" end="13"/>
                                            </p:txEl>
                                          </p:spTgt>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11">
                                            <p:txEl>
                                              <p:pRg st="13" end="13"/>
                                            </p:txEl>
                                          </p:spTgt>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11">
                                            <p:txEl>
                                              <p:pRg st="13" end="13"/>
                                            </p:txEl>
                                          </p:spTgt>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11">
                                            <p:txEl>
                                              <p:pRg st="13" end="13"/>
                                            </p:txEl>
                                          </p:spTgt>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11">
                                            <p:txEl>
                                              <p:pRg st="13" end="13"/>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5" presetClass="entr" presetSubtype="0" fill="hold" nodeType="clickEffect">
                                  <p:stCondLst>
                                    <p:cond delay="0"/>
                                  </p:stCondLst>
                                  <p:childTnLst>
                                    <p:set>
                                      <p:cBhvr>
                                        <p:cTn id="111" dur="1" fill="hold">
                                          <p:stCondLst>
                                            <p:cond delay="0"/>
                                          </p:stCondLst>
                                        </p:cTn>
                                        <p:tgtEl>
                                          <p:spTgt spid="11">
                                            <p:txEl>
                                              <p:pRg st="14" end="14"/>
                                            </p:txEl>
                                          </p:spTgt>
                                        </p:tgtEl>
                                        <p:attrNameLst>
                                          <p:attrName>style.visibility</p:attrName>
                                        </p:attrNameLst>
                                      </p:cBhvr>
                                      <p:to>
                                        <p:strVal val="visible"/>
                                      </p:to>
                                    </p:set>
                                    <p:anim calcmode="lin" valueType="num">
                                      <p:cBhvr>
                                        <p:cTn id="112" dur="500" decel="50000" fill="hold">
                                          <p:stCondLst>
                                            <p:cond delay="0"/>
                                          </p:stCondLst>
                                        </p:cTn>
                                        <p:tgtEl>
                                          <p:spTgt spid="11">
                                            <p:txEl>
                                              <p:pRg st="14" end="14"/>
                                            </p:txEl>
                                          </p:spTgt>
                                        </p:tgtEl>
                                        <p:attrNameLst>
                                          <p:attrName>style.rotation</p:attrName>
                                        </p:attrNameLst>
                                      </p:cBhvr>
                                      <p:tavLst>
                                        <p:tav tm="0">
                                          <p:val>
                                            <p:fltVal val="-90"/>
                                          </p:val>
                                        </p:tav>
                                        <p:tav tm="100000">
                                          <p:val>
                                            <p:fltVal val="0"/>
                                          </p:val>
                                        </p:tav>
                                      </p:tavLst>
                                    </p:anim>
                                    <p:anim calcmode="lin" valueType="num">
                                      <p:cBhvr>
                                        <p:cTn id="113" dur="500" decel="50000" fill="hold">
                                          <p:stCondLst>
                                            <p:cond delay="0"/>
                                          </p:stCondLst>
                                        </p:cTn>
                                        <p:tgtEl>
                                          <p:spTgt spid="11">
                                            <p:txEl>
                                              <p:pRg st="14" end="14"/>
                                            </p:txEl>
                                          </p:spTgt>
                                        </p:tgtEl>
                                        <p:attrNameLst>
                                          <p:attrName>ppt_w</p:attrName>
                                        </p:attrNameLst>
                                      </p:cBhvr>
                                      <p:tavLst>
                                        <p:tav tm="0">
                                          <p:val>
                                            <p:strVal val="#ppt_w"/>
                                          </p:val>
                                        </p:tav>
                                        <p:tav tm="100000">
                                          <p:val>
                                            <p:strVal val="#ppt_w*.05"/>
                                          </p:val>
                                        </p:tav>
                                      </p:tavLst>
                                    </p:anim>
                                    <p:anim calcmode="lin" valueType="num">
                                      <p:cBhvr>
                                        <p:cTn id="114" dur="500" accel="50000" fill="hold">
                                          <p:stCondLst>
                                            <p:cond delay="500"/>
                                          </p:stCondLst>
                                        </p:cTn>
                                        <p:tgtEl>
                                          <p:spTgt spid="11">
                                            <p:txEl>
                                              <p:pRg st="14" end="14"/>
                                            </p:txEl>
                                          </p:spTgt>
                                        </p:tgtEl>
                                        <p:attrNameLst>
                                          <p:attrName>ppt_w</p:attrName>
                                        </p:attrNameLst>
                                      </p:cBhvr>
                                      <p:tavLst>
                                        <p:tav tm="0">
                                          <p:val>
                                            <p:strVal val="#ppt_w*.05"/>
                                          </p:val>
                                        </p:tav>
                                        <p:tav tm="100000">
                                          <p:val>
                                            <p:strVal val="#ppt_w"/>
                                          </p:val>
                                        </p:tav>
                                      </p:tavLst>
                                    </p:anim>
                                    <p:anim calcmode="lin" valueType="num">
                                      <p:cBhvr>
                                        <p:cTn id="115" dur="1000" fill="hold"/>
                                        <p:tgtEl>
                                          <p:spTgt spid="11">
                                            <p:txEl>
                                              <p:pRg st="14" end="14"/>
                                            </p:txEl>
                                          </p:spTgt>
                                        </p:tgtEl>
                                        <p:attrNameLst>
                                          <p:attrName>ppt_h</p:attrName>
                                        </p:attrNameLst>
                                      </p:cBhvr>
                                      <p:tavLst>
                                        <p:tav tm="0">
                                          <p:val>
                                            <p:strVal val="#ppt_h"/>
                                          </p:val>
                                        </p:tav>
                                        <p:tav tm="100000">
                                          <p:val>
                                            <p:strVal val="#ppt_h"/>
                                          </p:val>
                                        </p:tav>
                                      </p:tavLst>
                                    </p:anim>
                                    <p:anim calcmode="lin" valueType="num">
                                      <p:cBhvr>
                                        <p:cTn id="116" dur="500" decel="50000" fill="hold">
                                          <p:stCondLst>
                                            <p:cond delay="0"/>
                                          </p:stCondLst>
                                        </p:cTn>
                                        <p:tgtEl>
                                          <p:spTgt spid="11">
                                            <p:txEl>
                                              <p:pRg st="14" end="14"/>
                                            </p:txEl>
                                          </p:spTgt>
                                        </p:tgtEl>
                                        <p:attrNameLst>
                                          <p:attrName>ppt_x</p:attrName>
                                        </p:attrNameLst>
                                      </p:cBhvr>
                                      <p:tavLst>
                                        <p:tav tm="0">
                                          <p:val>
                                            <p:strVal val="#ppt_x+.4"/>
                                          </p:val>
                                        </p:tav>
                                        <p:tav tm="100000">
                                          <p:val>
                                            <p:strVal val="#ppt_x"/>
                                          </p:val>
                                        </p:tav>
                                      </p:tavLst>
                                    </p:anim>
                                    <p:anim calcmode="lin" valueType="num">
                                      <p:cBhvr>
                                        <p:cTn id="117" dur="500" decel="50000" fill="hold">
                                          <p:stCondLst>
                                            <p:cond delay="0"/>
                                          </p:stCondLst>
                                        </p:cTn>
                                        <p:tgtEl>
                                          <p:spTgt spid="11">
                                            <p:txEl>
                                              <p:pRg st="14" end="14"/>
                                            </p:txEl>
                                          </p:spTgt>
                                        </p:tgtEl>
                                        <p:attrNameLst>
                                          <p:attrName>ppt_y</p:attrName>
                                        </p:attrNameLst>
                                      </p:cBhvr>
                                      <p:tavLst>
                                        <p:tav tm="0">
                                          <p:val>
                                            <p:strVal val="#ppt_y-.2"/>
                                          </p:val>
                                        </p:tav>
                                        <p:tav tm="100000">
                                          <p:val>
                                            <p:strVal val="#ppt_y+.1"/>
                                          </p:val>
                                        </p:tav>
                                      </p:tavLst>
                                    </p:anim>
                                    <p:anim calcmode="lin" valueType="num">
                                      <p:cBhvr>
                                        <p:cTn id="118" dur="500" accel="50000" fill="hold">
                                          <p:stCondLst>
                                            <p:cond delay="500"/>
                                          </p:stCondLst>
                                        </p:cTn>
                                        <p:tgtEl>
                                          <p:spTgt spid="11">
                                            <p:txEl>
                                              <p:pRg st="14" end="14"/>
                                            </p:txEl>
                                          </p:spTgt>
                                        </p:tgtEl>
                                        <p:attrNameLst>
                                          <p:attrName>ppt_y</p:attrName>
                                        </p:attrNameLst>
                                      </p:cBhvr>
                                      <p:tavLst>
                                        <p:tav tm="0">
                                          <p:val>
                                            <p:strVal val="#ppt_y+.1"/>
                                          </p:val>
                                        </p:tav>
                                        <p:tav tm="100000">
                                          <p:val>
                                            <p:strVal val="#ppt_y"/>
                                          </p:val>
                                        </p:tav>
                                      </p:tavLst>
                                    </p:anim>
                                    <p:animEffect transition="in" filter="fade">
                                      <p:cBhvr>
                                        <p:cTn id="119" dur="1000" decel="50000">
                                          <p:stCondLst>
                                            <p:cond delay="0"/>
                                          </p:stCondLst>
                                        </p:cTn>
                                        <p:tgtEl>
                                          <p:spTgt spid="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La etapa </a:t>
            </a:r>
            <a:r>
              <a:rPr lang="es-MX" sz="2000" b="1" dirty="0">
                <a:solidFill>
                  <a:schemeClr val="bg1"/>
                </a:solidFill>
                <a:latin typeface="Arial" panose="020B0604020202020204" pitchFamily="34" charset="0"/>
                <a:cs typeface="Arial" panose="020B0604020202020204" pitchFamily="34" charset="0"/>
              </a:rPr>
              <a:t>Previa al inicio del procedimiento</a:t>
            </a:r>
            <a:r>
              <a:rPr lang="es-MX" sz="2000" dirty="0">
                <a:solidFill>
                  <a:schemeClr val="bg1"/>
                </a:solidFill>
                <a:latin typeface="Arial" panose="020B0604020202020204" pitchFamily="34" charset="0"/>
                <a:cs typeface="Arial" panose="020B0604020202020204" pitchFamily="34" charset="0"/>
              </a:rPr>
              <a:t>, consiste en dar a conocer el </a:t>
            </a:r>
            <a:r>
              <a:rPr lang="es-ES" sz="2000" dirty="0">
                <a:solidFill>
                  <a:schemeClr val="bg1"/>
                </a:solidFill>
                <a:latin typeface="Arial" panose="020B0604020202020204" pitchFamily="34" charset="0"/>
                <a:cs typeface="Arial" panose="020B0604020202020204" pitchFamily="34" charset="0"/>
              </a:rPr>
              <a:t>Proyecto de convocatoria o preconvocatoria, para que cualquier interesado lo pueda opinar.</a:t>
            </a:r>
          </a:p>
          <a:p>
            <a:pPr marL="0" indent="0" algn="just">
              <a:lnSpc>
                <a:spcPct val="110000"/>
              </a:lnSpc>
              <a:spcBef>
                <a:spcPts val="0"/>
              </a:spcBef>
              <a:buNone/>
            </a:pPr>
            <a:endParaRPr lang="es-ES"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dirty="0">
                <a:solidFill>
                  <a:schemeClr val="bg1"/>
                </a:solidFill>
                <a:latin typeface="Arial" panose="020B0604020202020204" pitchFamily="34" charset="0"/>
                <a:cs typeface="Arial" panose="020B0604020202020204" pitchFamily="34" charset="0"/>
              </a:rPr>
              <a:t>De conformidad con la </a:t>
            </a:r>
            <a:r>
              <a:rPr lang="es-ES" sz="2000" b="1" dirty="0">
                <a:solidFill>
                  <a:schemeClr val="bg1"/>
                </a:solidFill>
                <a:latin typeface="Arial" panose="020B0604020202020204" pitchFamily="34" charset="0"/>
                <a:cs typeface="Arial" panose="020B0604020202020204" pitchFamily="34" charset="0"/>
              </a:rPr>
              <a:t>LAASSP</a:t>
            </a:r>
            <a:r>
              <a:rPr lang="es-ES" sz="2000" dirty="0">
                <a:solidFill>
                  <a:schemeClr val="bg1"/>
                </a:solidFill>
                <a:latin typeface="Arial" panose="020B0604020202020204" pitchFamily="34" charset="0"/>
                <a:cs typeface="Arial" panose="020B0604020202020204" pitchFamily="34" charset="0"/>
              </a:rPr>
              <a:t>, la determinación de cuales Proyectos de convocatoria serán difundidos, se debe tomar en base al PAAAS, seleccionándose aquéllos que en su conjunto representen por lo menos el cincuenta por ciento del monto total a licitar, de los cuales se deberá dar preferencia a aquéllos que tengan mayor importancia para los programas sustantivos del ente público. </a:t>
            </a:r>
            <a:r>
              <a:rPr lang="es-ES" sz="1600" dirty="0">
                <a:solidFill>
                  <a:schemeClr val="bg1"/>
                </a:solidFill>
                <a:latin typeface="Arial" panose="020B0604020202020204" pitchFamily="34" charset="0"/>
                <a:cs typeface="Arial" panose="020B0604020202020204" pitchFamily="34" charset="0"/>
              </a:rPr>
              <a:t>(art. 41 fracc. I RLAASSP)</a:t>
            </a:r>
            <a:endParaRPr lang="es-ES"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ES"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dirty="0">
                <a:solidFill>
                  <a:schemeClr val="bg1"/>
                </a:solidFill>
                <a:latin typeface="Arial" panose="020B0604020202020204" pitchFamily="34" charset="0"/>
                <a:cs typeface="Arial" panose="020B0604020202020204" pitchFamily="34" charset="0"/>
              </a:rPr>
              <a:t>De acuerdo con la </a:t>
            </a:r>
            <a:r>
              <a:rPr lang="es-ES" sz="2000" b="1" dirty="0">
                <a:solidFill>
                  <a:schemeClr val="bg1"/>
                </a:solidFill>
                <a:latin typeface="Arial" panose="020B0604020202020204" pitchFamily="34" charset="0"/>
                <a:cs typeface="Arial" panose="020B0604020202020204" pitchFamily="34" charset="0"/>
              </a:rPr>
              <a:t>LOPSRM</a:t>
            </a:r>
            <a:r>
              <a:rPr lang="es-ES" sz="2000" dirty="0">
                <a:solidFill>
                  <a:schemeClr val="bg1"/>
                </a:solidFill>
                <a:latin typeface="Arial" panose="020B0604020202020204" pitchFamily="34" charset="0"/>
                <a:cs typeface="Arial" panose="020B0604020202020204" pitchFamily="34" charset="0"/>
              </a:rPr>
              <a:t>, se deberán difundir los proyectos cuyo presupuesto estimado de contratación sea superior a diez mil veces el valor mensual de la UMA </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lang="es-ES_tradnl" altLang="es-MX" sz="1600" dirty="0">
                <a:solidFill>
                  <a:srgbClr val="000000"/>
                </a:solidFill>
                <a:latin typeface="Arial" panose="020B0604020202020204" pitchFamily="34" charset="0"/>
                <a:cs typeface="Arial" panose="020B0604020202020204" pitchFamily="34" charset="0"/>
              </a:rPr>
              <a:t>31</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´537,000.00 pesos hasta </a:t>
            </a:r>
            <a:r>
              <a:rPr lang="es-ES_tradnl" altLang="es-MX" sz="1600" dirty="0">
                <a:solidFill>
                  <a:srgbClr val="000000"/>
                </a:solidFill>
                <a:latin typeface="Arial" panose="020B0604020202020204" pitchFamily="34" charset="0"/>
                <a:cs typeface="Arial" panose="020B0604020202020204" pitchFamily="34" charset="0"/>
              </a:rPr>
              <a:t>31 </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enero 2024)</a:t>
            </a:r>
            <a:r>
              <a:rPr kumimoji="0" lang="es-ES_tradnl"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y será opcional  las de  monto  inferior a  esa 		</a:t>
            </a:r>
            <a:r>
              <a:rPr lang="es-ES_tradnl" altLang="es-MX" sz="2000" dirty="0">
                <a:solidFill>
                  <a:srgbClr val="000000"/>
                </a:solidFill>
                <a:latin typeface="Arial" panose="020B0604020202020204" pitchFamily="34" charset="0"/>
                <a:cs typeface="Arial" panose="020B0604020202020204" pitchFamily="34" charset="0"/>
              </a:rPr>
              <a:t>            cantidad </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31 3er. y 4º </a:t>
            </a:r>
            <a:r>
              <a:rPr kumimoji="0" lang="es-ES_tradnl" altLang="es-MX"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pfos</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_tradnl"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lang="es-ES" sz="2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pPr>
            <a:endParaRPr lang="es-ES"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dirty="0">
                <a:solidFill>
                  <a:schemeClr val="bg1"/>
                </a:solidFill>
                <a:latin typeface="Arial" panose="020B0604020202020204" pitchFamily="34" charset="0"/>
                <a:cs typeface="Arial" panose="020B0604020202020204" pitchFamily="34" charset="0"/>
              </a:rPr>
              <a:t>		            La difusión debe hacerse a través de CompraNet, al menos 		            durante diez días hábiles, lapso durante el cual se recibirán 		            los comentarios pertinentes en la dirección electrónica que para tal fin se señale </a:t>
            </a:r>
            <a:r>
              <a:rPr lang="es-ES" sz="1700" kern="0" dirty="0">
                <a:solidFill>
                  <a:sysClr val="windowText" lastClr="000000"/>
                </a:solidFill>
                <a:latin typeface="Arial" panose="020B0604020202020204" pitchFamily="34" charset="0"/>
                <a:cs typeface="Arial" panose="020B0604020202020204" pitchFamily="34" charset="0"/>
              </a:rPr>
              <a:t>(arts. 30 4º pfo. LOPSRM y 29 penúltimo pfo. LAASSP)</a:t>
            </a:r>
            <a:r>
              <a:rPr lang="es-ES" sz="2000" kern="0" dirty="0">
                <a:solidFill>
                  <a:sysClr val="windowText" lastClr="000000"/>
                </a:solidFill>
                <a:latin typeface="Arial" panose="020B0604020202020204" pitchFamily="34" charset="0"/>
                <a:cs typeface="Arial" panose="020B0604020202020204" pitchFamily="34" charset="0"/>
              </a:rPr>
              <a:t>.</a:t>
            </a:r>
            <a:endParaRPr lang="es-MX" sz="2000" kern="0" dirty="0">
              <a:solidFill>
                <a:sysClr val="windowText" lastClr="000000"/>
              </a:solidFill>
              <a:latin typeface="Arial" panose="020B0604020202020204" pitchFamily="34" charset="0"/>
              <a:cs typeface="Arial" panose="020B0604020202020204" pitchFamily="34" charset="0"/>
            </a:endParaRPr>
          </a:p>
        </p:txBody>
      </p:sp>
      <p:pic>
        <p:nvPicPr>
          <p:cNvPr id="10244" name="Picture 4" descr="Compranet">
            <a:extLst>
              <a:ext uri="{FF2B5EF4-FFF2-40B4-BE49-F238E27FC236}">
                <a16:creationId xmlns:a16="http://schemas.microsoft.com/office/drawing/2014/main" id="{0E7D5F94-D6F2-4B48-1755-A973818255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07" y="4740868"/>
            <a:ext cx="3001711" cy="1295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63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290">
                                          <p:stCondLst>
                                            <p:cond delay="0"/>
                                          </p:stCondLst>
                                        </p:cTn>
                                        <p:tgtEl>
                                          <p:spTgt spid="11">
                                            <p:txEl>
                                              <p:pRg st="0" end="0"/>
                                            </p:txEl>
                                          </p:spTgt>
                                        </p:tgtEl>
                                      </p:cBhvr>
                                    </p:animEffect>
                                    <p:anim calcmode="lin" valueType="num">
                                      <p:cBhvr>
                                        <p:cTn id="8" dur="911"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xEl>
                                              <p:pRg st="0" end="0"/>
                                            </p:txEl>
                                          </p:spTgt>
                                        </p:tgtEl>
                                      </p:cBhvr>
                                      <p:to x="100000" y="60000"/>
                                    </p:animScale>
                                    <p:animScale>
                                      <p:cBhvr>
                                        <p:cTn id="14" dur="83" decel="50000">
                                          <p:stCondLst>
                                            <p:cond delay="338"/>
                                          </p:stCondLst>
                                        </p:cTn>
                                        <p:tgtEl>
                                          <p:spTgt spid="11">
                                            <p:txEl>
                                              <p:pRg st="0" end="0"/>
                                            </p:txEl>
                                          </p:spTgt>
                                        </p:tgtEl>
                                      </p:cBhvr>
                                      <p:to x="100000" y="100000"/>
                                    </p:animScale>
                                    <p:animScale>
                                      <p:cBhvr>
                                        <p:cTn id="15" dur="13">
                                          <p:stCondLst>
                                            <p:cond delay="656"/>
                                          </p:stCondLst>
                                        </p:cTn>
                                        <p:tgtEl>
                                          <p:spTgt spid="11">
                                            <p:txEl>
                                              <p:pRg st="0" end="0"/>
                                            </p:txEl>
                                          </p:spTgt>
                                        </p:tgtEl>
                                      </p:cBhvr>
                                      <p:to x="100000" y="80000"/>
                                    </p:animScale>
                                    <p:animScale>
                                      <p:cBhvr>
                                        <p:cTn id="16" dur="83" decel="50000">
                                          <p:stCondLst>
                                            <p:cond delay="669"/>
                                          </p:stCondLst>
                                        </p:cTn>
                                        <p:tgtEl>
                                          <p:spTgt spid="11">
                                            <p:txEl>
                                              <p:pRg st="0" end="0"/>
                                            </p:txEl>
                                          </p:spTgt>
                                        </p:tgtEl>
                                      </p:cBhvr>
                                      <p:to x="100000" y="100000"/>
                                    </p:animScale>
                                    <p:animScale>
                                      <p:cBhvr>
                                        <p:cTn id="17" dur="13">
                                          <p:stCondLst>
                                            <p:cond delay="821"/>
                                          </p:stCondLst>
                                        </p:cTn>
                                        <p:tgtEl>
                                          <p:spTgt spid="11">
                                            <p:txEl>
                                              <p:pRg st="0" end="0"/>
                                            </p:txEl>
                                          </p:spTgt>
                                        </p:tgtEl>
                                      </p:cBhvr>
                                      <p:to x="100000" y="90000"/>
                                    </p:animScale>
                                    <p:animScale>
                                      <p:cBhvr>
                                        <p:cTn id="18" dur="83" decel="50000">
                                          <p:stCondLst>
                                            <p:cond delay="834"/>
                                          </p:stCondLst>
                                        </p:cTn>
                                        <p:tgtEl>
                                          <p:spTgt spid="11">
                                            <p:txEl>
                                              <p:pRg st="0" end="0"/>
                                            </p:txEl>
                                          </p:spTgt>
                                        </p:tgtEl>
                                      </p:cBhvr>
                                      <p:to x="100000" y="100000"/>
                                    </p:animScale>
                                    <p:animScale>
                                      <p:cBhvr>
                                        <p:cTn id="19" dur="13">
                                          <p:stCondLst>
                                            <p:cond delay="904"/>
                                          </p:stCondLst>
                                        </p:cTn>
                                        <p:tgtEl>
                                          <p:spTgt spid="11">
                                            <p:txEl>
                                              <p:pRg st="0" end="0"/>
                                            </p:txEl>
                                          </p:spTgt>
                                        </p:tgtEl>
                                      </p:cBhvr>
                                      <p:to x="100000" y="95000"/>
                                    </p:animScale>
                                    <p:animScale>
                                      <p:cBhvr>
                                        <p:cTn id="20" dur="83" decel="50000">
                                          <p:stCondLst>
                                            <p:cond delay="917"/>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wedge">
                                      <p:cBhvr>
                                        <p:cTn id="25" dur="2000"/>
                                        <p:tgtEl>
                                          <p:spTgt spid="1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blinds(horizontal)">
                                      <p:cBhvr>
                                        <p:cTn id="30" dur="1250"/>
                                        <p:tgtEl>
                                          <p:spTgt spid="1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0244"/>
                                        </p:tgtEl>
                                        <p:attrNameLst>
                                          <p:attrName>style.visibility</p:attrName>
                                        </p:attrNameLst>
                                      </p:cBhvr>
                                      <p:to>
                                        <p:strVal val="visible"/>
                                      </p:to>
                                    </p:set>
                                    <p:anim calcmode="lin" valueType="num">
                                      <p:cBhvr>
                                        <p:cTn id="35" dur="1000" fill="hold"/>
                                        <p:tgtEl>
                                          <p:spTgt spid="10244"/>
                                        </p:tgtEl>
                                        <p:attrNameLst>
                                          <p:attrName>ppt_w</p:attrName>
                                        </p:attrNameLst>
                                      </p:cBhvr>
                                      <p:tavLst>
                                        <p:tav tm="0">
                                          <p:val>
                                            <p:strVal val="#ppt_w*0.70"/>
                                          </p:val>
                                        </p:tav>
                                        <p:tav tm="100000">
                                          <p:val>
                                            <p:strVal val="#ppt_w"/>
                                          </p:val>
                                        </p:tav>
                                      </p:tavLst>
                                    </p:anim>
                                    <p:anim calcmode="lin" valueType="num">
                                      <p:cBhvr>
                                        <p:cTn id="36" dur="1000" fill="hold"/>
                                        <p:tgtEl>
                                          <p:spTgt spid="10244"/>
                                        </p:tgtEl>
                                        <p:attrNameLst>
                                          <p:attrName>ppt_h</p:attrName>
                                        </p:attrNameLst>
                                      </p:cBhvr>
                                      <p:tavLst>
                                        <p:tav tm="0">
                                          <p:val>
                                            <p:strVal val="#ppt_h"/>
                                          </p:val>
                                        </p:tav>
                                        <p:tav tm="100000">
                                          <p:val>
                                            <p:strVal val="#ppt_h"/>
                                          </p:val>
                                        </p:tav>
                                      </p:tavLst>
                                    </p:anim>
                                    <p:animEffect transition="in" filter="fade">
                                      <p:cBhvr>
                                        <p:cTn id="37" dur="1000"/>
                                        <p:tgtEl>
                                          <p:spTgt spid="10244"/>
                                        </p:tgtEl>
                                      </p:cBhvr>
                                    </p:animEffect>
                                  </p:childTnLst>
                                </p:cTn>
                              </p:par>
                              <p:par>
                                <p:cTn id="38" presetID="52" presetClass="entr" presetSubtype="0" fill="hold" nodeType="withEffect">
                                  <p:stCondLst>
                                    <p:cond delay="0"/>
                                  </p:stCondLst>
                                  <p:childTnLst>
                                    <p:set>
                                      <p:cBhvr>
                                        <p:cTn id="39" dur="1" fill="hold">
                                          <p:stCondLst>
                                            <p:cond delay="0"/>
                                          </p:stCondLst>
                                        </p:cTn>
                                        <p:tgtEl>
                                          <p:spTgt spid="11">
                                            <p:txEl>
                                              <p:pRg st="6" end="6"/>
                                            </p:txEl>
                                          </p:spTgt>
                                        </p:tgtEl>
                                        <p:attrNameLst>
                                          <p:attrName>style.visibility</p:attrName>
                                        </p:attrNameLst>
                                      </p:cBhvr>
                                      <p:to>
                                        <p:strVal val="visible"/>
                                      </p:to>
                                    </p:set>
                                    <p:animScale>
                                      <p:cBhvr>
                                        <p:cTn id="40" dur="1000" decel="50000" fill="hold">
                                          <p:stCondLst>
                                            <p:cond delay="0"/>
                                          </p:stCondLst>
                                        </p:cTn>
                                        <p:tgtEl>
                                          <p:spTgt spid="1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1">
                                            <p:txEl>
                                              <p:pRg st="6" end="6"/>
                                            </p:txEl>
                                          </p:spTgt>
                                        </p:tgtEl>
                                        <p:attrNameLst>
                                          <p:attrName>ppt_x</p:attrName>
                                          <p:attrName>ppt_y</p:attrName>
                                        </p:attrNameLst>
                                      </p:cBhvr>
                                    </p:animMotion>
                                    <p:animEffect transition="in" filter="fade">
                                      <p:cBhvr>
                                        <p:cTn id="42" dur="1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La difusión también se puede hacer, además de en CompraNet, a través de invitación a interesados </a:t>
            </a:r>
            <a:r>
              <a:rPr lang="es-MX" sz="1600" dirty="0">
                <a:solidFill>
                  <a:schemeClr val="bg1"/>
                </a:solidFill>
                <a:latin typeface="Arial" panose="020B0604020202020204" pitchFamily="34" charset="0"/>
                <a:cs typeface="Arial" panose="020B0604020202020204" pitchFamily="34" charset="0"/>
              </a:rPr>
              <a:t>(arts. 41 fracc IV RLAASSP y 35 fracc. III RLOPSRM)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 Los </a:t>
            </a:r>
            <a:r>
              <a:rPr lang="es-MX" sz="2000" dirty="0">
                <a:solidFill>
                  <a:schemeClr val="bg2">
                    <a:lumMod val="60000"/>
                    <a:lumOff val="40000"/>
                  </a:schemeClr>
                </a:solidFill>
                <a:latin typeface="Arial" panose="020B0604020202020204" pitchFamily="34" charset="0"/>
                <a:cs typeface="Arial" panose="020B0604020202020204" pitchFamily="34" charset="0"/>
              </a:rPr>
              <a:t>comentarios recibidos </a:t>
            </a:r>
            <a:r>
              <a:rPr lang="es-MX" sz="2000" dirty="0">
                <a:solidFill>
                  <a:schemeClr val="bg1"/>
                </a:solidFill>
                <a:latin typeface="Arial" panose="020B0604020202020204" pitchFamily="34" charset="0"/>
                <a:cs typeface="Arial" panose="020B0604020202020204" pitchFamily="34" charset="0"/>
              </a:rPr>
              <a:t>deben analizarse </a:t>
            </a:r>
            <a:r>
              <a:rPr lang="es-MX" sz="1600" dirty="0">
                <a:solidFill>
                  <a:schemeClr val="bg1"/>
                </a:solidFill>
                <a:latin typeface="Arial" panose="020B0604020202020204" pitchFamily="34" charset="0"/>
                <a:cs typeface="Arial" panose="020B0604020202020204" pitchFamily="34" charset="0"/>
              </a:rPr>
              <a:t>(arts. 29 últ pfo. LAASSP y 41 frac III RLAASSP y 31 úl. pfo. LOPSRM y 35 últ. pfo. RLOPSRM)</a:t>
            </a:r>
            <a:r>
              <a:rPr lang="es-MX" sz="2000" dirty="0">
                <a:solidFill>
                  <a:schemeClr val="bg1"/>
                </a:solidFill>
                <a:latin typeface="Arial" panose="020B0604020202020204" pitchFamily="34" charset="0"/>
                <a:cs typeface="Arial" panose="020B0604020202020204" pitchFamily="34" charset="0"/>
              </a:rPr>
              <a:t>,</a:t>
            </a:r>
            <a:r>
              <a:rPr lang="es-MX" sz="1600" dirty="0">
                <a:solidFill>
                  <a:schemeClr val="bg1"/>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y no gener,an obligación alguna para la dependencia o entidad.</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 Este documento también pueden ser </a:t>
            </a:r>
            <a:r>
              <a:rPr lang="es-MX" sz="2000" dirty="0">
                <a:solidFill>
                  <a:srgbClr val="674446"/>
                </a:solidFill>
                <a:latin typeface="Arial" panose="020B0604020202020204" pitchFamily="34" charset="0"/>
                <a:cs typeface="Arial" panose="020B0604020202020204" pitchFamily="34" charset="0"/>
              </a:rPr>
              <a:t>analizado por el Subcomité </a:t>
            </a:r>
            <a:r>
              <a:rPr lang="es-MX" sz="2000" dirty="0">
                <a:solidFill>
                  <a:schemeClr val="bg1"/>
                </a:solidFill>
                <a:latin typeface="Arial" panose="020B0604020202020204" pitchFamily="34" charset="0"/>
                <a:cs typeface="Arial" panose="020B0604020202020204" pitchFamily="34" charset="0"/>
              </a:rPr>
              <a:t>revisor de proyectos de convocatorias </a:t>
            </a:r>
            <a:r>
              <a:rPr lang="es-MX" sz="1600" dirty="0">
                <a:solidFill>
                  <a:schemeClr val="bg1"/>
                </a:solidFill>
                <a:latin typeface="Arial" panose="020B0604020202020204" pitchFamily="34" charset="0"/>
                <a:cs typeface="Arial" panose="020B0604020202020204" pitchFamily="34" charset="0"/>
              </a:rPr>
              <a:t>(arts. 22 fracc V LAASSP y 25 fracc. IV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b="1" kern="0" dirty="0">
                <a:solidFill>
                  <a:sysClr val="windowText" lastClr="000000"/>
                </a:solidFill>
                <a:latin typeface="Arial" panose="020B0604020202020204" pitchFamily="34" charset="0"/>
                <a:cs typeface="Arial" panose="020B0604020202020204" pitchFamily="34" charset="0"/>
              </a:rPr>
              <a:t>Publicación de la convocatoria a la licitación en CompraNet y resumen en DOF.</a:t>
            </a:r>
            <a:endParaRPr lang="es-ES" sz="2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Una vez revisado el proyecto de convocatoria, ya sea con lo posibles interesados o mediante los procedimientos internos del ente público, este se puede publicar. </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En el caso de la </a:t>
            </a:r>
            <a:r>
              <a:rPr lang="es-MX" sz="2000" b="1" dirty="0">
                <a:solidFill>
                  <a:schemeClr val="bg1"/>
                </a:solidFill>
                <a:latin typeface="Arial" panose="020B0604020202020204" pitchFamily="34" charset="0"/>
                <a:cs typeface="Arial" panose="020B0604020202020204" pitchFamily="34" charset="0"/>
              </a:rPr>
              <a:t>obra pública</a:t>
            </a:r>
            <a:r>
              <a:rPr lang="es-MX" sz="2000" dirty="0">
                <a:solidFill>
                  <a:schemeClr val="bg1"/>
                </a:solidFill>
                <a:latin typeface="Arial" panose="020B0604020202020204" pitchFamily="34" charset="0"/>
                <a:cs typeface="Arial" panose="020B0604020202020204" pitchFamily="34" charset="0"/>
              </a:rPr>
              <a:t>, se debe referir a una sola obra. </a:t>
            </a:r>
            <a:r>
              <a:rPr lang="es-MX" sz="1600" dirty="0">
                <a:solidFill>
                  <a:schemeClr val="bg1"/>
                </a:solidFill>
                <a:latin typeface="Arial" panose="020B0604020202020204" pitchFamily="34" charset="0"/>
                <a:cs typeface="Arial" panose="020B0604020202020204" pitchFamily="34" charset="0"/>
              </a:rPr>
              <a:t>(art. 31 1er. pfo. 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En materia de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esta debe elaborarse atendiendo a los ocho apartados señalados en el artículo 39 del RLAASSP.</a:t>
            </a:r>
          </a:p>
        </p:txBody>
      </p:sp>
    </p:spTree>
    <p:extLst>
      <p:ext uri="{BB962C8B-B14F-4D97-AF65-F5344CB8AC3E}">
        <p14:creationId xmlns:p14="http://schemas.microsoft.com/office/powerpoint/2010/main" val="240171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fmla="#ppt_w*sin(2.5*pi*$)">
                                          <p:val>
                                            <p:fltVal val="0"/>
                                          </p:val>
                                        </p:tav>
                                        <p:tav tm="100000">
                                          <p:val>
                                            <p:fltVal val="1"/>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
                                        <p:tgtEl>
                                          <p:spTgt spid="11">
                                            <p:txEl>
                                              <p:pRg st="4" end="4"/>
                                            </p:txEl>
                                          </p:spTgt>
                                        </p:tgtEl>
                                      </p:cBhvr>
                                    </p:animEffect>
                                    <p:anim calcmode="lin" valueType="num">
                                      <p:cBhvr>
                                        <p:cTn id="22" dur="4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400" fill="hold"/>
                                        <p:tgtEl>
                                          <p:spTgt spid="11">
                                            <p:txEl>
                                              <p:pRg st="4" end="4"/>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11">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11">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11">
                                            <p:txEl>
                                              <p:pRg st="6" end="6"/>
                                            </p:txEl>
                                          </p:spTgt>
                                        </p:tgtEl>
                                        <p:attrNameLst>
                                          <p:attrName>style.visibility</p:attrName>
                                        </p:attrNameLst>
                                      </p:cBhvr>
                                      <p:to>
                                        <p:strVal val="visible"/>
                                      </p:to>
                                    </p:set>
                                    <p:anim calcmode="lin" valueType="num">
                                      <p:cBhvr>
                                        <p:cTn id="30" dur="50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32" dur="50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1">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 calcmode="lin" valueType="num">
                                      <p:cBhvr>
                                        <p:cTn id="39" dur="500" decel="50000" fill="hold">
                                          <p:stCondLst>
                                            <p:cond delay="0"/>
                                          </p:stCondLst>
                                        </p:cTn>
                                        <p:tgtEl>
                                          <p:spTgt spid="11">
                                            <p:txEl>
                                              <p:pRg st="8" end="8"/>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xEl>
                                              <p:pRg st="8" end="8"/>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xEl>
                                              <p:pRg st="8" end="8"/>
                                            </p:txEl>
                                          </p:spTgt>
                                        </p:tgtEl>
                                        <p:attrNameLst>
                                          <p:attrName>ppt_w</p:attrName>
                                        </p:attrNameLst>
                                      </p:cBhvr>
                                      <p:tavLst>
                                        <p:tav tm="0">
                                          <p:val>
                                            <p:strVal val="#ppt_w*.05"/>
                                          </p:val>
                                        </p:tav>
                                        <p:tav tm="100000">
                                          <p:val>
                                            <p:strVal val="#ppt_w"/>
                                          </p:val>
                                        </p:tav>
                                      </p:tavLst>
                                    </p:anim>
                                    <p:anim calcmode="lin" valueType="num">
                                      <p:cBhvr>
                                        <p:cTn id="42" dur="1000" fill="hold"/>
                                        <p:tgtEl>
                                          <p:spTgt spid="11">
                                            <p:txEl>
                                              <p:pRg st="8" end="8"/>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xEl>
                                              <p:pRg st="8" end="8"/>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xEl>
                                              <p:pRg st="8" end="8"/>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xEl>
                                              <p:pRg st="8" end="8"/>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6" presetClass="entr" presetSubtype="0" fill="hold" nodeType="clickEffect">
                                  <p:stCondLst>
                                    <p:cond delay="0"/>
                                  </p:stCondLst>
                                  <p:iterate type="lt">
                                    <p:tmPct val="10000"/>
                                  </p:iterate>
                                  <p:childTnLst>
                                    <p:set>
                                      <p:cBhvr>
                                        <p:cTn id="50" dur="1" fill="hold">
                                          <p:stCondLst>
                                            <p:cond delay="0"/>
                                          </p:stCondLst>
                                        </p:cTn>
                                        <p:tgtEl>
                                          <p:spTgt spid="11">
                                            <p:txEl>
                                              <p:pRg st="10" end="10"/>
                                            </p:txEl>
                                          </p:spTgt>
                                        </p:tgtEl>
                                        <p:attrNameLst>
                                          <p:attrName>style.visibility</p:attrName>
                                        </p:attrNameLst>
                                      </p:cBhvr>
                                      <p:to>
                                        <p:strVal val="visible"/>
                                      </p:to>
                                    </p:set>
                                    <p:anim by="(-#ppt_w*2)" calcmode="lin" valueType="num">
                                      <p:cBhvr rctx="PPT">
                                        <p:cTn id="51" dur="125" autoRev="1" fill="hold">
                                          <p:stCondLst>
                                            <p:cond delay="0"/>
                                          </p:stCondLst>
                                        </p:cTn>
                                        <p:tgtEl>
                                          <p:spTgt spid="11">
                                            <p:txEl>
                                              <p:pRg st="10" end="10"/>
                                            </p:txEl>
                                          </p:spTgt>
                                        </p:tgtEl>
                                        <p:attrNameLst>
                                          <p:attrName>ppt_w</p:attrName>
                                        </p:attrNameLst>
                                      </p:cBhvr>
                                    </p:anim>
                                    <p:anim by="(#ppt_w*0.50)" calcmode="lin" valueType="num">
                                      <p:cBhvr>
                                        <p:cTn id="52" dur="125" decel="50000" autoRev="1" fill="hold">
                                          <p:stCondLst>
                                            <p:cond delay="0"/>
                                          </p:stCondLst>
                                        </p:cTn>
                                        <p:tgtEl>
                                          <p:spTgt spid="11">
                                            <p:txEl>
                                              <p:pRg st="10" end="10"/>
                                            </p:txEl>
                                          </p:spTgt>
                                        </p:tgtEl>
                                        <p:attrNameLst>
                                          <p:attrName>ppt_x</p:attrName>
                                        </p:attrNameLst>
                                      </p:cBhvr>
                                    </p:anim>
                                    <p:anim from="(-#ppt_h/2)" to="(#ppt_y)" calcmode="lin" valueType="num">
                                      <p:cBhvr>
                                        <p:cTn id="53" dur="250" fill="hold">
                                          <p:stCondLst>
                                            <p:cond delay="0"/>
                                          </p:stCondLst>
                                        </p:cTn>
                                        <p:tgtEl>
                                          <p:spTgt spid="11">
                                            <p:txEl>
                                              <p:pRg st="10" end="10"/>
                                            </p:txEl>
                                          </p:spTgt>
                                        </p:tgtEl>
                                        <p:attrNameLst>
                                          <p:attrName>ppt_y</p:attrName>
                                        </p:attrNameLst>
                                      </p:cBhvr>
                                    </p:anim>
                                    <p:animRot by="21600000">
                                      <p:cBhvr>
                                        <p:cTn id="54" dur="250" fill="hold">
                                          <p:stCondLst>
                                            <p:cond delay="0"/>
                                          </p:stCondLst>
                                        </p:cTn>
                                        <p:tgtEl>
                                          <p:spTgt spid="11">
                                            <p:txEl>
                                              <p:pRg st="10" end="10"/>
                                            </p:txEl>
                                          </p:spTgt>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56" presetClass="entr" presetSubtype="0" fill="hold" nodeType="clickEffect">
                                  <p:stCondLst>
                                    <p:cond delay="0"/>
                                  </p:stCondLst>
                                  <p:iterate type="lt">
                                    <p:tmPct val="10000"/>
                                  </p:iterate>
                                  <p:childTnLst>
                                    <p:set>
                                      <p:cBhvr>
                                        <p:cTn id="58" dur="1" fill="hold">
                                          <p:stCondLst>
                                            <p:cond delay="0"/>
                                          </p:stCondLst>
                                        </p:cTn>
                                        <p:tgtEl>
                                          <p:spTgt spid="11">
                                            <p:txEl>
                                              <p:pRg st="12" end="12"/>
                                            </p:txEl>
                                          </p:spTgt>
                                        </p:tgtEl>
                                        <p:attrNameLst>
                                          <p:attrName>style.visibility</p:attrName>
                                        </p:attrNameLst>
                                      </p:cBhvr>
                                      <p:to>
                                        <p:strVal val="visible"/>
                                      </p:to>
                                    </p:set>
                                    <p:anim by="(-#ppt_w*2)" calcmode="lin" valueType="num">
                                      <p:cBhvr rctx="PPT">
                                        <p:cTn id="59" dur="125" autoRev="1" fill="hold">
                                          <p:stCondLst>
                                            <p:cond delay="0"/>
                                          </p:stCondLst>
                                        </p:cTn>
                                        <p:tgtEl>
                                          <p:spTgt spid="11">
                                            <p:txEl>
                                              <p:pRg st="12" end="12"/>
                                            </p:txEl>
                                          </p:spTgt>
                                        </p:tgtEl>
                                        <p:attrNameLst>
                                          <p:attrName>ppt_w</p:attrName>
                                        </p:attrNameLst>
                                      </p:cBhvr>
                                    </p:anim>
                                    <p:anim by="(#ppt_w*0.50)" calcmode="lin" valueType="num">
                                      <p:cBhvr>
                                        <p:cTn id="60" dur="125" decel="50000" autoRev="1" fill="hold">
                                          <p:stCondLst>
                                            <p:cond delay="0"/>
                                          </p:stCondLst>
                                        </p:cTn>
                                        <p:tgtEl>
                                          <p:spTgt spid="11">
                                            <p:txEl>
                                              <p:pRg st="12" end="12"/>
                                            </p:txEl>
                                          </p:spTgt>
                                        </p:tgtEl>
                                        <p:attrNameLst>
                                          <p:attrName>ppt_x</p:attrName>
                                        </p:attrNameLst>
                                      </p:cBhvr>
                                    </p:anim>
                                    <p:anim from="(-#ppt_h/2)" to="(#ppt_y)" calcmode="lin" valueType="num">
                                      <p:cBhvr>
                                        <p:cTn id="61" dur="250" fill="hold">
                                          <p:stCondLst>
                                            <p:cond delay="0"/>
                                          </p:stCondLst>
                                        </p:cTn>
                                        <p:tgtEl>
                                          <p:spTgt spid="11">
                                            <p:txEl>
                                              <p:pRg st="12" end="12"/>
                                            </p:txEl>
                                          </p:spTgt>
                                        </p:tgtEl>
                                        <p:attrNameLst>
                                          <p:attrName>ppt_y</p:attrName>
                                        </p:attrNameLst>
                                      </p:cBhvr>
                                    </p:anim>
                                    <p:animRot by="21600000">
                                      <p:cBhvr>
                                        <p:cTn id="62" dur="250" fill="hold">
                                          <p:stCondLst>
                                            <p:cond delay="0"/>
                                          </p:stCondLst>
                                        </p:cTn>
                                        <p:tgtEl>
                                          <p:spTgt spid="11">
                                            <p:txEl>
                                              <p:pRg st="12" end="1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pPr>
            <a:r>
              <a:rPr lang="es-ES" sz="1000" kern="0" dirty="0">
                <a:solidFill>
                  <a:sysClr val="windowText" lastClr="000000"/>
                </a:solidFill>
                <a:latin typeface="Arial" panose="020B0604020202020204" pitchFamily="34" charset="0"/>
                <a:cs typeface="Arial" panose="020B0604020202020204" pitchFamily="34" charset="0"/>
              </a:rPr>
              <a:t>		                 </a:t>
            </a:r>
            <a:r>
              <a:rPr lang="es-ES" sz="2000" kern="0" dirty="0">
                <a:solidFill>
                  <a:sysClr val="windowText" lastClr="000000"/>
                </a:solidFill>
                <a:latin typeface="Arial" panose="020B0604020202020204" pitchFamily="34" charset="0"/>
                <a:cs typeface="Arial" panose="020B0604020202020204" pitchFamily="34" charset="0"/>
              </a:rPr>
              <a:t>La publicación </a:t>
            </a:r>
            <a:r>
              <a:rPr lang="es-ES" sz="2000" kern="0" dirty="0">
                <a:solidFill>
                  <a:schemeClr val="bg2">
                    <a:lumMod val="60000"/>
                    <a:lumOff val="40000"/>
                  </a:schemeClr>
                </a:solidFill>
                <a:latin typeface="Arial" panose="020B0604020202020204" pitchFamily="34" charset="0"/>
                <a:cs typeface="Arial" panose="020B0604020202020204" pitchFamily="34" charset="0"/>
              </a:rPr>
              <a:t>se hace en CompraNet</a:t>
            </a:r>
            <a:r>
              <a:rPr lang="es-ES" sz="2000" kern="0" dirty="0">
                <a:solidFill>
                  <a:sysClr val="windowText" lastClr="000000"/>
                </a:solidFill>
                <a:latin typeface="Arial" panose="020B0604020202020204" pitchFamily="34" charset="0"/>
                <a:cs typeface="Arial" panose="020B0604020202020204" pitchFamily="34" charset="0"/>
              </a:rPr>
              <a:t>, y simultáneamente se	 	        envía un resumen al DOF </a:t>
            </a:r>
            <a:r>
              <a:rPr lang="es-ES" sz="1600" kern="0" dirty="0">
                <a:solidFill>
                  <a:sysClr val="windowText" lastClr="000000"/>
                </a:solidFill>
                <a:latin typeface="Arial" panose="020B0604020202020204" pitchFamily="34" charset="0"/>
                <a:cs typeface="Arial" panose="020B0604020202020204" pitchFamily="34" charset="0"/>
              </a:rPr>
              <a:t>(arts. 30 LAASSP y 32 LOPSRM)</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		         Su obtención para los licitantes es </a:t>
            </a:r>
            <a:r>
              <a:rPr lang="es-ES" sz="2000" b="1" kern="0" dirty="0">
                <a:solidFill>
                  <a:sysClr val="windowText" lastClr="000000"/>
                </a:solidFill>
                <a:latin typeface="Arial" panose="020B0604020202020204" pitchFamily="34" charset="0"/>
                <a:cs typeface="Arial" panose="020B0604020202020204" pitchFamily="34" charset="0"/>
              </a:rPr>
              <a:t>gratuita</a:t>
            </a:r>
            <a:r>
              <a:rPr lang="es-ES" sz="2000" kern="0" dirty="0">
                <a:solidFill>
                  <a:sysClr val="windowText" lastClr="000000"/>
                </a:solidFill>
                <a:latin typeface="Arial" panose="020B0604020202020204" pitchFamily="34" charset="0"/>
                <a:cs typeface="Arial" panose="020B0604020202020204" pitchFamily="34" charset="0"/>
              </a:rPr>
              <a:t>. </a:t>
            </a:r>
            <a:r>
              <a:rPr lang="es-ES" sz="1600" kern="0" dirty="0">
                <a:solidFill>
                  <a:sysClr val="windowText" lastClr="000000"/>
                </a:solidFill>
                <a:latin typeface="Arial" panose="020B0604020202020204" pitchFamily="34" charset="0"/>
                <a:cs typeface="Arial" panose="020B0604020202020204" pitchFamily="34" charset="0"/>
              </a:rPr>
              <a:t>(30 LAASSP y 32 LOP		          SRM)</a:t>
            </a:r>
          </a:p>
          <a:p>
            <a:pPr marL="0" indent="0" algn="just">
              <a:lnSpc>
                <a:spcPct val="11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La  convocatoria a la licitación es el medio oficial para informar al público en general la solicitud que hace una o varias dependencias o entidades para contratar. En ella se indican o establecen las </a:t>
            </a:r>
            <a:r>
              <a:rPr lang="es-ES" sz="2000" kern="0" dirty="0">
                <a:solidFill>
                  <a:schemeClr val="accent3">
                    <a:lumMod val="75000"/>
                  </a:schemeClr>
                </a:solidFill>
                <a:latin typeface="Arial" panose="020B0604020202020204" pitchFamily="34" charset="0"/>
                <a:cs typeface="Arial" panose="020B0604020202020204" pitchFamily="34" charset="0"/>
              </a:rPr>
              <a:t>bases con las que se desarrollará el procedimiento</a:t>
            </a:r>
            <a:r>
              <a:rPr lang="es-ES" sz="2000" kern="0" dirty="0">
                <a:solidFill>
                  <a:sysClr val="windowText" lastClr="000000"/>
                </a:solidFill>
                <a:latin typeface="Arial" panose="020B0604020202020204" pitchFamily="34" charset="0"/>
                <a:cs typeface="Arial" panose="020B0604020202020204" pitchFamily="34" charset="0"/>
              </a:rPr>
              <a:t>, se describen </a:t>
            </a:r>
            <a:r>
              <a:rPr lang="es-ES" sz="2000" kern="0" dirty="0">
                <a:solidFill>
                  <a:srgbClr val="C00000"/>
                </a:solidFill>
                <a:latin typeface="Arial" panose="020B0604020202020204" pitchFamily="34" charset="0"/>
                <a:cs typeface="Arial" panose="020B0604020202020204" pitchFamily="34" charset="0"/>
              </a:rPr>
              <a:t>los requisitos de participación</a:t>
            </a:r>
            <a:r>
              <a:rPr lang="es-ES" sz="2000" kern="0" dirty="0">
                <a:solidFill>
                  <a:schemeClr val="bg1"/>
                </a:solidFill>
                <a:latin typeface="Arial" panose="020B0604020202020204" pitchFamily="34" charset="0"/>
                <a:cs typeface="Arial" panose="020B0604020202020204" pitchFamily="34" charset="0"/>
              </a:rPr>
              <a:t>,</a:t>
            </a:r>
            <a:r>
              <a:rPr lang="es-ES" sz="2000" kern="0" dirty="0">
                <a:solidFill>
                  <a:srgbClr val="C00000"/>
                </a:solidFill>
                <a:latin typeface="Arial" panose="020B0604020202020204" pitchFamily="34" charset="0"/>
                <a:cs typeface="Arial" panose="020B0604020202020204" pitchFamily="34" charset="0"/>
              </a:rPr>
              <a:t> </a:t>
            </a:r>
            <a:r>
              <a:rPr lang="es-ES" sz="2000" kern="0" dirty="0">
                <a:solidFill>
                  <a:sysClr val="windowText" lastClr="000000"/>
                </a:solidFill>
                <a:latin typeface="Arial" panose="020B0604020202020204" pitchFamily="34" charset="0"/>
                <a:cs typeface="Arial" panose="020B0604020202020204" pitchFamily="34" charset="0"/>
              </a:rPr>
              <a:t>y </a:t>
            </a:r>
            <a:r>
              <a:rPr lang="es-ES" sz="2000" kern="0" dirty="0">
                <a:solidFill>
                  <a:schemeClr val="bg2">
                    <a:lumMod val="60000"/>
                    <a:lumOff val="40000"/>
                  </a:schemeClr>
                </a:solidFill>
                <a:latin typeface="Arial" panose="020B0604020202020204" pitchFamily="34" charset="0"/>
                <a:cs typeface="Arial" panose="020B0604020202020204" pitchFamily="34" charset="0"/>
              </a:rPr>
              <a:t>especificaciones técnicas del objeto a contratar</a:t>
            </a:r>
            <a:r>
              <a:rPr lang="es-ES" sz="2000" kern="0" dirty="0">
                <a:solidFill>
                  <a:schemeClr val="bg1"/>
                </a:solidFill>
                <a:latin typeface="Arial" panose="020B0604020202020204" pitchFamily="34" charset="0"/>
                <a:cs typeface="Arial" panose="020B0604020202020204" pitchFamily="34" charset="0"/>
              </a:rPr>
              <a:t>, y</a:t>
            </a:r>
            <a:r>
              <a:rPr lang="es-ES" sz="2000" kern="0" dirty="0">
                <a:solidFill>
                  <a:sysClr val="windowText" lastClr="000000"/>
                </a:solidFill>
                <a:latin typeface="Arial" panose="020B0604020202020204" pitchFamily="34" charset="0"/>
                <a:cs typeface="Arial" panose="020B0604020202020204" pitchFamily="34" charset="0"/>
              </a:rPr>
              <a:t> el </a:t>
            </a:r>
            <a:r>
              <a:rPr lang="es-ES" sz="2000" kern="0" dirty="0">
                <a:solidFill>
                  <a:srgbClr val="002060"/>
                </a:solidFill>
                <a:latin typeface="Arial" panose="020B0604020202020204" pitchFamily="34" charset="0"/>
                <a:cs typeface="Arial" panose="020B0604020202020204" pitchFamily="34" charset="0"/>
              </a:rPr>
              <a:t>modelo de contrato </a:t>
            </a:r>
            <a:r>
              <a:rPr lang="es-ES" sz="2000" kern="0" dirty="0">
                <a:solidFill>
                  <a:sysClr val="windowText" lastClr="000000"/>
                </a:solidFill>
                <a:latin typeface="Arial" panose="020B0604020202020204" pitchFamily="34" charset="0"/>
                <a:cs typeface="Arial" panose="020B0604020202020204" pitchFamily="34" charset="0"/>
              </a:rPr>
              <a:t>al que se sujetarán las partes. </a:t>
            </a:r>
            <a:r>
              <a:rPr lang="es-ES" sz="1600" kern="0" dirty="0">
                <a:solidFill>
                  <a:sysClr val="windowText" lastClr="000000"/>
                </a:solidFill>
                <a:latin typeface="Arial" panose="020B0604020202020204" pitchFamily="34" charset="0"/>
                <a:cs typeface="Arial" panose="020B0604020202020204" pitchFamily="34" charset="0"/>
              </a:rPr>
              <a:t>(arts. 29 LAASSP y 31 LOPSRM)</a:t>
            </a:r>
            <a:endParaRPr lang="es-MX" sz="16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En materia de adquisiciones esta debe elaborarse atendiendo a los </a:t>
            </a:r>
            <a:r>
              <a:rPr lang="es-MX" sz="2000" dirty="0">
                <a:solidFill>
                  <a:schemeClr val="accent6">
                    <a:lumMod val="50000"/>
                  </a:schemeClr>
                </a:solidFill>
                <a:latin typeface="Arial" panose="020B0604020202020204" pitchFamily="34" charset="0"/>
                <a:cs typeface="Arial" panose="020B0604020202020204" pitchFamily="34" charset="0"/>
              </a:rPr>
              <a:t>ocho apartados </a:t>
            </a:r>
            <a:r>
              <a:rPr lang="es-MX" sz="2000" dirty="0">
                <a:solidFill>
                  <a:schemeClr val="bg1"/>
                </a:solidFill>
                <a:latin typeface="Arial" panose="020B0604020202020204" pitchFamily="34" charset="0"/>
                <a:cs typeface="Arial" panose="020B0604020202020204" pitchFamily="34" charset="0"/>
              </a:rPr>
              <a:t>señalados en el artículo 39 del RLAASSP.</a:t>
            </a:r>
          </a:p>
          <a:p>
            <a:pPr marL="0" indent="0" algn="just">
              <a:lnSpc>
                <a:spcPct val="11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b="1" kern="0" dirty="0">
                <a:solidFill>
                  <a:sysClr val="windowText" lastClr="000000"/>
                </a:solidFill>
                <a:latin typeface="Arial" panose="020B0604020202020204" pitchFamily="34" charset="0"/>
                <a:cs typeface="Arial" panose="020B0604020202020204" pitchFamily="34" charset="0"/>
              </a:rPr>
              <a:t>Plazo de las distintas etapas del procedimiento licitatorio. </a:t>
            </a:r>
          </a:p>
          <a:p>
            <a:pPr marL="0" indent="0" algn="just">
              <a:lnSpc>
                <a:spcPct val="11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El procedimiento licitatorio debe cumplir diversos plazo a saber:</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ES" sz="2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2000" b="1" dirty="0">
              <a:solidFill>
                <a:schemeClr val="bg1"/>
              </a:solidFill>
              <a:latin typeface="Arial" panose="020B0604020202020204" pitchFamily="34" charset="0"/>
              <a:cs typeface="Arial" panose="020B0604020202020204" pitchFamily="34" charset="0"/>
            </a:endParaRPr>
          </a:p>
        </p:txBody>
      </p:sp>
      <p:pic>
        <p:nvPicPr>
          <p:cNvPr id="11266" name="Picture 2" descr="Anuncian última impresión del Diario Oficial de la Federación - La Prensa |  Noticias policiacas, locales, nacionales">
            <a:extLst>
              <a:ext uri="{FF2B5EF4-FFF2-40B4-BE49-F238E27FC236}">
                <a16:creationId xmlns:a16="http://schemas.microsoft.com/office/drawing/2014/main" id="{3DF4A549-9B01-0349-29E0-1CB3757DB2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08" y="482769"/>
            <a:ext cx="2603393" cy="1631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56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randombar(horizontal)">
                                      <p:cBhvr>
                                        <p:cTn id="7" dur="1000"/>
                                        <p:tgtEl>
                                          <p:spTgt spid="11266"/>
                                        </p:tgtEl>
                                      </p:cBhvr>
                                    </p:animEffect>
                                  </p:childTnLst>
                                </p:cTn>
                              </p:par>
                              <p:par>
                                <p:cTn id="8" presetID="55"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 calcmode="lin" valueType="num">
                                      <p:cBhvr>
                                        <p:cTn id="10"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11"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12" dur="1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290">
                                          <p:stCondLst>
                                            <p:cond delay="0"/>
                                          </p:stCondLst>
                                        </p:cTn>
                                        <p:tgtEl>
                                          <p:spTgt spid="11">
                                            <p:txEl>
                                              <p:pRg st="2" end="2"/>
                                            </p:txEl>
                                          </p:spTgt>
                                        </p:tgtEl>
                                      </p:cBhvr>
                                    </p:animEffect>
                                    <p:anim calcmode="lin" valueType="num">
                                      <p:cBhvr>
                                        <p:cTn id="18" dur="911" tmFilter="0,0; 0.14,0.36; 0.43,0.73; 0.71,0.91; 1.0,1.0">
                                          <p:stCondLst>
                                            <p:cond delay="0"/>
                                          </p:stCondLst>
                                        </p:cTn>
                                        <p:tgtEl>
                                          <p:spTgt spid="11">
                                            <p:txEl>
                                              <p:pRg st="2" end="2"/>
                                            </p:txEl>
                                          </p:spTgt>
                                        </p:tgtEl>
                                        <p:attrNameLst>
                                          <p:attrName>ppt_x</p:attrName>
                                        </p:attrNameLst>
                                      </p:cBhvr>
                                      <p:tavLst>
                                        <p:tav tm="0">
                                          <p:val>
                                            <p:strVal val="#ppt_x-0.25"/>
                                          </p:val>
                                        </p:tav>
                                        <p:tav tm="100000">
                                          <p:val>
                                            <p:strVal val="#ppt_x"/>
                                          </p:val>
                                        </p:tav>
                                      </p:tavLst>
                                    </p:anim>
                                    <p:anim calcmode="lin" valueType="num">
                                      <p:cBhvr>
                                        <p:cTn id="19" dur="332" tmFilter="0.0,0.0; 0.25,0.07; 0.50,0.2; 0.75,0.467; 1.0,1.0">
                                          <p:stCondLst>
                                            <p:cond delay="0"/>
                                          </p:stCondLst>
                                        </p:cTn>
                                        <p:tgtEl>
                                          <p:spTgt spid="11">
                                            <p:txEl>
                                              <p:pRg st="2" end="2"/>
                                            </p:txEl>
                                          </p:spTgt>
                                        </p:tgtEl>
                                        <p:attrNameLst>
                                          <p:attrName>ppt_y</p:attrName>
                                        </p:attrNameLst>
                                      </p:cBhvr>
                                      <p:tavLst>
                                        <p:tav tm="0" fmla="#ppt_y-sin(pi*$)/3">
                                          <p:val>
                                            <p:fltVal val="0.5"/>
                                          </p:val>
                                        </p:tav>
                                        <p:tav tm="100000">
                                          <p:val>
                                            <p:fltVal val="1"/>
                                          </p:val>
                                        </p:tav>
                                      </p:tavLst>
                                    </p:anim>
                                    <p:anim calcmode="lin" valueType="num">
                                      <p:cBhvr>
                                        <p:cTn id="20" dur="332" tmFilter="0, 0; 0.125,0.2665; 0.25,0.4; 0.375,0.465; 0.5,0.5;  0.625,0.535; 0.75,0.6; 0.875,0.7335; 1,1">
                                          <p:stCondLst>
                                            <p:cond delay="332"/>
                                          </p:stCondLst>
                                        </p:cTn>
                                        <p:tgtEl>
                                          <p:spTgt spid="11">
                                            <p:txEl>
                                              <p:pRg st="2" end="2"/>
                                            </p:txEl>
                                          </p:spTgt>
                                        </p:tgtEl>
                                        <p:attrNameLst>
                                          <p:attrName>ppt_y</p:attrName>
                                        </p:attrNameLst>
                                      </p:cBhvr>
                                      <p:tavLst>
                                        <p:tav tm="0" fmla="#ppt_y-sin(pi*$)/9">
                                          <p:val>
                                            <p:fltVal val="0"/>
                                          </p:val>
                                        </p:tav>
                                        <p:tav tm="100000">
                                          <p:val>
                                            <p:fltVal val="1"/>
                                          </p:val>
                                        </p:tav>
                                      </p:tavLst>
                                    </p:anim>
                                    <p:anim calcmode="lin" valueType="num">
                                      <p:cBhvr>
                                        <p:cTn id="21" dur="166" tmFilter="0, 0; 0.125,0.2665; 0.25,0.4; 0.375,0.465; 0.5,0.5;  0.625,0.535; 0.75,0.6; 0.875,0.7335; 1,1">
                                          <p:stCondLst>
                                            <p:cond delay="662"/>
                                          </p:stCondLst>
                                        </p:cTn>
                                        <p:tgtEl>
                                          <p:spTgt spid="11">
                                            <p:txEl>
                                              <p:pRg st="2" end="2"/>
                                            </p:txEl>
                                          </p:spTgt>
                                        </p:tgtEl>
                                        <p:attrNameLst>
                                          <p:attrName>ppt_y</p:attrName>
                                        </p:attrNameLst>
                                      </p:cBhvr>
                                      <p:tavLst>
                                        <p:tav tm="0" fmla="#ppt_y-sin(pi*$)/27">
                                          <p:val>
                                            <p:fltVal val="0"/>
                                          </p:val>
                                        </p:tav>
                                        <p:tav tm="100000">
                                          <p:val>
                                            <p:fltVal val="1"/>
                                          </p:val>
                                        </p:tav>
                                      </p:tavLst>
                                    </p:anim>
                                    <p:anim calcmode="lin" valueType="num">
                                      <p:cBhvr>
                                        <p:cTn id="22" dur="82" tmFilter="0, 0; 0.125,0.2665; 0.25,0.4; 0.375,0.465; 0.5,0.5;  0.625,0.535; 0.75,0.6; 0.875,0.7335; 1,1">
                                          <p:stCondLst>
                                            <p:cond delay="828"/>
                                          </p:stCondLst>
                                        </p:cTn>
                                        <p:tgtEl>
                                          <p:spTgt spid="11">
                                            <p:txEl>
                                              <p:pRg st="2" end="2"/>
                                            </p:txEl>
                                          </p:spTgt>
                                        </p:tgtEl>
                                        <p:attrNameLst>
                                          <p:attrName>ppt_y</p:attrName>
                                        </p:attrNameLst>
                                      </p:cBhvr>
                                      <p:tavLst>
                                        <p:tav tm="0" fmla="#ppt_y-sin(pi*$)/81">
                                          <p:val>
                                            <p:fltVal val="0"/>
                                          </p:val>
                                        </p:tav>
                                        <p:tav tm="100000">
                                          <p:val>
                                            <p:fltVal val="1"/>
                                          </p:val>
                                        </p:tav>
                                      </p:tavLst>
                                    </p:anim>
                                    <p:animScale>
                                      <p:cBhvr>
                                        <p:cTn id="23" dur="13">
                                          <p:stCondLst>
                                            <p:cond delay="325"/>
                                          </p:stCondLst>
                                        </p:cTn>
                                        <p:tgtEl>
                                          <p:spTgt spid="11">
                                            <p:txEl>
                                              <p:pRg st="2" end="2"/>
                                            </p:txEl>
                                          </p:spTgt>
                                        </p:tgtEl>
                                      </p:cBhvr>
                                      <p:to x="100000" y="60000"/>
                                    </p:animScale>
                                    <p:animScale>
                                      <p:cBhvr>
                                        <p:cTn id="24" dur="83" decel="50000">
                                          <p:stCondLst>
                                            <p:cond delay="338"/>
                                          </p:stCondLst>
                                        </p:cTn>
                                        <p:tgtEl>
                                          <p:spTgt spid="11">
                                            <p:txEl>
                                              <p:pRg st="2" end="2"/>
                                            </p:txEl>
                                          </p:spTgt>
                                        </p:tgtEl>
                                      </p:cBhvr>
                                      <p:to x="100000" y="100000"/>
                                    </p:animScale>
                                    <p:animScale>
                                      <p:cBhvr>
                                        <p:cTn id="25" dur="13">
                                          <p:stCondLst>
                                            <p:cond delay="656"/>
                                          </p:stCondLst>
                                        </p:cTn>
                                        <p:tgtEl>
                                          <p:spTgt spid="11">
                                            <p:txEl>
                                              <p:pRg st="2" end="2"/>
                                            </p:txEl>
                                          </p:spTgt>
                                        </p:tgtEl>
                                      </p:cBhvr>
                                      <p:to x="100000" y="80000"/>
                                    </p:animScale>
                                    <p:animScale>
                                      <p:cBhvr>
                                        <p:cTn id="26" dur="83" decel="50000">
                                          <p:stCondLst>
                                            <p:cond delay="669"/>
                                          </p:stCondLst>
                                        </p:cTn>
                                        <p:tgtEl>
                                          <p:spTgt spid="11">
                                            <p:txEl>
                                              <p:pRg st="2" end="2"/>
                                            </p:txEl>
                                          </p:spTgt>
                                        </p:tgtEl>
                                      </p:cBhvr>
                                      <p:to x="100000" y="100000"/>
                                    </p:animScale>
                                    <p:animScale>
                                      <p:cBhvr>
                                        <p:cTn id="27" dur="13">
                                          <p:stCondLst>
                                            <p:cond delay="821"/>
                                          </p:stCondLst>
                                        </p:cTn>
                                        <p:tgtEl>
                                          <p:spTgt spid="11">
                                            <p:txEl>
                                              <p:pRg st="2" end="2"/>
                                            </p:txEl>
                                          </p:spTgt>
                                        </p:tgtEl>
                                      </p:cBhvr>
                                      <p:to x="100000" y="90000"/>
                                    </p:animScale>
                                    <p:animScale>
                                      <p:cBhvr>
                                        <p:cTn id="28" dur="83" decel="50000">
                                          <p:stCondLst>
                                            <p:cond delay="834"/>
                                          </p:stCondLst>
                                        </p:cTn>
                                        <p:tgtEl>
                                          <p:spTgt spid="11">
                                            <p:txEl>
                                              <p:pRg st="2" end="2"/>
                                            </p:txEl>
                                          </p:spTgt>
                                        </p:tgtEl>
                                      </p:cBhvr>
                                      <p:to x="100000" y="100000"/>
                                    </p:animScale>
                                    <p:animScale>
                                      <p:cBhvr>
                                        <p:cTn id="29" dur="13">
                                          <p:stCondLst>
                                            <p:cond delay="904"/>
                                          </p:stCondLst>
                                        </p:cTn>
                                        <p:tgtEl>
                                          <p:spTgt spid="11">
                                            <p:txEl>
                                              <p:pRg st="2" end="2"/>
                                            </p:txEl>
                                          </p:spTgt>
                                        </p:tgtEl>
                                      </p:cBhvr>
                                      <p:to x="100000" y="95000"/>
                                    </p:animScale>
                                    <p:animScale>
                                      <p:cBhvr>
                                        <p:cTn id="30" dur="83" decel="50000">
                                          <p:stCondLst>
                                            <p:cond delay="917"/>
                                          </p:stCondLst>
                                        </p:cTn>
                                        <p:tgtEl>
                                          <p:spTgt spid="11">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barn(inVertical)">
                                      <p:cBhvr>
                                        <p:cTn id="35" dur="1250"/>
                                        <p:tgtEl>
                                          <p:spTgt spid="1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xEl>
                                              <p:pRg st="6" end="6"/>
                                            </p:txEl>
                                          </p:spTgt>
                                        </p:tgtEl>
                                        <p:attrNameLst>
                                          <p:attrName>style.visibility</p:attrName>
                                        </p:attrNameLst>
                                      </p:cBhvr>
                                      <p:to>
                                        <p:strVal val="visible"/>
                                      </p:to>
                                    </p:set>
                                    <p:animEffect transition="in" filter="fade">
                                      <p:cBhvr>
                                        <p:cTn id="40" dur="1000"/>
                                        <p:tgtEl>
                                          <p:spTgt spid="11">
                                            <p:txEl>
                                              <p:pRg st="6" end="6"/>
                                            </p:txEl>
                                          </p:spTgt>
                                        </p:tgtEl>
                                      </p:cBhvr>
                                    </p:animEffect>
                                    <p:anim calcmode="lin" valueType="num">
                                      <p:cBhvr>
                                        <p:cTn id="41"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8" presetClass="entr" presetSubtype="0" accel="50000" fill="hold" nodeType="clickEffect">
                                  <p:stCondLst>
                                    <p:cond delay="0"/>
                                  </p:stCondLst>
                                  <p:iterate type="lt">
                                    <p:tmPct val="50000"/>
                                  </p:iterate>
                                  <p:childTnLst>
                                    <p:set>
                                      <p:cBhvr>
                                        <p:cTn id="46" dur="1" fill="hold">
                                          <p:stCondLst>
                                            <p:cond delay="0"/>
                                          </p:stCondLst>
                                        </p:cTn>
                                        <p:tgtEl>
                                          <p:spTgt spid="11">
                                            <p:txEl>
                                              <p:pRg st="8" end="8"/>
                                            </p:txEl>
                                          </p:spTgt>
                                        </p:tgtEl>
                                        <p:attrNameLst>
                                          <p:attrName>style.visibility</p:attrName>
                                        </p:attrNameLst>
                                      </p:cBhvr>
                                      <p:to>
                                        <p:strVal val="visible"/>
                                      </p:to>
                                    </p:set>
                                    <p:set>
                                      <p:cBhvr>
                                        <p:cTn id="47" dur="114" fill="hold">
                                          <p:stCondLst>
                                            <p:cond delay="0"/>
                                          </p:stCondLst>
                                        </p:cTn>
                                        <p:tgtEl>
                                          <p:spTgt spid="11">
                                            <p:txEl>
                                              <p:pRg st="8" end="8"/>
                                            </p:txEl>
                                          </p:spTgt>
                                        </p:tgtEl>
                                        <p:attrNameLst>
                                          <p:attrName>style.rotation</p:attrName>
                                        </p:attrNameLst>
                                      </p:cBhvr>
                                      <p:to>
                                        <p:strVal val="-45.0"/>
                                      </p:to>
                                    </p:set>
                                    <p:anim calcmode="lin" valueType="num">
                                      <p:cBhvr>
                                        <p:cTn id="48" dur="114" fill="hold">
                                          <p:stCondLst>
                                            <p:cond delay="114"/>
                                          </p:stCondLst>
                                        </p:cTn>
                                        <p:tgtEl>
                                          <p:spTgt spid="11">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49" dur="114" fill="hold">
                                          <p:stCondLst>
                                            <p:cond delay="0"/>
                                          </p:stCondLst>
                                        </p:cTn>
                                        <p:tgtEl>
                                          <p:spTgt spid="11">
                                            <p:txEl>
                                              <p:pRg st="8" end="8"/>
                                            </p:txEl>
                                          </p:spTgt>
                                        </p:tgtEl>
                                        <p:attrNameLst>
                                          <p:attrName>ppt_y</p:attrName>
                                        </p:attrNameLst>
                                      </p:cBhvr>
                                      <p:tavLst>
                                        <p:tav tm="0">
                                          <p:val>
                                            <p:strVal val="#ppt_y-1"/>
                                          </p:val>
                                        </p:tav>
                                        <p:tav tm="100000">
                                          <p:val>
                                            <p:strVal val="#ppt_y-(0.354*#ppt_w-0.172*#ppt_h)"/>
                                          </p:val>
                                        </p:tav>
                                      </p:tavLst>
                                    </p:anim>
                                    <p:anim calcmode="lin" valueType="num">
                                      <p:cBhvr>
                                        <p:cTn id="50" dur="39" decel="50000" autoRev="1" fill="hold">
                                          <p:stCondLst>
                                            <p:cond delay="114"/>
                                          </p:stCondLst>
                                        </p:cTn>
                                        <p:tgtEl>
                                          <p:spTgt spid="11">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51" dur="34" fill="hold">
                                          <p:stCondLst>
                                            <p:cond delay="216"/>
                                          </p:stCondLst>
                                        </p:cTn>
                                        <p:tgtEl>
                                          <p:spTgt spid="11">
                                            <p:txEl>
                                              <p:pRg st="8" end="8"/>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nodeType="clickEffect">
                                  <p:stCondLst>
                                    <p:cond delay="0"/>
                                  </p:stCondLst>
                                  <p:childTnLst>
                                    <p:set>
                                      <p:cBhvr>
                                        <p:cTn id="55" dur="1" fill="hold">
                                          <p:stCondLst>
                                            <p:cond delay="0"/>
                                          </p:stCondLst>
                                        </p:cTn>
                                        <p:tgtEl>
                                          <p:spTgt spid="11">
                                            <p:txEl>
                                              <p:pRg st="10" end="10"/>
                                            </p:txEl>
                                          </p:spTgt>
                                        </p:tgtEl>
                                        <p:attrNameLst>
                                          <p:attrName>style.visibility</p:attrName>
                                        </p:attrNameLst>
                                      </p:cBhvr>
                                      <p:to>
                                        <p:strVal val="visible"/>
                                      </p:to>
                                    </p:set>
                                    <p:anim calcmode="lin" valueType="num">
                                      <p:cBhvr>
                                        <p:cTn id="56" dur="500" decel="50000" fill="hold">
                                          <p:stCondLst>
                                            <p:cond delay="0"/>
                                          </p:stCondLst>
                                        </p:cTn>
                                        <p:tgtEl>
                                          <p:spTgt spid="11">
                                            <p:txEl>
                                              <p:pRg st="10" end="10"/>
                                            </p:txEl>
                                          </p:spTgt>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1">
                                            <p:txEl>
                                              <p:pRg st="10" end="10"/>
                                            </p:txEl>
                                          </p:spTgt>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1">
                                            <p:txEl>
                                              <p:pRg st="10" end="10"/>
                                            </p:txEl>
                                          </p:spTgt>
                                        </p:tgtEl>
                                        <p:attrNameLst>
                                          <p:attrName>ppt_w</p:attrName>
                                        </p:attrNameLst>
                                      </p:cBhvr>
                                      <p:tavLst>
                                        <p:tav tm="0">
                                          <p:val>
                                            <p:strVal val="#ppt_w*.05"/>
                                          </p:val>
                                        </p:tav>
                                        <p:tav tm="100000">
                                          <p:val>
                                            <p:strVal val="#ppt_w"/>
                                          </p:val>
                                        </p:tav>
                                      </p:tavLst>
                                    </p:anim>
                                    <p:anim calcmode="lin" valueType="num">
                                      <p:cBhvr>
                                        <p:cTn id="59" dur="1000" fill="hold"/>
                                        <p:tgtEl>
                                          <p:spTgt spid="11">
                                            <p:txEl>
                                              <p:pRg st="10" end="10"/>
                                            </p:txEl>
                                          </p:spTgt>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1">
                                            <p:txEl>
                                              <p:pRg st="10" end="10"/>
                                            </p:txEl>
                                          </p:spTgt>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1">
                                            <p:txEl>
                                              <p:pRg st="10" end="10"/>
                                            </p:txEl>
                                          </p:spTgt>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1">
                                            <p:txEl>
                                              <p:pRg st="10" end="10"/>
                                            </p:txEl>
                                          </p:spTgt>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10454626" cy="6099825"/>
          </a:xfrm>
        </p:spPr>
        <p:txBody>
          <a:bodyPr>
            <a:normAutofit/>
          </a:bodyPr>
          <a:lstStyle/>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Para la licitación en </a:t>
            </a:r>
            <a:r>
              <a:rPr lang="es-MX" sz="2000" b="1" dirty="0">
                <a:solidFill>
                  <a:schemeClr val="bg1"/>
                </a:solidFill>
                <a:latin typeface="Arial" panose="020B0604020202020204" pitchFamily="34" charset="0"/>
                <a:cs typeface="Arial" panose="020B0604020202020204" pitchFamily="34" charset="0"/>
              </a:rPr>
              <a:t>materia de adquisiciones</a:t>
            </a:r>
            <a:r>
              <a:rPr lang="es-MX" sz="2000" dirty="0">
                <a:solidFill>
                  <a:schemeClr val="bg1"/>
                </a:solidFill>
                <a:latin typeface="Arial" panose="020B0604020202020204" pitchFamily="34" charset="0"/>
                <a:cs typeface="Arial" panose="020B0604020202020204" pitchFamily="34" charset="0"/>
              </a:rPr>
              <a:t>, los momentos y tiempos son:</a:t>
            </a:r>
          </a:p>
          <a:p>
            <a:pPr marL="0" indent="0" algn="just">
              <a:lnSpc>
                <a:spcPct val="11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1. Publicación de la convocatoria. Inicio del conteo.</a:t>
            </a:r>
          </a:p>
          <a:p>
            <a:pPr marL="0" indent="0" algn="just">
              <a:lnSpc>
                <a:spcPct val="110000"/>
              </a:lnSpc>
              <a:spcBef>
                <a:spcPts val="0"/>
              </a:spcBef>
              <a:buNone/>
            </a:pPr>
            <a:r>
              <a:rPr lang="es-ES" sz="2000" kern="0" dirty="0">
                <a:solidFill>
                  <a:srgbClr val="FF0000"/>
                </a:solidFill>
                <a:latin typeface="Arial" panose="020B0604020202020204" pitchFamily="34" charset="0"/>
                <a:cs typeface="Arial" panose="020B0604020202020204" pitchFamily="34" charset="0"/>
              </a:rPr>
              <a:t>2. </a:t>
            </a:r>
            <a:r>
              <a:rPr lang="es-ES" sz="2000" kern="0" dirty="0">
                <a:solidFill>
                  <a:sysClr val="windowText" lastClr="000000"/>
                </a:solidFill>
                <a:latin typeface="Arial" panose="020B0604020202020204" pitchFamily="34" charset="0"/>
                <a:cs typeface="Arial" panose="020B0604020202020204" pitchFamily="34" charset="0"/>
              </a:rPr>
              <a:t>Presentación de solicitudes de aclaración. Hasta 24 hrs. antes del </a:t>
            </a:r>
            <a:r>
              <a:rPr lang="es-ES" sz="2000" kern="0" dirty="0">
                <a:solidFill>
                  <a:srgbClr val="008000"/>
                </a:solidFill>
                <a:latin typeface="Arial" panose="020B0604020202020204" pitchFamily="34" charset="0"/>
                <a:cs typeface="Arial" panose="020B0604020202020204" pitchFamily="34" charset="0"/>
              </a:rPr>
              <a:t>3</a:t>
            </a:r>
            <a:r>
              <a:rPr lang="es-ES" sz="2000" kern="0" dirty="0">
                <a:solidFill>
                  <a:sysClr val="windowText" lastClr="000000"/>
                </a:solidFill>
                <a:latin typeface="Arial" panose="020B0604020202020204" pitchFamily="34" charset="0"/>
                <a:cs typeface="Arial" panose="020B0604020202020204" pitchFamily="34" charset="0"/>
              </a:rPr>
              <a:t>. </a:t>
            </a:r>
          </a:p>
          <a:p>
            <a:pPr marL="0" indent="0" algn="just">
              <a:lnSpc>
                <a:spcPct val="110000"/>
              </a:lnSpc>
              <a:spcBef>
                <a:spcPts val="0"/>
              </a:spcBef>
              <a:buNone/>
            </a:pPr>
            <a:r>
              <a:rPr lang="es-ES" sz="2000" kern="0" dirty="0">
                <a:solidFill>
                  <a:srgbClr val="008000"/>
                </a:solidFill>
                <a:latin typeface="Arial" panose="020B0604020202020204" pitchFamily="34" charset="0"/>
                <a:cs typeface="Arial" panose="020B0604020202020204" pitchFamily="34" charset="0"/>
              </a:rPr>
              <a:t>3.</a:t>
            </a:r>
            <a:r>
              <a:rPr lang="es-ES" sz="2000" kern="0" dirty="0">
                <a:solidFill>
                  <a:sysClr val="windowText" lastClr="000000"/>
                </a:solidFill>
                <a:latin typeface="Arial" panose="020B0604020202020204" pitchFamily="34" charset="0"/>
                <a:cs typeface="Arial" panose="020B0604020202020204" pitchFamily="34" charset="0"/>
              </a:rPr>
              <a:t> Junta de aclaraciones. Mínimo 6 días antes de </a:t>
            </a:r>
            <a:r>
              <a:rPr lang="es-ES" sz="2000" kern="0" dirty="0">
                <a:solidFill>
                  <a:srgbClr val="0070C0"/>
                </a:solidFill>
                <a:latin typeface="Arial" panose="020B0604020202020204" pitchFamily="34" charset="0"/>
                <a:cs typeface="Arial" panose="020B0604020202020204" pitchFamily="34" charset="0"/>
              </a:rPr>
              <a:t>4</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r>
              <a:rPr lang="es-ES" sz="2000" kern="0" dirty="0">
                <a:solidFill>
                  <a:srgbClr val="0070C0"/>
                </a:solidFill>
                <a:latin typeface="Arial" panose="020B0604020202020204" pitchFamily="34" charset="0"/>
                <a:cs typeface="Arial" panose="020B0604020202020204" pitchFamily="34" charset="0"/>
              </a:rPr>
              <a:t>4. </a:t>
            </a:r>
            <a:r>
              <a:rPr lang="es-ES" sz="2000" kern="0" dirty="0">
                <a:solidFill>
                  <a:sysClr val="windowText" lastClr="000000"/>
                </a:solidFill>
                <a:latin typeface="Arial" panose="020B0604020202020204" pitchFamily="34" charset="0"/>
                <a:cs typeface="Arial" panose="020B0604020202020204" pitchFamily="34" charset="0"/>
              </a:rPr>
              <a:t>Presentación y apertura de proposiciones. 15, 20 o 40 días naturales después de 1.</a:t>
            </a:r>
          </a:p>
          <a:p>
            <a:pPr marL="0" indent="0" algn="just">
              <a:lnSpc>
                <a:spcPct val="110000"/>
              </a:lnSpc>
              <a:spcBef>
                <a:spcPts val="0"/>
              </a:spcBef>
              <a:buNone/>
            </a:pPr>
            <a:r>
              <a:rPr lang="es-ES" sz="2000" kern="0" dirty="0">
                <a:solidFill>
                  <a:srgbClr val="0070C0"/>
                </a:solidFill>
                <a:latin typeface="Arial" panose="020B0604020202020204" pitchFamily="34" charset="0"/>
                <a:cs typeface="Arial" panose="020B0604020202020204" pitchFamily="34" charset="0"/>
              </a:rPr>
              <a:t>5. </a:t>
            </a:r>
            <a:r>
              <a:rPr lang="es-ES" sz="2000" kern="0" dirty="0">
                <a:solidFill>
                  <a:sysClr val="windowText" lastClr="000000"/>
                </a:solidFill>
                <a:latin typeface="Arial" panose="020B0604020202020204" pitchFamily="34" charset="0"/>
                <a:cs typeface="Arial" panose="020B0604020202020204" pitchFamily="34" charset="0"/>
              </a:rPr>
              <a:t>Evaluación técnica y económica. Dos periodos independientes de 20 días naturales c/u.</a:t>
            </a:r>
          </a:p>
          <a:p>
            <a:pPr marL="0" indent="0" algn="just">
              <a:lnSpc>
                <a:spcPct val="110000"/>
              </a:lnSpc>
              <a:spcBef>
                <a:spcPts val="0"/>
              </a:spcBef>
              <a:buNone/>
            </a:pPr>
            <a:r>
              <a:rPr lang="es-ES" sz="2000" kern="0" dirty="0">
                <a:solidFill>
                  <a:schemeClr val="bg2">
                    <a:lumMod val="60000"/>
                    <a:lumOff val="40000"/>
                  </a:schemeClr>
                </a:solidFill>
                <a:latin typeface="Arial" panose="020B0604020202020204" pitchFamily="34" charset="0"/>
                <a:cs typeface="Arial" panose="020B0604020202020204" pitchFamily="34" charset="0"/>
              </a:rPr>
              <a:t>6. </a:t>
            </a:r>
            <a:r>
              <a:rPr lang="es-ES" sz="2000" kern="0" dirty="0">
                <a:solidFill>
                  <a:sysClr val="windowText" lastClr="000000"/>
                </a:solidFill>
                <a:latin typeface="Arial" panose="020B0604020202020204" pitchFamily="34" charset="0"/>
                <a:cs typeface="Arial" panose="020B0604020202020204" pitchFamily="34" charset="0"/>
              </a:rPr>
              <a:t>Emisión del fallo. Cuando se concluya </a:t>
            </a:r>
            <a:r>
              <a:rPr lang="es-ES" sz="2000" kern="0" dirty="0">
                <a:solidFill>
                  <a:srgbClr val="0070C0"/>
                </a:solidFill>
                <a:latin typeface="Arial" panose="020B0604020202020204" pitchFamily="34" charset="0"/>
                <a:cs typeface="Arial" panose="020B0604020202020204" pitchFamily="34" charset="0"/>
              </a:rPr>
              <a:t>5</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r>
              <a:rPr lang="es-ES" sz="2000" kern="0" dirty="0">
                <a:solidFill>
                  <a:srgbClr val="7030A0"/>
                </a:solidFill>
                <a:latin typeface="Arial" panose="020B0604020202020204" pitchFamily="34" charset="0"/>
                <a:cs typeface="Arial" panose="020B0604020202020204" pitchFamily="34" charset="0"/>
              </a:rPr>
              <a:t>7. </a:t>
            </a:r>
            <a:r>
              <a:rPr lang="es-ES" sz="2000" kern="0" dirty="0">
                <a:solidFill>
                  <a:sysClr val="windowText" lastClr="000000"/>
                </a:solidFill>
                <a:latin typeface="Arial" panose="020B0604020202020204" pitchFamily="34" charset="0"/>
                <a:cs typeface="Arial" panose="020B0604020202020204" pitchFamily="34" charset="0"/>
              </a:rPr>
              <a:t>Firma del contrato. Máximo 15 días naturales después de </a:t>
            </a:r>
            <a:r>
              <a:rPr lang="es-ES" sz="2000" kern="0" dirty="0">
                <a:solidFill>
                  <a:schemeClr val="accent6"/>
                </a:solidFill>
                <a:latin typeface="Arial" panose="020B0604020202020204" pitchFamily="34" charset="0"/>
                <a:cs typeface="Arial" panose="020B0604020202020204" pitchFamily="34" charset="0"/>
              </a:rPr>
              <a:t>6</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endParaRPr lang="es-ES" sz="2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2000" b="1" dirty="0">
              <a:solidFill>
                <a:schemeClr val="bg1"/>
              </a:solidFill>
              <a:latin typeface="Arial" panose="020B0604020202020204" pitchFamily="34" charset="0"/>
              <a:cs typeface="Arial" panose="020B0604020202020204" pitchFamily="34" charset="0"/>
            </a:endParaRPr>
          </a:p>
        </p:txBody>
      </p:sp>
      <p:grpSp>
        <p:nvGrpSpPr>
          <p:cNvPr id="3" name="Group 40">
            <a:extLst>
              <a:ext uri="{FF2B5EF4-FFF2-40B4-BE49-F238E27FC236}">
                <a16:creationId xmlns:a16="http://schemas.microsoft.com/office/drawing/2014/main" id="{46343552-B90D-E2C1-7898-49427DBC1756}"/>
              </a:ext>
            </a:extLst>
          </p:cNvPr>
          <p:cNvGrpSpPr>
            <a:grpSpLocks/>
          </p:cNvGrpSpPr>
          <p:nvPr/>
        </p:nvGrpSpPr>
        <p:grpSpPr bwMode="auto">
          <a:xfrm>
            <a:off x="1039321" y="3782230"/>
            <a:ext cx="9690133" cy="2090738"/>
            <a:chOff x="554" y="2704"/>
            <a:chExt cx="4956" cy="1317"/>
          </a:xfrm>
        </p:grpSpPr>
        <p:sp>
          <p:nvSpPr>
            <p:cNvPr id="4" name="Oval 9">
              <a:extLst>
                <a:ext uri="{FF2B5EF4-FFF2-40B4-BE49-F238E27FC236}">
                  <a16:creationId xmlns:a16="http://schemas.microsoft.com/office/drawing/2014/main" id="{677435A1-BB53-FB93-0FBA-5B3D495ABA8B}"/>
                </a:ext>
              </a:extLst>
            </p:cNvPr>
            <p:cNvSpPr>
              <a:spLocks noChangeArrowheads="1"/>
            </p:cNvSpPr>
            <p:nvPr/>
          </p:nvSpPr>
          <p:spPr bwMode="auto">
            <a:xfrm>
              <a:off x="577" y="2704"/>
              <a:ext cx="205" cy="136"/>
            </a:xfrm>
            <a:prstGeom prst="ellipse">
              <a:avLst/>
            </a:prstGeom>
            <a:noFill/>
            <a:ln w="952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chemeClr val="tx2">
                      <a:lumMod val="10000"/>
                    </a:schemeClr>
                  </a:solidFill>
                  <a:latin typeface="Arial Unicode MS" panose="020B0604020202020204" pitchFamily="34" charset="-128"/>
                </a:rPr>
                <a:t>1</a:t>
              </a:r>
              <a:endParaRPr lang="es-ES" altLang="es-MX" sz="1600" b="1" dirty="0">
                <a:solidFill>
                  <a:schemeClr val="tx2">
                    <a:lumMod val="10000"/>
                  </a:schemeClr>
                </a:solidFill>
                <a:latin typeface="Arial Unicode MS" panose="020B0604020202020204" pitchFamily="34" charset="-128"/>
              </a:endParaRPr>
            </a:p>
          </p:txBody>
        </p:sp>
        <p:grpSp>
          <p:nvGrpSpPr>
            <p:cNvPr id="5" name="Group 33">
              <a:extLst>
                <a:ext uri="{FF2B5EF4-FFF2-40B4-BE49-F238E27FC236}">
                  <a16:creationId xmlns:a16="http://schemas.microsoft.com/office/drawing/2014/main" id="{544B8C20-A0B0-3722-4FC9-B85B648DB8FB}"/>
                </a:ext>
              </a:extLst>
            </p:cNvPr>
            <p:cNvGrpSpPr>
              <a:grpSpLocks/>
            </p:cNvGrpSpPr>
            <p:nvPr/>
          </p:nvGrpSpPr>
          <p:grpSpPr bwMode="auto">
            <a:xfrm>
              <a:off x="703" y="2840"/>
              <a:ext cx="1587" cy="273"/>
              <a:chOff x="658" y="2840"/>
              <a:chExt cx="1587" cy="273"/>
            </a:xfrm>
          </p:grpSpPr>
          <p:sp>
            <p:nvSpPr>
              <p:cNvPr id="25" name="Rectangle 4">
                <a:extLst>
                  <a:ext uri="{FF2B5EF4-FFF2-40B4-BE49-F238E27FC236}">
                    <a16:creationId xmlns:a16="http://schemas.microsoft.com/office/drawing/2014/main" id="{195519B6-71DC-9BDC-DE35-859426313106}"/>
                  </a:ext>
                </a:extLst>
              </p:cNvPr>
              <p:cNvSpPr>
                <a:spLocks noChangeArrowheads="1"/>
              </p:cNvSpPr>
              <p:nvPr/>
            </p:nvSpPr>
            <p:spPr bwMode="auto">
              <a:xfrm>
                <a:off x="658" y="2840"/>
                <a:ext cx="1587" cy="273"/>
              </a:xfrm>
              <a:prstGeom prst="rect">
                <a:avLst/>
              </a:prstGeom>
              <a:solidFill>
                <a:srgbClr val="0033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26" name="Rectangle 11">
                <a:extLst>
                  <a:ext uri="{FF2B5EF4-FFF2-40B4-BE49-F238E27FC236}">
                    <a16:creationId xmlns:a16="http://schemas.microsoft.com/office/drawing/2014/main" id="{9E37E430-3B50-41C5-8918-E57A6FC0DB81}"/>
                  </a:ext>
                </a:extLst>
              </p:cNvPr>
              <p:cNvSpPr>
                <a:spLocks noChangeArrowheads="1"/>
              </p:cNvSpPr>
              <p:nvPr/>
            </p:nvSpPr>
            <p:spPr bwMode="auto">
              <a:xfrm>
                <a:off x="658" y="2931"/>
                <a:ext cx="1587" cy="91"/>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grpSp>
        <p:sp>
          <p:nvSpPr>
            <p:cNvPr id="6" name="Oval 15">
              <a:extLst>
                <a:ext uri="{FF2B5EF4-FFF2-40B4-BE49-F238E27FC236}">
                  <a16:creationId xmlns:a16="http://schemas.microsoft.com/office/drawing/2014/main" id="{E1C33BAC-3E05-675D-D111-A305624157E8}"/>
                </a:ext>
              </a:extLst>
            </p:cNvPr>
            <p:cNvSpPr>
              <a:spLocks noChangeArrowheads="1"/>
            </p:cNvSpPr>
            <p:nvPr/>
          </p:nvSpPr>
          <p:spPr bwMode="auto">
            <a:xfrm>
              <a:off x="1506" y="2704"/>
              <a:ext cx="226" cy="136"/>
            </a:xfrm>
            <a:prstGeom prst="ellipse">
              <a:avLst/>
            </a:prstGeom>
            <a:noFill/>
            <a:ln w="952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a:solidFill>
                    <a:srgbClr val="FF0000"/>
                  </a:solidFill>
                  <a:latin typeface="Arial Unicode MS" panose="020B0604020202020204" pitchFamily="34" charset="-128"/>
                </a:rPr>
                <a:t>2</a:t>
              </a:r>
              <a:endParaRPr lang="es-ES" altLang="es-MX" sz="1600" b="1">
                <a:solidFill>
                  <a:srgbClr val="FF0000"/>
                </a:solidFill>
                <a:latin typeface="Arial Unicode MS" panose="020B0604020202020204" pitchFamily="34" charset="-128"/>
              </a:endParaRPr>
            </a:p>
          </p:txBody>
        </p:sp>
        <p:sp>
          <p:nvSpPr>
            <p:cNvPr id="7" name="Oval 16">
              <a:extLst>
                <a:ext uri="{FF2B5EF4-FFF2-40B4-BE49-F238E27FC236}">
                  <a16:creationId xmlns:a16="http://schemas.microsoft.com/office/drawing/2014/main" id="{D0A9F447-62F1-2089-7B61-505C64C49019}"/>
                </a:ext>
              </a:extLst>
            </p:cNvPr>
            <p:cNvSpPr>
              <a:spLocks noChangeArrowheads="1"/>
            </p:cNvSpPr>
            <p:nvPr/>
          </p:nvSpPr>
          <p:spPr bwMode="auto">
            <a:xfrm>
              <a:off x="2155" y="2704"/>
              <a:ext cx="226" cy="136"/>
            </a:xfrm>
            <a:prstGeom prst="ellipse">
              <a:avLst/>
            </a:prstGeom>
            <a:noFill/>
            <a:ln w="952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rgbClr val="0070C0"/>
                  </a:solidFill>
                  <a:latin typeface="Arial Unicode MS" panose="020B0604020202020204" pitchFamily="34" charset="-128"/>
                </a:rPr>
                <a:t>4</a:t>
              </a:r>
              <a:endParaRPr lang="es-ES" altLang="es-MX" sz="1600" b="1" dirty="0">
                <a:solidFill>
                  <a:srgbClr val="0070C0"/>
                </a:solidFill>
                <a:latin typeface="Arial Unicode MS" panose="020B0604020202020204" pitchFamily="34" charset="-128"/>
              </a:endParaRPr>
            </a:p>
          </p:txBody>
        </p:sp>
        <p:sp>
          <p:nvSpPr>
            <p:cNvPr id="8" name="Oval 17">
              <a:extLst>
                <a:ext uri="{FF2B5EF4-FFF2-40B4-BE49-F238E27FC236}">
                  <a16:creationId xmlns:a16="http://schemas.microsoft.com/office/drawing/2014/main" id="{D25E902C-9A9B-372B-23C8-B7024061BEE8}"/>
                </a:ext>
              </a:extLst>
            </p:cNvPr>
            <p:cNvSpPr>
              <a:spLocks noChangeArrowheads="1"/>
            </p:cNvSpPr>
            <p:nvPr/>
          </p:nvSpPr>
          <p:spPr bwMode="auto">
            <a:xfrm>
              <a:off x="1655" y="3113"/>
              <a:ext cx="226" cy="136"/>
            </a:xfrm>
            <a:prstGeom prst="ellipse">
              <a:avLst/>
            </a:prstGeom>
            <a:noFill/>
            <a:ln w="952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rgbClr val="008000"/>
                  </a:solidFill>
                  <a:latin typeface="Arial Unicode MS" panose="020B0604020202020204" pitchFamily="34" charset="-128"/>
                </a:rPr>
                <a:t>3</a:t>
              </a:r>
              <a:endParaRPr lang="es-ES" altLang="es-MX" sz="1600" b="1" dirty="0">
                <a:solidFill>
                  <a:srgbClr val="008000"/>
                </a:solidFill>
                <a:latin typeface="Arial Unicode MS" panose="020B0604020202020204" pitchFamily="34" charset="-128"/>
              </a:endParaRPr>
            </a:p>
          </p:txBody>
        </p:sp>
        <p:sp>
          <p:nvSpPr>
            <p:cNvPr id="9" name="Oval 18">
              <a:extLst>
                <a:ext uri="{FF2B5EF4-FFF2-40B4-BE49-F238E27FC236}">
                  <a16:creationId xmlns:a16="http://schemas.microsoft.com/office/drawing/2014/main" id="{47B262A9-4446-72F6-3DD3-813DAAA5ACDA}"/>
                </a:ext>
              </a:extLst>
            </p:cNvPr>
            <p:cNvSpPr>
              <a:spLocks noChangeArrowheads="1"/>
            </p:cNvSpPr>
            <p:nvPr/>
          </p:nvSpPr>
          <p:spPr bwMode="auto">
            <a:xfrm>
              <a:off x="2154" y="3385"/>
              <a:ext cx="226" cy="136"/>
            </a:xfrm>
            <a:prstGeom prst="ellipse">
              <a:avLst/>
            </a:prstGeom>
            <a:noFill/>
            <a:ln w="952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a:solidFill>
                    <a:srgbClr val="0070C0"/>
                  </a:solidFill>
                  <a:latin typeface="Arial Unicode MS" panose="020B0604020202020204" pitchFamily="34" charset="-128"/>
                </a:rPr>
                <a:t>5</a:t>
              </a:r>
              <a:endParaRPr lang="es-ES" altLang="es-MX" sz="1600" b="1">
                <a:solidFill>
                  <a:srgbClr val="0070C0"/>
                </a:solidFill>
                <a:latin typeface="Arial Unicode MS" panose="020B0604020202020204" pitchFamily="34" charset="-128"/>
              </a:endParaRPr>
            </a:p>
          </p:txBody>
        </p:sp>
        <p:sp>
          <p:nvSpPr>
            <p:cNvPr id="10" name="Oval 19">
              <a:extLst>
                <a:ext uri="{FF2B5EF4-FFF2-40B4-BE49-F238E27FC236}">
                  <a16:creationId xmlns:a16="http://schemas.microsoft.com/office/drawing/2014/main" id="{B1F74CC1-4462-5DD4-F10B-8E0BA3E52C5A}"/>
                </a:ext>
              </a:extLst>
            </p:cNvPr>
            <p:cNvSpPr>
              <a:spLocks noChangeArrowheads="1"/>
            </p:cNvSpPr>
            <p:nvPr/>
          </p:nvSpPr>
          <p:spPr bwMode="auto">
            <a:xfrm>
              <a:off x="3743" y="2976"/>
              <a:ext cx="226" cy="136"/>
            </a:xfrm>
            <a:prstGeom prst="ellipse">
              <a:avLst/>
            </a:prstGeom>
            <a:noFill/>
            <a:ln w="952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chemeClr val="bg2">
                      <a:lumMod val="60000"/>
                      <a:lumOff val="40000"/>
                    </a:schemeClr>
                  </a:solidFill>
                  <a:latin typeface="Arial Unicode MS" panose="020B0604020202020204" pitchFamily="34" charset="-128"/>
                </a:rPr>
                <a:t>6</a:t>
              </a:r>
              <a:endParaRPr lang="es-ES" altLang="es-MX" sz="1600" b="1" dirty="0">
                <a:solidFill>
                  <a:schemeClr val="bg2">
                    <a:lumMod val="60000"/>
                    <a:lumOff val="40000"/>
                  </a:schemeClr>
                </a:solidFill>
                <a:latin typeface="Arial Unicode MS" panose="020B0604020202020204" pitchFamily="34" charset="-128"/>
              </a:endParaRPr>
            </a:p>
          </p:txBody>
        </p:sp>
        <p:sp>
          <p:nvSpPr>
            <p:cNvPr id="12" name="Oval 20">
              <a:extLst>
                <a:ext uri="{FF2B5EF4-FFF2-40B4-BE49-F238E27FC236}">
                  <a16:creationId xmlns:a16="http://schemas.microsoft.com/office/drawing/2014/main" id="{8F7C800A-0C85-5B6A-63D1-A524A2CD4F08}"/>
                </a:ext>
              </a:extLst>
            </p:cNvPr>
            <p:cNvSpPr>
              <a:spLocks noChangeArrowheads="1"/>
            </p:cNvSpPr>
            <p:nvPr/>
          </p:nvSpPr>
          <p:spPr bwMode="auto">
            <a:xfrm>
              <a:off x="5013" y="3249"/>
              <a:ext cx="226" cy="136"/>
            </a:xfrm>
            <a:prstGeom prst="ellipse">
              <a:avLst/>
            </a:prstGeom>
            <a:noFill/>
            <a:ln w="952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rgbClr val="7030A0"/>
                  </a:solidFill>
                  <a:latin typeface="Arial Unicode MS" panose="020B0604020202020204" pitchFamily="34" charset="-128"/>
                </a:rPr>
                <a:t>7</a:t>
              </a:r>
              <a:endParaRPr lang="es-ES" altLang="es-MX" sz="1600" b="1" dirty="0">
                <a:solidFill>
                  <a:srgbClr val="7030A0"/>
                </a:solidFill>
                <a:latin typeface="Arial Unicode MS" panose="020B0604020202020204" pitchFamily="34" charset="-128"/>
              </a:endParaRPr>
            </a:p>
          </p:txBody>
        </p:sp>
        <p:grpSp>
          <p:nvGrpSpPr>
            <p:cNvPr id="13" name="Group 32">
              <a:extLst>
                <a:ext uri="{FF2B5EF4-FFF2-40B4-BE49-F238E27FC236}">
                  <a16:creationId xmlns:a16="http://schemas.microsoft.com/office/drawing/2014/main" id="{299138E9-6C66-28E9-21F8-3716030C9867}"/>
                </a:ext>
              </a:extLst>
            </p:cNvPr>
            <p:cNvGrpSpPr>
              <a:grpSpLocks/>
            </p:cNvGrpSpPr>
            <p:nvPr/>
          </p:nvGrpSpPr>
          <p:grpSpPr bwMode="auto">
            <a:xfrm>
              <a:off x="2290" y="3112"/>
              <a:ext cx="1587" cy="273"/>
              <a:chOff x="2245" y="3112"/>
              <a:chExt cx="1587" cy="273"/>
            </a:xfrm>
          </p:grpSpPr>
          <p:sp>
            <p:nvSpPr>
              <p:cNvPr id="23" name="Rectangle 22">
                <a:extLst>
                  <a:ext uri="{FF2B5EF4-FFF2-40B4-BE49-F238E27FC236}">
                    <a16:creationId xmlns:a16="http://schemas.microsoft.com/office/drawing/2014/main" id="{486569C8-6BB2-3631-5B46-AA598445A072}"/>
                  </a:ext>
                </a:extLst>
              </p:cNvPr>
              <p:cNvSpPr>
                <a:spLocks noChangeArrowheads="1"/>
              </p:cNvSpPr>
              <p:nvPr/>
            </p:nvSpPr>
            <p:spPr bwMode="auto">
              <a:xfrm>
                <a:off x="2245" y="3112"/>
                <a:ext cx="1587" cy="273"/>
              </a:xfrm>
              <a:prstGeom prst="rect">
                <a:avLst/>
              </a:prstGeom>
              <a:solidFill>
                <a:srgbClr val="0033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24" name="Rectangle 23">
                <a:extLst>
                  <a:ext uri="{FF2B5EF4-FFF2-40B4-BE49-F238E27FC236}">
                    <a16:creationId xmlns:a16="http://schemas.microsoft.com/office/drawing/2014/main" id="{562BA777-70DC-1E5B-18F3-5B4F5DEB6475}"/>
                  </a:ext>
                </a:extLst>
              </p:cNvPr>
              <p:cNvSpPr>
                <a:spLocks noChangeArrowheads="1"/>
              </p:cNvSpPr>
              <p:nvPr/>
            </p:nvSpPr>
            <p:spPr bwMode="auto">
              <a:xfrm>
                <a:off x="2245" y="3203"/>
                <a:ext cx="1587" cy="91"/>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grpSp>
        <p:grpSp>
          <p:nvGrpSpPr>
            <p:cNvPr id="14" name="Group 31">
              <a:extLst>
                <a:ext uri="{FF2B5EF4-FFF2-40B4-BE49-F238E27FC236}">
                  <a16:creationId xmlns:a16="http://schemas.microsoft.com/office/drawing/2014/main" id="{6B528352-B137-AB26-088C-ADC871224049}"/>
                </a:ext>
              </a:extLst>
            </p:cNvPr>
            <p:cNvGrpSpPr>
              <a:grpSpLocks/>
            </p:cNvGrpSpPr>
            <p:nvPr/>
          </p:nvGrpSpPr>
          <p:grpSpPr bwMode="auto">
            <a:xfrm>
              <a:off x="3878" y="3384"/>
              <a:ext cx="1587" cy="273"/>
              <a:chOff x="3833" y="3384"/>
              <a:chExt cx="1587" cy="273"/>
            </a:xfrm>
          </p:grpSpPr>
          <p:sp>
            <p:nvSpPr>
              <p:cNvPr id="21" name="Rectangle 24">
                <a:extLst>
                  <a:ext uri="{FF2B5EF4-FFF2-40B4-BE49-F238E27FC236}">
                    <a16:creationId xmlns:a16="http://schemas.microsoft.com/office/drawing/2014/main" id="{096D7E2C-F93E-DC7A-A264-450671913E53}"/>
                  </a:ext>
                </a:extLst>
              </p:cNvPr>
              <p:cNvSpPr>
                <a:spLocks noChangeArrowheads="1"/>
              </p:cNvSpPr>
              <p:nvPr/>
            </p:nvSpPr>
            <p:spPr bwMode="auto">
              <a:xfrm>
                <a:off x="3833" y="3384"/>
                <a:ext cx="1587" cy="273"/>
              </a:xfrm>
              <a:prstGeom prst="rect">
                <a:avLst/>
              </a:prstGeom>
              <a:solidFill>
                <a:srgbClr val="0033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22" name="Rectangle 25">
                <a:extLst>
                  <a:ext uri="{FF2B5EF4-FFF2-40B4-BE49-F238E27FC236}">
                    <a16:creationId xmlns:a16="http://schemas.microsoft.com/office/drawing/2014/main" id="{3BF86E0D-E805-0A27-0BE4-CEDCE02101D5}"/>
                  </a:ext>
                </a:extLst>
              </p:cNvPr>
              <p:cNvSpPr>
                <a:spLocks noChangeArrowheads="1"/>
              </p:cNvSpPr>
              <p:nvPr/>
            </p:nvSpPr>
            <p:spPr bwMode="auto">
              <a:xfrm>
                <a:off x="3833" y="3475"/>
                <a:ext cx="1587" cy="91"/>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grpSp>
        <p:sp>
          <p:nvSpPr>
            <p:cNvPr id="15" name="Line 30">
              <a:extLst>
                <a:ext uri="{FF2B5EF4-FFF2-40B4-BE49-F238E27FC236}">
                  <a16:creationId xmlns:a16="http://schemas.microsoft.com/office/drawing/2014/main" id="{3352278A-8703-9DFD-8DAD-1F3C76D39C63}"/>
                </a:ext>
              </a:extLst>
            </p:cNvPr>
            <p:cNvSpPr>
              <a:spLocks noChangeShapeType="1"/>
            </p:cNvSpPr>
            <p:nvPr/>
          </p:nvSpPr>
          <p:spPr bwMode="auto">
            <a:xfrm>
              <a:off x="657" y="3839"/>
              <a:ext cx="4853" cy="0"/>
            </a:xfrm>
            <a:prstGeom prst="line">
              <a:avLst/>
            </a:prstGeom>
            <a:noFill/>
            <a:ln w="19050">
              <a:solidFill>
                <a:schemeClr val="accent1"/>
              </a:solidFill>
              <a:prstDash val="lgDash"/>
              <a:round/>
              <a:headEnd/>
              <a:tailEnd type="arrow" w="med" len="med"/>
            </a:ln>
            <a:extLst>
              <a:ext uri="{909E8E84-426E-40dd-AFC4-6F175D3DCCD1}">
                <a14:hiddenFill xmlns:a14="http://schemas.microsoft.com/office/drawing/2010/main" xmlns="">
                  <a:noFill/>
                </a14:hiddenFill>
              </a:ext>
            </a:extLst>
          </p:spPr>
          <p:txBody>
            <a:bodyPr/>
            <a:lstStyle/>
            <a:p>
              <a:endParaRPr lang="es-MX"/>
            </a:p>
          </p:txBody>
        </p:sp>
        <p:sp>
          <p:nvSpPr>
            <p:cNvPr id="16" name="Text Box 35">
              <a:extLst>
                <a:ext uri="{FF2B5EF4-FFF2-40B4-BE49-F238E27FC236}">
                  <a16:creationId xmlns:a16="http://schemas.microsoft.com/office/drawing/2014/main" id="{915E0771-AC08-ECA0-0A8D-EFCBEE28CD7E}"/>
                </a:ext>
              </a:extLst>
            </p:cNvPr>
            <p:cNvSpPr txBox="1">
              <a:spLocks noChangeArrowheads="1"/>
            </p:cNvSpPr>
            <p:nvPr/>
          </p:nvSpPr>
          <p:spPr bwMode="auto">
            <a:xfrm>
              <a:off x="554" y="3847"/>
              <a:ext cx="278" cy="174"/>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s-MX" altLang="es-MX" sz="1200" dirty="0">
                  <a:solidFill>
                    <a:schemeClr val="tx2">
                      <a:lumMod val="10000"/>
                    </a:schemeClr>
                  </a:solidFill>
                  <a:latin typeface="Arial Unicode MS" panose="020B0604020202020204" pitchFamily="34" charset="-128"/>
                </a:rPr>
                <a:t>Día </a:t>
              </a:r>
              <a:r>
                <a:rPr lang="es-MX" altLang="es-MX" sz="1200" dirty="0">
                  <a:solidFill>
                    <a:schemeClr val="tx2">
                      <a:lumMod val="10000"/>
                    </a:schemeClr>
                  </a:solidFill>
                  <a:effectLst>
                    <a:outerShdw blurRad="38100" dist="38100" dir="2700000" algn="tl">
                      <a:srgbClr val="C0C0C0"/>
                    </a:outerShdw>
                  </a:effectLst>
                  <a:latin typeface="Arial Unicode MS" panose="020B0604020202020204" pitchFamily="34" charset="-128"/>
                </a:rPr>
                <a:t>0</a:t>
              </a:r>
              <a:endParaRPr lang="es-ES" altLang="es-MX" sz="1200" dirty="0">
                <a:solidFill>
                  <a:schemeClr val="tx2">
                    <a:lumMod val="10000"/>
                  </a:schemeClr>
                </a:solidFill>
                <a:effectLst>
                  <a:outerShdw blurRad="38100" dist="38100" dir="2700000" algn="tl">
                    <a:srgbClr val="C0C0C0"/>
                  </a:outerShdw>
                </a:effectLst>
                <a:latin typeface="Arial Unicode MS" panose="020B0604020202020204" pitchFamily="34" charset="-128"/>
              </a:endParaRPr>
            </a:p>
          </p:txBody>
        </p:sp>
        <p:sp>
          <p:nvSpPr>
            <p:cNvPr id="17" name="Text Box 36">
              <a:extLst>
                <a:ext uri="{FF2B5EF4-FFF2-40B4-BE49-F238E27FC236}">
                  <a16:creationId xmlns:a16="http://schemas.microsoft.com/office/drawing/2014/main" id="{6737BB52-66EA-7F2B-C0FA-80FFE8654F1A}"/>
                </a:ext>
              </a:extLst>
            </p:cNvPr>
            <p:cNvSpPr txBox="1">
              <a:spLocks noChangeArrowheads="1"/>
            </p:cNvSpPr>
            <p:nvPr/>
          </p:nvSpPr>
          <p:spPr bwMode="auto">
            <a:xfrm>
              <a:off x="1626" y="3841"/>
              <a:ext cx="222" cy="173"/>
            </a:xfrm>
            <a:prstGeom prst="rect">
              <a:avLst/>
            </a:prstGeom>
            <a:noFill/>
            <a:ln w="9525">
              <a:noFill/>
              <a:miter lim="800000"/>
              <a:headEnd/>
              <a:tailEnd/>
            </a:ln>
            <a:effectLst/>
          </p:spPr>
          <p:txBody>
            <a:bodyPr wrap="none">
              <a:spAutoFit/>
            </a:bodyPr>
            <a:lstStyle/>
            <a:p>
              <a:pPr eaLnBrk="1" hangingPunct="1">
                <a:defRPr/>
              </a:pPr>
              <a:r>
                <a:rPr lang="es-MX" sz="1200" dirty="0">
                  <a:solidFill>
                    <a:srgbClr val="008000"/>
                  </a:solidFill>
                  <a:effectLst>
                    <a:outerShdw blurRad="38100" dist="38100" dir="2700000" algn="tl">
                      <a:srgbClr val="000000">
                        <a:alpha val="43137"/>
                      </a:srgbClr>
                    </a:outerShdw>
                  </a:effectLst>
                  <a:latin typeface="Arial Unicode MS" pitchFamily="34" charset="-128"/>
                  <a:ea typeface="+mn-ea"/>
                </a:rPr>
                <a:t>14</a:t>
              </a:r>
              <a:endParaRPr lang="es-ES" sz="1200" dirty="0">
                <a:solidFill>
                  <a:srgbClr val="008000"/>
                </a:solidFill>
                <a:effectLst>
                  <a:outerShdw blurRad="38100" dist="38100" dir="2700000" algn="tl">
                    <a:srgbClr val="000000">
                      <a:alpha val="43137"/>
                    </a:srgbClr>
                  </a:outerShdw>
                </a:effectLst>
                <a:latin typeface="Arial Unicode MS" pitchFamily="34" charset="-128"/>
                <a:ea typeface="+mn-ea"/>
              </a:endParaRPr>
            </a:p>
          </p:txBody>
        </p:sp>
        <p:sp>
          <p:nvSpPr>
            <p:cNvPr id="18" name="Text Box 37">
              <a:extLst>
                <a:ext uri="{FF2B5EF4-FFF2-40B4-BE49-F238E27FC236}">
                  <a16:creationId xmlns:a16="http://schemas.microsoft.com/office/drawing/2014/main" id="{7765E832-BA3D-184F-D7B9-870DA47F6EAC}"/>
                </a:ext>
              </a:extLst>
            </p:cNvPr>
            <p:cNvSpPr txBox="1">
              <a:spLocks noChangeArrowheads="1"/>
            </p:cNvSpPr>
            <p:nvPr/>
          </p:nvSpPr>
          <p:spPr bwMode="auto">
            <a:xfrm>
              <a:off x="2200" y="3832"/>
              <a:ext cx="222" cy="173"/>
            </a:xfrm>
            <a:prstGeom prst="rect">
              <a:avLst/>
            </a:prstGeom>
            <a:noFill/>
            <a:ln w="9525">
              <a:noFill/>
              <a:miter lim="800000"/>
              <a:headEnd/>
              <a:tailEnd/>
            </a:ln>
            <a:effectLst/>
          </p:spPr>
          <p:txBody>
            <a:bodyPr wrap="none">
              <a:spAutoFit/>
            </a:bodyPr>
            <a:lstStyle/>
            <a:p>
              <a:pPr eaLnBrk="1" hangingPunct="1">
                <a:defRPr/>
              </a:pPr>
              <a:r>
                <a:rPr lang="es-MX" sz="1200" dirty="0">
                  <a:solidFill>
                    <a:srgbClr val="0070C0"/>
                  </a:solidFill>
                  <a:effectLst>
                    <a:outerShdw blurRad="38100" dist="38100" dir="2700000" algn="tl">
                      <a:srgbClr val="000000">
                        <a:alpha val="43137"/>
                      </a:srgbClr>
                    </a:outerShdw>
                  </a:effectLst>
                  <a:latin typeface="Arial Unicode MS" pitchFamily="34" charset="-128"/>
                  <a:ea typeface="+mn-ea"/>
                </a:rPr>
                <a:t>20</a:t>
              </a:r>
              <a:endParaRPr lang="es-ES" sz="1200" dirty="0">
                <a:solidFill>
                  <a:srgbClr val="0070C0"/>
                </a:solidFill>
                <a:effectLst>
                  <a:outerShdw blurRad="38100" dist="38100" dir="2700000" algn="tl">
                    <a:srgbClr val="000000">
                      <a:alpha val="43137"/>
                    </a:srgbClr>
                  </a:outerShdw>
                </a:effectLst>
                <a:latin typeface="Arial Unicode MS" pitchFamily="34" charset="-128"/>
                <a:ea typeface="+mn-ea"/>
              </a:endParaRPr>
            </a:p>
          </p:txBody>
        </p:sp>
        <p:sp>
          <p:nvSpPr>
            <p:cNvPr id="19" name="Text Box 38">
              <a:extLst>
                <a:ext uri="{FF2B5EF4-FFF2-40B4-BE49-F238E27FC236}">
                  <a16:creationId xmlns:a16="http://schemas.microsoft.com/office/drawing/2014/main" id="{69CA682E-9845-2FCF-5AC0-02B09D1CDFA7}"/>
                </a:ext>
              </a:extLst>
            </p:cNvPr>
            <p:cNvSpPr txBox="1">
              <a:spLocks noChangeArrowheads="1"/>
            </p:cNvSpPr>
            <p:nvPr/>
          </p:nvSpPr>
          <p:spPr bwMode="auto">
            <a:xfrm>
              <a:off x="3747" y="3832"/>
              <a:ext cx="222" cy="173"/>
            </a:xfrm>
            <a:prstGeom prst="rect">
              <a:avLst/>
            </a:prstGeom>
            <a:noFill/>
            <a:ln w="9525">
              <a:noFill/>
              <a:miter lim="800000"/>
              <a:headEnd/>
              <a:tailEnd/>
            </a:ln>
            <a:effectLst/>
          </p:spPr>
          <p:txBody>
            <a:bodyPr wrap="none">
              <a:spAutoFit/>
            </a:bodyPr>
            <a:lstStyle/>
            <a:p>
              <a:pPr eaLnBrk="1" hangingPunct="1">
                <a:defRPr/>
              </a:pPr>
              <a:r>
                <a:rPr lang="es-MX" sz="1200" dirty="0">
                  <a:solidFill>
                    <a:srgbClr val="FF6600"/>
                  </a:solidFill>
                  <a:effectLst>
                    <a:outerShdw blurRad="38100" dist="38100" dir="2700000" algn="tl">
                      <a:srgbClr val="000000">
                        <a:alpha val="43137"/>
                      </a:srgbClr>
                    </a:outerShdw>
                  </a:effectLst>
                  <a:latin typeface="Arial Unicode MS" pitchFamily="34" charset="-128"/>
                  <a:ea typeface="+mn-ea"/>
                </a:rPr>
                <a:t>40</a:t>
              </a:r>
              <a:endParaRPr lang="es-ES" sz="1200" dirty="0">
                <a:solidFill>
                  <a:srgbClr val="FF6600"/>
                </a:solidFill>
                <a:effectLst>
                  <a:outerShdw blurRad="38100" dist="38100" dir="2700000" algn="tl">
                    <a:srgbClr val="000000">
                      <a:alpha val="43137"/>
                    </a:srgbClr>
                  </a:outerShdw>
                </a:effectLst>
                <a:latin typeface="Arial Unicode MS" pitchFamily="34" charset="-128"/>
                <a:ea typeface="+mn-ea"/>
              </a:endParaRPr>
            </a:p>
          </p:txBody>
        </p:sp>
        <p:sp>
          <p:nvSpPr>
            <p:cNvPr id="20" name="Text Box 39">
              <a:extLst>
                <a:ext uri="{FF2B5EF4-FFF2-40B4-BE49-F238E27FC236}">
                  <a16:creationId xmlns:a16="http://schemas.microsoft.com/office/drawing/2014/main" id="{C580AB64-44B1-6E50-9461-F0FE5AB990A9}"/>
                </a:ext>
              </a:extLst>
            </p:cNvPr>
            <p:cNvSpPr txBox="1">
              <a:spLocks noChangeArrowheads="1"/>
            </p:cNvSpPr>
            <p:nvPr/>
          </p:nvSpPr>
          <p:spPr bwMode="auto">
            <a:xfrm>
              <a:off x="5012" y="3832"/>
              <a:ext cx="223" cy="174"/>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s-ES" altLang="es-MX" sz="1200">
                  <a:solidFill>
                    <a:srgbClr val="7030A0"/>
                  </a:solidFill>
                  <a:effectLst>
                    <a:outerShdw blurRad="38100" dist="38100" dir="2700000" algn="tl">
                      <a:srgbClr val="C0C0C0"/>
                    </a:outerShdw>
                  </a:effectLst>
                  <a:latin typeface="Arial Unicode MS" panose="020B0604020202020204" pitchFamily="34" charset="-128"/>
                </a:rPr>
                <a:t>55</a:t>
              </a:r>
            </a:p>
          </p:txBody>
        </p:sp>
      </p:grpSp>
      <p:sp>
        <p:nvSpPr>
          <p:cNvPr id="27" name="Text Box 36">
            <a:extLst>
              <a:ext uri="{FF2B5EF4-FFF2-40B4-BE49-F238E27FC236}">
                <a16:creationId xmlns:a16="http://schemas.microsoft.com/office/drawing/2014/main" id="{45321AD9-B43D-4B0D-2190-B7B2818782B5}"/>
              </a:ext>
            </a:extLst>
          </p:cNvPr>
          <p:cNvSpPr txBox="1">
            <a:spLocks noChangeArrowheads="1"/>
          </p:cNvSpPr>
          <p:nvPr/>
        </p:nvSpPr>
        <p:spPr bwMode="auto">
          <a:xfrm>
            <a:off x="2914431" y="5584646"/>
            <a:ext cx="354584" cy="276999"/>
          </a:xfrm>
          <a:prstGeom prst="rect">
            <a:avLst/>
          </a:prstGeom>
          <a:noFill/>
          <a:ln w="9525">
            <a:noFill/>
            <a:miter lim="800000"/>
            <a:headEnd/>
            <a:tailEnd/>
          </a:ln>
          <a:effectLst/>
        </p:spPr>
        <p:txBody>
          <a:bodyPr wrap="none">
            <a:spAutoFit/>
          </a:bodyPr>
          <a:lstStyle/>
          <a:p>
            <a:pPr eaLnBrk="1" hangingPunct="1">
              <a:defRPr/>
            </a:pPr>
            <a:r>
              <a:rPr lang="es-MX" sz="1200" dirty="0">
                <a:solidFill>
                  <a:srgbClr val="FF0000"/>
                </a:solidFill>
                <a:effectLst>
                  <a:outerShdw blurRad="38100" dist="38100" dir="2700000" algn="tl">
                    <a:srgbClr val="000000">
                      <a:alpha val="43137"/>
                    </a:srgbClr>
                  </a:outerShdw>
                </a:effectLst>
                <a:latin typeface="Arial Unicode MS" pitchFamily="34" charset="-128"/>
              </a:rPr>
              <a:t>13</a:t>
            </a:r>
            <a:endParaRPr lang="es-ES" sz="1200" dirty="0">
              <a:solidFill>
                <a:srgbClr val="FF0000"/>
              </a:solidFill>
              <a:effectLst>
                <a:outerShdw blurRad="38100" dist="38100" dir="2700000" algn="tl">
                  <a:srgbClr val="000000">
                    <a:alpha val="43137"/>
                  </a:srgbClr>
                </a:outerShdw>
              </a:effectLst>
              <a:latin typeface="Arial Unicode MS" pitchFamily="34" charset="-128"/>
              <a:ea typeface="+mn-ea"/>
            </a:endParaRPr>
          </a:p>
        </p:txBody>
      </p:sp>
    </p:spTree>
    <p:extLst>
      <p:ext uri="{BB962C8B-B14F-4D97-AF65-F5344CB8AC3E}">
        <p14:creationId xmlns:p14="http://schemas.microsoft.com/office/powerpoint/2010/main" val="287624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362">
                                          <p:stCondLst>
                                            <p:cond delay="0"/>
                                          </p:stCondLst>
                                        </p:cTn>
                                        <p:tgtEl>
                                          <p:spTgt spid="11">
                                            <p:txEl>
                                              <p:pRg st="0" end="0"/>
                                            </p:txEl>
                                          </p:spTgt>
                                        </p:tgtEl>
                                      </p:cBhvr>
                                    </p:animEffect>
                                    <p:anim calcmode="lin" valueType="num">
                                      <p:cBhvr>
                                        <p:cTn id="8" dur="1139"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6">
                                          <p:stCondLst>
                                            <p:cond delay="406"/>
                                          </p:stCondLst>
                                        </p:cTn>
                                        <p:tgtEl>
                                          <p:spTgt spid="11">
                                            <p:txEl>
                                              <p:pRg st="0" end="0"/>
                                            </p:txEl>
                                          </p:spTgt>
                                        </p:tgtEl>
                                      </p:cBhvr>
                                      <p:to x="100000" y="60000"/>
                                    </p:animScale>
                                    <p:animScale>
                                      <p:cBhvr>
                                        <p:cTn id="14" dur="104" decel="50000">
                                          <p:stCondLst>
                                            <p:cond delay="423"/>
                                          </p:stCondLst>
                                        </p:cTn>
                                        <p:tgtEl>
                                          <p:spTgt spid="11">
                                            <p:txEl>
                                              <p:pRg st="0" end="0"/>
                                            </p:txEl>
                                          </p:spTgt>
                                        </p:tgtEl>
                                      </p:cBhvr>
                                      <p:to x="100000" y="100000"/>
                                    </p:animScale>
                                    <p:animScale>
                                      <p:cBhvr>
                                        <p:cTn id="15" dur="16">
                                          <p:stCondLst>
                                            <p:cond delay="820"/>
                                          </p:stCondLst>
                                        </p:cTn>
                                        <p:tgtEl>
                                          <p:spTgt spid="11">
                                            <p:txEl>
                                              <p:pRg st="0" end="0"/>
                                            </p:txEl>
                                          </p:spTgt>
                                        </p:tgtEl>
                                      </p:cBhvr>
                                      <p:to x="100000" y="80000"/>
                                    </p:animScale>
                                    <p:animScale>
                                      <p:cBhvr>
                                        <p:cTn id="16" dur="104" decel="50000">
                                          <p:stCondLst>
                                            <p:cond delay="836"/>
                                          </p:stCondLst>
                                        </p:cTn>
                                        <p:tgtEl>
                                          <p:spTgt spid="11">
                                            <p:txEl>
                                              <p:pRg st="0" end="0"/>
                                            </p:txEl>
                                          </p:spTgt>
                                        </p:tgtEl>
                                      </p:cBhvr>
                                      <p:to x="100000" y="100000"/>
                                    </p:animScale>
                                    <p:animScale>
                                      <p:cBhvr>
                                        <p:cTn id="17" dur="16">
                                          <p:stCondLst>
                                            <p:cond delay="1026"/>
                                          </p:stCondLst>
                                        </p:cTn>
                                        <p:tgtEl>
                                          <p:spTgt spid="11">
                                            <p:txEl>
                                              <p:pRg st="0" end="0"/>
                                            </p:txEl>
                                          </p:spTgt>
                                        </p:tgtEl>
                                      </p:cBhvr>
                                      <p:to x="100000" y="90000"/>
                                    </p:animScale>
                                    <p:animScale>
                                      <p:cBhvr>
                                        <p:cTn id="18" dur="104" decel="50000">
                                          <p:stCondLst>
                                            <p:cond delay="1042"/>
                                          </p:stCondLst>
                                        </p:cTn>
                                        <p:tgtEl>
                                          <p:spTgt spid="11">
                                            <p:txEl>
                                              <p:pRg st="0" end="0"/>
                                            </p:txEl>
                                          </p:spTgt>
                                        </p:tgtEl>
                                      </p:cBhvr>
                                      <p:to x="100000" y="100000"/>
                                    </p:animScale>
                                    <p:animScale>
                                      <p:cBhvr>
                                        <p:cTn id="19" dur="16">
                                          <p:stCondLst>
                                            <p:cond delay="1130"/>
                                          </p:stCondLst>
                                        </p:cTn>
                                        <p:tgtEl>
                                          <p:spTgt spid="11">
                                            <p:txEl>
                                              <p:pRg st="0" end="0"/>
                                            </p:txEl>
                                          </p:spTgt>
                                        </p:tgtEl>
                                      </p:cBhvr>
                                      <p:to x="100000" y="95000"/>
                                    </p:animScale>
                                    <p:animScale>
                                      <p:cBhvr>
                                        <p:cTn id="20" dur="104" decel="50000">
                                          <p:stCondLst>
                                            <p:cond delay="1146"/>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Scale>
                                      <p:cBhvr>
                                        <p:cTn id="25" dur="1000" decel="50000" fill="hold">
                                          <p:stCondLst>
                                            <p:cond delay="0"/>
                                          </p:stCondLst>
                                        </p:cTn>
                                        <p:tgtEl>
                                          <p:spTgt spid="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1">
                                            <p:txEl>
                                              <p:pRg st="2" end="2"/>
                                            </p:txEl>
                                          </p:spTgt>
                                        </p:tgtEl>
                                        <p:attrNameLst>
                                          <p:attrName>ppt_x</p:attrName>
                                          <p:attrName>ppt_y</p:attrName>
                                        </p:attrNameLst>
                                      </p:cBhvr>
                                    </p:animMotion>
                                    <p:animEffect transition="in" filter="fade">
                                      <p:cBhvr>
                                        <p:cTn id="27" dur="10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Scale>
                                      <p:cBhvr>
                                        <p:cTn id="32" dur="1000" decel="50000" fill="hold">
                                          <p:stCondLst>
                                            <p:cond delay="0"/>
                                          </p:stCondLst>
                                        </p:cTn>
                                        <p:tgtEl>
                                          <p:spTgt spid="1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1">
                                            <p:txEl>
                                              <p:pRg st="3" end="3"/>
                                            </p:txEl>
                                          </p:spTgt>
                                        </p:tgtEl>
                                        <p:attrNameLst>
                                          <p:attrName>ppt_x</p:attrName>
                                          <p:attrName>ppt_y</p:attrName>
                                        </p:attrNameLst>
                                      </p:cBhvr>
                                    </p:animMotion>
                                    <p:animEffect transition="in" filter="fade">
                                      <p:cBhvr>
                                        <p:cTn id="34" dur="1000"/>
                                        <p:tgtEl>
                                          <p:spTgt spid="1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Scale>
                                      <p:cBhvr>
                                        <p:cTn id="39" dur="1000" decel="50000" fill="hold">
                                          <p:stCondLst>
                                            <p:cond delay="0"/>
                                          </p:stCondLst>
                                        </p:cTn>
                                        <p:tgtEl>
                                          <p:spTgt spid="1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1">
                                            <p:txEl>
                                              <p:pRg st="4" end="4"/>
                                            </p:txEl>
                                          </p:spTgt>
                                        </p:tgtEl>
                                        <p:attrNameLst>
                                          <p:attrName>ppt_x</p:attrName>
                                          <p:attrName>ppt_y</p:attrName>
                                        </p:attrNameLst>
                                      </p:cBhvr>
                                    </p:animMotion>
                                    <p:animEffect transition="in" filter="fade">
                                      <p:cBhvr>
                                        <p:cTn id="41" dur="1000"/>
                                        <p:tgtEl>
                                          <p:spTgt spid="11">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nodeType="clickEffect">
                                  <p:stCondLst>
                                    <p:cond delay="0"/>
                                  </p:stCondLst>
                                  <p:childTnLst>
                                    <p:set>
                                      <p:cBhvr>
                                        <p:cTn id="45" dur="1" fill="hold">
                                          <p:stCondLst>
                                            <p:cond delay="0"/>
                                          </p:stCondLst>
                                        </p:cTn>
                                        <p:tgtEl>
                                          <p:spTgt spid="11">
                                            <p:txEl>
                                              <p:pRg st="5" end="5"/>
                                            </p:txEl>
                                          </p:spTgt>
                                        </p:tgtEl>
                                        <p:attrNameLst>
                                          <p:attrName>style.visibility</p:attrName>
                                        </p:attrNameLst>
                                      </p:cBhvr>
                                      <p:to>
                                        <p:strVal val="visible"/>
                                      </p:to>
                                    </p:set>
                                    <p:animScale>
                                      <p:cBhvr>
                                        <p:cTn id="46" dur="1000" decel="50000" fill="hold">
                                          <p:stCondLst>
                                            <p:cond delay="0"/>
                                          </p:stCondLst>
                                        </p:cTn>
                                        <p:tgtEl>
                                          <p:spTgt spid="1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1">
                                            <p:txEl>
                                              <p:pRg st="5" end="5"/>
                                            </p:txEl>
                                          </p:spTgt>
                                        </p:tgtEl>
                                        <p:attrNameLst>
                                          <p:attrName>ppt_x</p:attrName>
                                          <p:attrName>ppt_y</p:attrName>
                                        </p:attrNameLst>
                                      </p:cBhvr>
                                    </p:animMotion>
                                    <p:animEffect transition="in" filter="fade">
                                      <p:cBhvr>
                                        <p:cTn id="48" dur="1000"/>
                                        <p:tgtEl>
                                          <p:spTgt spid="11">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nodeType="clickEffect">
                                  <p:stCondLst>
                                    <p:cond delay="0"/>
                                  </p:stCondLst>
                                  <p:childTnLst>
                                    <p:set>
                                      <p:cBhvr>
                                        <p:cTn id="52" dur="1" fill="hold">
                                          <p:stCondLst>
                                            <p:cond delay="0"/>
                                          </p:stCondLst>
                                        </p:cTn>
                                        <p:tgtEl>
                                          <p:spTgt spid="11">
                                            <p:txEl>
                                              <p:pRg st="6" end="6"/>
                                            </p:txEl>
                                          </p:spTgt>
                                        </p:tgtEl>
                                        <p:attrNameLst>
                                          <p:attrName>style.visibility</p:attrName>
                                        </p:attrNameLst>
                                      </p:cBhvr>
                                      <p:to>
                                        <p:strVal val="visible"/>
                                      </p:to>
                                    </p:set>
                                    <p:animScale>
                                      <p:cBhvr>
                                        <p:cTn id="53" dur="1000" decel="50000" fill="hold">
                                          <p:stCondLst>
                                            <p:cond delay="0"/>
                                          </p:stCondLst>
                                        </p:cTn>
                                        <p:tgtEl>
                                          <p:spTgt spid="1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1">
                                            <p:txEl>
                                              <p:pRg st="6" end="6"/>
                                            </p:txEl>
                                          </p:spTgt>
                                        </p:tgtEl>
                                        <p:attrNameLst>
                                          <p:attrName>ppt_x</p:attrName>
                                          <p:attrName>ppt_y</p:attrName>
                                        </p:attrNameLst>
                                      </p:cBhvr>
                                    </p:animMotion>
                                    <p:animEffect transition="in" filter="fade">
                                      <p:cBhvr>
                                        <p:cTn id="55" dur="1000"/>
                                        <p:tgtEl>
                                          <p:spTgt spid="11">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2" presetClass="entr" presetSubtype="0" fill="hold" nodeType="clickEffect">
                                  <p:stCondLst>
                                    <p:cond delay="0"/>
                                  </p:stCondLst>
                                  <p:childTnLst>
                                    <p:set>
                                      <p:cBhvr>
                                        <p:cTn id="59" dur="1" fill="hold">
                                          <p:stCondLst>
                                            <p:cond delay="0"/>
                                          </p:stCondLst>
                                        </p:cTn>
                                        <p:tgtEl>
                                          <p:spTgt spid="11">
                                            <p:txEl>
                                              <p:pRg st="7" end="7"/>
                                            </p:txEl>
                                          </p:spTgt>
                                        </p:tgtEl>
                                        <p:attrNameLst>
                                          <p:attrName>style.visibility</p:attrName>
                                        </p:attrNameLst>
                                      </p:cBhvr>
                                      <p:to>
                                        <p:strVal val="visible"/>
                                      </p:to>
                                    </p:set>
                                    <p:animScale>
                                      <p:cBhvr>
                                        <p:cTn id="60" dur="1000" decel="50000" fill="hold">
                                          <p:stCondLst>
                                            <p:cond delay="0"/>
                                          </p:stCondLst>
                                        </p:cTn>
                                        <p:tgtEl>
                                          <p:spTgt spid="11">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1">
                                            <p:txEl>
                                              <p:pRg st="7" end="7"/>
                                            </p:txEl>
                                          </p:spTgt>
                                        </p:tgtEl>
                                        <p:attrNameLst>
                                          <p:attrName>ppt_x</p:attrName>
                                          <p:attrName>ppt_y</p:attrName>
                                        </p:attrNameLst>
                                      </p:cBhvr>
                                    </p:animMotion>
                                    <p:animEffect transition="in" filter="fade">
                                      <p:cBhvr>
                                        <p:cTn id="62" dur="1000"/>
                                        <p:tgtEl>
                                          <p:spTgt spid="11">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2" presetClass="entr" presetSubtype="0" fill="hold" nodeType="clickEffect">
                                  <p:stCondLst>
                                    <p:cond delay="0"/>
                                  </p:stCondLst>
                                  <p:childTnLst>
                                    <p:set>
                                      <p:cBhvr>
                                        <p:cTn id="66" dur="1" fill="hold">
                                          <p:stCondLst>
                                            <p:cond delay="0"/>
                                          </p:stCondLst>
                                        </p:cTn>
                                        <p:tgtEl>
                                          <p:spTgt spid="11">
                                            <p:txEl>
                                              <p:pRg st="8" end="8"/>
                                            </p:txEl>
                                          </p:spTgt>
                                        </p:tgtEl>
                                        <p:attrNameLst>
                                          <p:attrName>style.visibility</p:attrName>
                                        </p:attrNameLst>
                                      </p:cBhvr>
                                      <p:to>
                                        <p:strVal val="visible"/>
                                      </p:to>
                                    </p:set>
                                    <p:animScale>
                                      <p:cBhvr>
                                        <p:cTn id="67" dur="1000" decel="50000" fill="hold">
                                          <p:stCondLst>
                                            <p:cond delay="0"/>
                                          </p:stCondLst>
                                        </p:cTn>
                                        <p:tgtEl>
                                          <p:spTgt spid="11">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11">
                                            <p:txEl>
                                              <p:pRg st="8" end="8"/>
                                            </p:txEl>
                                          </p:spTgt>
                                        </p:tgtEl>
                                        <p:attrNameLst>
                                          <p:attrName>ppt_x</p:attrName>
                                          <p:attrName>ppt_y</p:attrName>
                                        </p:attrNameLst>
                                      </p:cBhvr>
                                    </p:animMotion>
                                    <p:animEffect transition="in" filter="fade">
                                      <p:cBhvr>
                                        <p:cTn id="69" dur="1000"/>
                                        <p:tgtEl>
                                          <p:spTgt spid="11">
                                            <p:txEl>
                                              <p:pRg st="8" end="8"/>
                                            </p:txEl>
                                          </p:spTgt>
                                        </p:tgtEl>
                                      </p:cBhvr>
                                    </p:animEffect>
                                  </p:childTnLst>
                                </p:cTn>
                              </p:par>
                            </p:childTnLst>
                          </p:cTn>
                        </p:par>
                        <p:par>
                          <p:cTn id="70" fill="hold">
                            <p:stCondLst>
                              <p:cond delay="1000"/>
                            </p:stCondLst>
                            <p:childTnLst>
                              <p:par>
                                <p:cTn id="71" presetID="5" presetClass="entr" presetSubtype="10" fill="hold" nodeType="after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checkerboard(across)">
                                      <p:cBhvr>
                                        <p:cTn id="7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304129"/>
            <a:ext cx="10409656" cy="6099825"/>
          </a:xfrm>
        </p:spPr>
        <p:txBody>
          <a:bodyPr>
            <a:normAutofit/>
          </a:bodyPr>
          <a:lstStyle/>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Para la licitación en </a:t>
            </a:r>
            <a:r>
              <a:rPr lang="es-MX" sz="2000" b="1" dirty="0">
                <a:solidFill>
                  <a:schemeClr val="bg1"/>
                </a:solidFill>
                <a:latin typeface="Arial" panose="020B0604020202020204" pitchFamily="34" charset="0"/>
                <a:cs typeface="Arial" panose="020B0604020202020204" pitchFamily="34" charset="0"/>
              </a:rPr>
              <a:t>materia de obras públicas</a:t>
            </a:r>
            <a:r>
              <a:rPr lang="es-MX" sz="2000" dirty="0">
                <a:solidFill>
                  <a:schemeClr val="bg1"/>
                </a:solidFill>
                <a:latin typeface="Arial" panose="020B0604020202020204" pitchFamily="34" charset="0"/>
                <a:cs typeface="Arial" panose="020B0604020202020204" pitchFamily="34" charset="0"/>
              </a:rPr>
              <a:t>, los momentos y tiempos son:</a:t>
            </a:r>
          </a:p>
          <a:p>
            <a:pPr marL="0" indent="0" algn="just">
              <a:lnSpc>
                <a:spcPct val="11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1. Publicación de la convocatoria. Inicio del conteo.</a:t>
            </a:r>
          </a:p>
          <a:p>
            <a:pPr marL="0" indent="0" algn="just">
              <a:lnSpc>
                <a:spcPct val="110000"/>
              </a:lnSpc>
              <a:spcBef>
                <a:spcPts val="0"/>
              </a:spcBef>
              <a:buNone/>
            </a:pPr>
            <a:r>
              <a:rPr lang="es-ES" sz="2000" kern="0" dirty="0">
                <a:solidFill>
                  <a:srgbClr val="FF0000"/>
                </a:solidFill>
                <a:latin typeface="Arial" panose="020B0604020202020204" pitchFamily="34" charset="0"/>
                <a:cs typeface="Arial" panose="020B0604020202020204" pitchFamily="34" charset="0"/>
              </a:rPr>
              <a:t>2. </a:t>
            </a:r>
            <a:r>
              <a:rPr lang="es-ES" sz="2000" kern="0" dirty="0">
                <a:solidFill>
                  <a:schemeClr val="bg1"/>
                </a:solidFill>
                <a:latin typeface="Arial" panose="020B0604020202020204" pitchFamily="34" charset="0"/>
                <a:cs typeface="Arial" panose="020B0604020202020204" pitchFamily="34" charset="0"/>
              </a:rPr>
              <a:t>Visita al sitio de los trabajos. Ente el 4º día natural posterior a 1. y el 6º día natural  									               previos a </a:t>
            </a:r>
            <a:r>
              <a:rPr lang="es-ES" sz="2000" kern="0" dirty="0">
                <a:solidFill>
                  <a:srgbClr val="008000"/>
                </a:solidFill>
                <a:latin typeface="Arial" panose="020B0604020202020204" pitchFamily="34" charset="0"/>
                <a:cs typeface="Arial" panose="020B0604020202020204" pitchFamily="34" charset="0"/>
              </a:rPr>
              <a:t>4</a:t>
            </a:r>
            <a:r>
              <a:rPr lang="es-ES" sz="2000" kern="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pPr>
            <a:r>
              <a:rPr lang="es-ES" sz="2000" kern="0" dirty="0">
                <a:solidFill>
                  <a:schemeClr val="bg2">
                    <a:lumMod val="75000"/>
                  </a:schemeClr>
                </a:solidFill>
                <a:latin typeface="Arial" panose="020B0604020202020204" pitchFamily="34" charset="0"/>
                <a:cs typeface="Arial" panose="020B0604020202020204" pitchFamily="34" charset="0"/>
              </a:rPr>
              <a:t>3. </a:t>
            </a:r>
            <a:r>
              <a:rPr lang="es-ES" sz="2000" kern="0" dirty="0">
                <a:solidFill>
                  <a:sysClr val="windowText" lastClr="000000"/>
                </a:solidFill>
                <a:latin typeface="Arial" panose="020B0604020202020204" pitchFamily="34" charset="0"/>
                <a:cs typeface="Arial" panose="020B0604020202020204" pitchFamily="34" charset="0"/>
              </a:rPr>
              <a:t>Presentación de solicitudes de aclaración. Hasta 24 hrs. antes del </a:t>
            </a:r>
            <a:r>
              <a:rPr lang="es-ES" sz="2000" kern="0" dirty="0">
                <a:solidFill>
                  <a:schemeClr val="bg2">
                    <a:lumMod val="75000"/>
                  </a:schemeClr>
                </a:solidFill>
                <a:latin typeface="Arial" panose="020B0604020202020204" pitchFamily="34" charset="0"/>
                <a:cs typeface="Arial" panose="020B0604020202020204" pitchFamily="34" charset="0"/>
              </a:rPr>
              <a:t>3</a:t>
            </a:r>
            <a:r>
              <a:rPr lang="es-ES" sz="2000" kern="0" dirty="0">
                <a:solidFill>
                  <a:sysClr val="windowText" lastClr="000000"/>
                </a:solidFill>
                <a:latin typeface="Arial" panose="020B0604020202020204" pitchFamily="34" charset="0"/>
                <a:cs typeface="Arial" panose="020B0604020202020204" pitchFamily="34" charset="0"/>
              </a:rPr>
              <a:t>, o durante el </a:t>
            </a:r>
            <a:r>
              <a:rPr lang="es-ES" sz="2000" kern="0" dirty="0">
                <a:solidFill>
                  <a:srgbClr val="008000"/>
                </a:solidFill>
                <a:latin typeface="Arial" panose="020B0604020202020204" pitchFamily="34" charset="0"/>
                <a:cs typeface="Arial" panose="020B0604020202020204" pitchFamily="34" charset="0"/>
              </a:rPr>
              <a:t>4</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r>
              <a:rPr lang="es-ES" sz="2000" kern="0" dirty="0">
                <a:solidFill>
                  <a:srgbClr val="008000"/>
                </a:solidFill>
                <a:latin typeface="Arial" panose="020B0604020202020204" pitchFamily="34" charset="0"/>
                <a:cs typeface="Arial" panose="020B0604020202020204" pitchFamily="34" charset="0"/>
              </a:rPr>
              <a:t>4.</a:t>
            </a:r>
            <a:r>
              <a:rPr lang="es-ES" sz="2000" kern="0" dirty="0">
                <a:solidFill>
                  <a:sysClr val="windowText" lastClr="000000"/>
                </a:solidFill>
                <a:latin typeface="Arial" panose="020B0604020202020204" pitchFamily="34" charset="0"/>
                <a:cs typeface="Arial" panose="020B0604020202020204" pitchFamily="34" charset="0"/>
              </a:rPr>
              <a:t> Junta de aclaraciones. Mínimo 6 días antes de </a:t>
            </a:r>
            <a:r>
              <a:rPr lang="es-ES" sz="2000" kern="0" dirty="0">
                <a:solidFill>
                  <a:srgbClr val="0070C0"/>
                </a:solidFill>
                <a:latin typeface="Arial" panose="020B0604020202020204" pitchFamily="34" charset="0"/>
                <a:cs typeface="Arial" panose="020B0604020202020204" pitchFamily="34" charset="0"/>
              </a:rPr>
              <a:t>5</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r>
              <a:rPr lang="es-ES" sz="2000" kern="0" dirty="0">
                <a:solidFill>
                  <a:srgbClr val="0070C0"/>
                </a:solidFill>
                <a:latin typeface="Arial" panose="020B0604020202020204" pitchFamily="34" charset="0"/>
                <a:cs typeface="Arial" panose="020B0604020202020204" pitchFamily="34" charset="0"/>
              </a:rPr>
              <a:t>5. </a:t>
            </a:r>
            <a:r>
              <a:rPr lang="es-ES" sz="2000" kern="0" dirty="0">
                <a:solidFill>
                  <a:sysClr val="windowText" lastClr="000000"/>
                </a:solidFill>
                <a:latin typeface="Arial" panose="020B0604020202020204" pitchFamily="34" charset="0"/>
                <a:cs typeface="Arial" panose="020B0604020202020204" pitchFamily="34" charset="0"/>
              </a:rPr>
              <a:t>Presentación y apertura de proposiciones. 15, 20 o 40 días naturales después de 1.</a:t>
            </a:r>
          </a:p>
          <a:p>
            <a:pPr marL="0" indent="0" algn="just">
              <a:lnSpc>
                <a:spcPct val="110000"/>
              </a:lnSpc>
              <a:spcBef>
                <a:spcPts val="0"/>
              </a:spcBef>
              <a:buNone/>
            </a:pPr>
            <a:r>
              <a:rPr lang="es-ES" sz="2000" kern="0" dirty="0">
                <a:solidFill>
                  <a:srgbClr val="0070C0"/>
                </a:solidFill>
                <a:latin typeface="Arial" panose="020B0604020202020204" pitchFamily="34" charset="0"/>
                <a:cs typeface="Arial" panose="020B0604020202020204" pitchFamily="34" charset="0"/>
              </a:rPr>
              <a:t>6. </a:t>
            </a:r>
            <a:r>
              <a:rPr lang="es-ES" sz="2000" kern="0" dirty="0">
                <a:solidFill>
                  <a:sysClr val="windowText" lastClr="000000"/>
                </a:solidFill>
                <a:latin typeface="Arial" panose="020B0604020202020204" pitchFamily="34" charset="0"/>
                <a:cs typeface="Arial" panose="020B0604020202020204" pitchFamily="34" charset="0"/>
              </a:rPr>
              <a:t>Evaluación técnica y económica. Dos periodos independientes de 30 días naturales c/u.</a:t>
            </a:r>
          </a:p>
          <a:p>
            <a:pPr marL="0" indent="0" algn="just">
              <a:lnSpc>
                <a:spcPct val="110000"/>
              </a:lnSpc>
              <a:spcBef>
                <a:spcPts val="0"/>
              </a:spcBef>
              <a:buNone/>
            </a:pPr>
            <a:r>
              <a:rPr lang="es-ES" sz="2000" kern="0" dirty="0">
                <a:solidFill>
                  <a:schemeClr val="bg2">
                    <a:lumMod val="60000"/>
                    <a:lumOff val="40000"/>
                  </a:schemeClr>
                </a:solidFill>
                <a:latin typeface="Arial" panose="020B0604020202020204" pitchFamily="34" charset="0"/>
                <a:cs typeface="Arial" panose="020B0604020202020204" pitchFamily="34" charset="0"/>
              </a:rPr>
              <a:t>7. </a:t>
            </a:r>
            <a:r>
              <a:rPr lang="es-ES" sz="2000" kern="0" dirty="0">
                <a:solidFill>
                  <a:sysClr val="windowText" lastClr="000000"/>
                </a:solidFill>
                <a:latin typeface="Arial" panose="020B0604020202020204" pitchFamily="34" charset="0"/>
                <a:cs typeface="Arial" panose="020B0604020202020204" pitchFamily="34" charset="0"/>
              </a:rPr>
              <a:t>Emisión del fallo. Cuando se concluya </a:t>
            </a:r>
            <a:r>
              <a:rPr lang="es-ES" sz="2000" kern="0" dirty="0">
                <a:solidFill>
                  <a:srgbClr val="0070C0"/>
                </a:solidFill>
                <a:latin typeface="Arial" panose="020B0604020202020204" pitchFamily="34" charset="0"/>
                <a:cs typeface="Arial" panose="020B0604020202020204" pitchFamily="34" charset="0"/>
              </a:rPr>
              <a:t>6</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r>
              <a:rPr lang="es-ES" sz="2000" kern="0" dirty="0">
                <a:solidFill>
                  <a:srgbClr val="7030A0"/>
                </a:solidFill>
                <a:latin typeface="Arial" panose="020B0604020202020204" pitchFamily="34" charset="0"/>
                <a:cs typeface="Arial" panose="020B0604020202020204" pitchFamily="34" charset="0"/>
              </a:rPr>
              <a:t>8. </a:t>
            </a:r>
            <a:r>
              <a:rPr lang="es-ES" sz="2000" kern="0" dirty="0">
                <a:solidFill>
                  <a:sysClr val="windowText" lastClr="000000"/>
                </a:solidFill>
                <a:latin typeface="Arial" panose="020B0604020202020204" pitchFamily="34" charset="0"/>
                <a:cs typeface="Arial" panose="020B0604020202020204" pitchFamily="34" charset="0"/>
              </a:rPr>
              <a:t>Firma del contrato. Máximo 15 días naturales después de </a:t>
            </a:r>
            <a:r>
              <a:rPr lang="es-ES" sz="2000" kern="0" dirty="0">
                <a:solidFill>
                  <a:schemeClr val="accent6"/>
                </a:solidFill>
                <a:latin typeface="Arial" panose="020B0604020202020204" pitchFamily="34" charset="0"/>
                <a:cs typeface="Arial" panose="020B0604020202020204" pitchFamily="34" charset="0"/>
              </a:rPr>
              <a:t>7</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p:txBody>
      </p:sp>
      <p:grpSp>
        <p:nvGrpSpPr>
          <p:cNvPr id="3" name="Group 40">
            <a:extLst>
              <a:ext uri="{FF2B5EF4-FFF2-40B4-BE49-F238E27FC236}">
                <a16:creationId xmlns:a16="http://schemas.microsoft.com/office/drawing/2014/main" id="{46343552-B90D-E2C1-7898-49427DBC1756}"/>
              </a:ext>
            </a:extLst>
          </p:cNvPr>
          <p:cNvGrpSpPr>
            <a:grpSpLocks/>
          </p:cNvGrpSpPr>
          <p:nvPr/>
        </p:nvGrpSpPr>
        <p:grpSpPr bwMode="auto">
          <a:xfrm>
            <a:off x="1039321" y="4557136"/>
            <a:ext cx="9690133" cy="2090738"/>
            <a:chOff x="554" y="2704"/>
            <a:chExt cx="4956" cy="1317"/>
          </a:xfrm>
        </p:grpSpPr>
        <p:sp>
          <p:nvSpPr>
            <p:cNvPr id="4" name="Oval 9">
              <a:extLst>
                <a:ext uri="{FF2B5EF4-FFF2-40B4-BE49-F238E27FC236}">
                  <a16:creationId xmlns:a16="http://schemas.microsoft.com/office/drawing/2014/main" id="{677435A1-BB53-FB93-0FBA-5B3D495ABA8B}"/>
                </a:ext>
              </a:extLst>
            </p:cNvPr>
            <p:cNvSpPr>
              <a:spLocks noChangeArrowheads="1"/>
            </p:cNvSpPr>
            <p:nvPr/>
          </p:nvSpPr>
          <p:spPr bwMode="auto">
            <a:xfrm>
              <a:off x="577" y="2704"/>
              <a:ext cx="205" cy="136"/>
            </a:xfrm>
            <a:prstGeom prst="ellipse">
              <a:avLst/>
            </a:prstGeom>
            <a:noFill/>
            <a:ln w="952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chemeClr val="tx2">
                      <a:lumMod val="10000"/>
                    </a:schemeClr>
                  </a:solidFill>
                  <a:latin typeface="Arial Unicode MS" panose="020B0604020202020204" pitchFamily="34" charset="-128"/>
                </a:rPr>
                <a:t>1</a:t>
              </a:r>
              <a:endParaRPr lang="es-ES" altLang="es-MX" sz="1600" b="1" dirty="0">
                <a:solidFill>
                  <a:schemeClr val="tx2">
                    <a:lumMod val="10000"/>
                  </a:schemeClr>
                </a:solidFill>
                <a:latin typeface="Arial Unicode MS" panose="020B0604020202020204" pitchFamily="34" charset="-128"/>
              </a:endParaRPr>
            </a:p>
          </p:txBody>
        </p:sp>
        <p:grpSp>
          <p:nvGrpSpPr>
            <p:cNvPr id="5" name="Group 33">
              <a:extLst>
                <a:ext uri="{FF2B5EF4-FFF2-40B4-BE49-F238E27FC236}">
                  <a16:creationId xmlns:a16="http://schemas.microsoft.com/office/drawing/2014/main" id="{544B8C20-A0B0-3722-4FC9-B85B648DB8FB}"/>
                </a:ext>
              </a:extLst>
            </p:cNvPr>
            <p:cNvGrpSpPr>
              <a:grpSpLocks/>
            </p:cNvGrpSpPr>
            <p:nvPr/>
          </p:nvGrpSpPr>
          <p:grpSpPr bwMode="auto">
            <a:xfrm>
              <a:off x="703" y="2840"/>
              <a:ext cx="1587" cy="273"/>
              <a:chOff x="658" y="2840"/>
              <a:chExt cx="1587" cy="273"/>
            </a:xfrm>
          </p:grpSpPr>
          <p:sp>
            <p:nvSpPr>
              <p:cNvPr id="25" name="Rectangle 4">
                <a:extLst>
                  <a:ext uri="{FF2B5EF4-FFF2-40B4-BE49-F238E27FC236}">
                    <a16:creationId xmlns:a16="http://schemas.microsoft.com/office/drawing/2014/main" id="{195519B6-71DC-9BDC-DE35-859426313106}"/>
                  </a:ext>
                </a:extLst>
              </p:cNvPr>
              <p:cNvSpPr>
                <a:spLocks noChangeArrowheads="1"/>
              </p:cNvSpPr>
              <p:nvPr/>
            </p:nvSpPr>
            <p:spPr bwMode="auto">
              <a:xfrm>
                <a:off x="658" y="2840"/>
                <a:ext cx="1587" cy="273"/>
              </a:xfrm>
              <a:prstGeom prst="rect">
                <a:avLst/>
              </a:prstGeom>
              <a:solidFill>
                <a:srgbClr val="0033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26" name="Rectangle 11">
                <a:extLst>
                  <a:ext uri="{FF2B5EF4-FFF2-40B4-BE49-F238E27FC236}">
                    <a16:creationId xmlns:a16="http://schemas.microsoft.com/office/drawing/2014/main" id="{9E37E430-3B50-41C5-8918-E57A6FC0DB81}"/>
                  </a:ext>
                </a:extLst>
              </p:cNvPr>
              <p:cNvSpPr>
                <a:spLocks noChangeArrowheads="1"/>
              </p:cNvSpPr>
              <p:nvPr/>
            </p:nvSpPr>
            <p:spPr bwMode="auto">
              <a:xfrm>
                <a:off x="658" y="2931"/>
                <a:ext cx="1587" cy="91"/>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grpSp>
        <p:sp>
          <p:nvSpPr>
            <p:cNvPr id="6" name="Oval 15">
              <a:extLst>
                <a:ext uri="{FF2B5EF4-FFF2-40B4-BE49-F238E27FC236}">
                  <a16:creationId xmlns:a16="http://schemas.microsoft.com/office/drawing/2014/main" id="{E1C33BAC-3E05-675D-D111-A305624157E8}"/>
                </a:ext>
              </a:extLst>
            </p:cNvPr>
            <p:cNvSpPr>
              <a:spLocks noChangeArrowheads="1"/>
            </p:cNvSpPr>
            <p:nvPr/>
          </p:nvSpPr>
          <p:spPr bwMode="auto">
            <a:xfrm>
              <a:off x="1042" y="2704"/>
              <a:ext cx="226" cy="136"/>
            </a:xfrm>
            <a:prstGeom prst="ellipse">
              <a:avLst/>
            </a:prstGeom>
            <a:noFill/>
            <a:ln w="952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rgbClr val="FF0000"/>
                  </a:solidFill>
                  <a:latin typeface="Arial Unicode MS" panose="020B0604020202020204" pitchFamily="34" charset="-128"/>
                </a:rPr>
                <a:t>2</a:t>
              </a:r>
              <a:endParaRPr lang="es-ES" altLang="es-MX" sz="1600" b="1" dirty="0">
                <a:solidFill>
                  <a:srgbClr val="FF0000"/>
                </a:solidFill>
                <a:latin typeface="Arial Unicode MS" panose="020B0604020202020204" pitchFamily="34" charset="-128"/>
              </a:endParaRPr>
            </a:p>
          </p:txBody>
        </p:sp>
        <p:sp>
          <p:nvSpPr>
            <p:cNvPr id="7" name="Oval 16">
              <a:extLst>
                <a:ext uri="{FF2B5EF4-FFF2-40B4-BE49-F238E27FC236}">
                  <a16:creationId xmlns:a16="http://schemas.microsoft.com/office/drawing/2014/main" id="{D0A9F447-62F1-2089-7B61-505C64C49019}"/>
                </a:ext>
              </a:extLst>
            </p:cNvPr>
            <p:cNvSpPr>
              <a:spLocks noChangeArrowheads="1"/>
            </p:cNvSpPr>
            <p:nvPr/>
          </p:nvSpPr>
          <p:spPr bwMode="auto">
            <a:xfrm>
              <a:off x="2155" y="2704"/>
              <a:ext cx="226" cy="136"/>
            </a:xfrm>
            <a:prstGeom prst="ellipse">
              <a:avLst/>
            </a:prstGeom>
            <a:noFill/>
            <a:ln w="952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rgbClr val="0070C0"/>
                  </a:solidFill>
                  <a:latin typeface="Arial Unicode MS" panose="020B0604020202020204" pitchFamily="34" charset="-128"/>
                </a:rPr>
                <a:t>5</a:t>
              </a:r>
              <a:endParaRPr lang="es-ES" altLang="es-MX" sz="1600" b="1" dirty="0">
                <a:solidFill>
                  <a:srgbClr val="0070C0"/>
                </a:solidFill>
                <a:latin typeface="Arial Unicode MS" panose="020B0604020202020204" pitchFamily="34" charset="-128"/>
              </a:endParaRPr>
            </a:p>
          </p:txBody>
        </p:sp>
        <p:sp>
          <p:nvSpPr>
            <p:cNvPr id="8" name="Oval 17">
              <a:extLst>
                <a:ext uri="{FF2B5EF4-FFF2-40B4-BE49-F238E27FC236}">
                  <a16:creationId xmlns:a16="http://schemas.microsoft.com/office/drawing/2014/main" id="{D25E902C-9A9B-372B-23C8-B7024061BEE8}"/>
                </a:ext>
              </a:extLst>
            </p:cNvPr>
            <p:cNvSpPr>
              <a:spLocks noChangeArrowheads="1"/>
            </p:cNvSpPr>
            <p:nvPr/>
          </p:nvSpPr>
          <p:spPr bwMode="auto">
            <a:xfrm>
              <a:off x="1655" y="3113"/>
              <a:ext cx="226" cy="136"/>
            </a:xfrm>
            <a:prstGeom prst="ellipse">
              <a:avLst/>
            </a:prstGeom>
            <a:noFill/>
            <a:ln w="952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rgbClr val="008000"/>
                  </a:solidFill>
                  <a:latin typeface="Arial Unicode MS" panose="020B0604020202020204" pitchFamily="34" charset="-128"/>
                </a:rPr>
                <a:t>4</a:t>
              </a:r>
              <a:endParaRPr lang="es-ES" altLang="es-MX" sz="1600" b="1" dirty="0">
                <a:solidFill>
                  <a:srgbClr val="008000"/>
                </a:solidFill>
                <a:latin typeface="Arial Unicode MS" panose="020B0604020202020204" pitchFamily="34" charset="-128"/>
              </a:endParaRPr>
            </a:p>
          </p:txBody>
        </p:sp>
        <p:sp>
          <p:nvSpPr>
            <p:cNvPr id="9" name="Oval 18">
              <a:extLst>
                <a:ext uri="{FF2B5EF4-FFF2-40B4-BE49-F238E27FC236}">
                  <a16:creationId xmlns:a16="http://schemas.microsoft.com/office/drawing/2014/main" id="{47B262A9-4446-72F6-3DD3-813DAAA5ACDA}"/>
                </a:ext>
              </a:extLst>
            </p:cNvPr>
            <p:cNvSpPr>
              <a:spLocks noChangeArrowheads="1"/>
            </p:cNvSpPr>
            <p:nvPr/>
          </p:nvSpPr>
          <p:spPr bwMode="auto">
            <a:xfrm>
              <a:off x="2154" y="3385"/>
              <a:ext cx="226" cy="136"/>
            </a:xfrm>
            <a:prstGeom prst="ellipse">
              <a:avLst/>
            </a:prstGeom>
            <a:noFill/>
            <a:ln w="952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rgbClr val="0070C0"/>
                  </a:solidFill>
                  <a:latin typeface="Arial Unicode MS" panose="020B0604020202020204" pitchFamily="34" charset="-128"/>
                </a:rPr>
                <a:t>6</a:t>
              </a:r>
              <a:endParaRPr lang="es-ES" altLang="es-MX" sz="1600" b="1" dirty="0">
                <a:solidFill>
                  <a:srgbClr val="0070C0"/>
                </a:solidFill>
                <a:latin typeface="Arial Unicode MS" panose="020B0604020202020204" pitchFamily="34" charset="-128"/>
              </a:endParaRPr>
            </a:p>
          </p:txBody>
        </p:sp>
        <p:sp>
          <p:nvSpPr>
            <p:cNvPr id="10" name="Oval 19">
              <a:extLst>
                <a:ext uri="{FF2B5EF4-FFF2-40B4-BE49-F238E27FC236}">
                  <a16:creationId xmlns:a16="http://schemas.microsoft.com/office/drawing/2014/main" id="{B1F74CC1-4462-5DD4-F10B-8E0BA3E52C5A}"/>
                </a:ext>
              </a:extLst>
            </p:cNvPr>
            <p:cNvSpPr>
              <a:spLocks noChangeArrowheads="1"/>
            </p:cNvSpPr>
            <p:nvPr/>
          </p:nvSpPr>
          <p:spPr bwMode="auto">
            <a:xfrm>
              <a:off x="3743" y="2976"/>
              <a:ext cx="226" cy="136"/>
            </a:xfrm>
            <a:prstGeom prst="ellipse">
              <a:avLst/>
            </a:prstGeom>
            <a:noFill/>
            <a:ln w="952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chemeClr val="bg2">
                      <a:lumMod val="60000"/>
                      <a:lumOff val="40000"/>
                    </a:schemeClr>
                  </a:solidFill>
                  <a:latin typeface="Arial Unicode MS" panose="020B0604020202020204" pitchFamily="34" charset="-128"/>
                </a:rPr>
                <a:t>7</a:t>
              </a:r>
              <a:endParaRPr lang="es-ES" altLang="es-MX" sz="1600" b="1" dirty="0">
                <a:solidFill>
                  <a:schemeClr val="bg2">
                    <a:lumMod val="60000"/>
                    <a:lumOff val="40000"/>
                  </a:schemeClr>
                </a:solidFill>
                <a:latin typeface="Arial Unicode MS" panose="020B0604020202020204" pitchFamily="34" charset="-128"/>
              </a:endParaRPr>
            </a:p>
          </p:txBody>
        </p:sp>
        <p:sp>
          <p:nvSpPr>
            <p:cNvPr id="12" name="Oval 20">
              <a:extLst>
                <a:ext uri="{FF2B5EF4-FFF2-40B4-BE49-F238E27FC236}">
                  <a16:creationId xmlns:a16="http://schemas.microsoft.com/office/drawing/2014/main" id="{8F7C800A-0C85-5B6A-63D1-A524A2CD4F08}"/>
                </a:ext>
              </a:extLst>
            </p:cNvPr>
            <p:cNvSpPr>
              <a:spLocks noChangeArrowheads="1"/>
            </p:cNvSpPr>
            <p:nvPr/>
          </p:nvSpPr>
          <p:spPr bwMode="auto">
            <a:xfrm>
              <a:off x="5013" y="3249"/>
              <a:ext cx="226" cy="136"/>
            </a:xfrm>
            <a:prstGeom prst="ellipse">
              <a:avLst/>
            </a:prstGeom>
            <a:noFill/>
            <a:ln w="952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rgbClr val="7030A0"/>
                  </a:solidFill>
                  <a:latin typeface="Arial Unicode MS" panose="020B0604020202020204" pitchFamily="34" charset="-128"/>
                </a:rPr>
                <a:t>8</a:t>
              </a:r>
              <a:endParaRPr lang="es-ES" altLang="es-MX" sz="1600" b="1" dirty="0">
                <a:solidFill>
                  <a:srgbClr val="7030A0"/>
                </a:solidFill>
                <a:latin typeface="Arial Unicode MS" panose="020B0604020202020204" pitchFamily="34" charset="-128"/>
              </a:endParaRPr>
            </a:p>
          </p:txBody>
        </p:sp>
        <p:grpSp>
          <p:nvGrpSpPr>
            <p:cNvPr id="13" name="Group 32">
              <a:extLst>
                <a:ext uri="{FF2B5EF4-FFF2-40B4-BE49-F238E27FC236}">
                  <a16:creationId xmlns:a16="http://schemas.microsoft.com/office/drawing/2014/main" id="{299138E9-6C66-28E9-21F8-3716030C9867}"/>
                </a:ext>
              </a:extLst>
            </p:cNvPr>
            <p:cNvGrpSpPr>
              <a:grpSpLocks/>
            </p:cNvGrpSpPr>
            <p:nvPr/>
          </p:nvGrpSpPr>
          <p:grpSpPr bwMode="auto">
            <a:xfrm>
              <a:off x="2290" y="3112"/>
              <a:ext cx="1587" cy="273"/>
              <a:chOff x="2245" y="3112"/>
              <a:chExt cx="1587" cy="273"/>
            </a:xfrm>
          </p:grpSpPr>
          <p:sp>
            <p:nvSpPr>
              <p:cNvPr id="23" name="Rectangle 22">
                <a:extLst>
                  <a:ext uri="{FF2B5EF4-FFF2-40B4-BE49-F238E27FC236}">
                    <a16:creationId xmlns:a16="http://schemas.microsoft.com/office/drawing/2014/main" id="{486569C8-6BB2-3631-5B46-AA598445A072}"/>
                  </a:ext>
                </a:extLst>
              </p:cNvPr>
              <p:cNvSpPr>
                <a:spLocks noChangeArrowheads="1"/>
              </p:cNvSpPr>
              <p:nvPr/>
            </p:nvSpPr>
            <p:spPr bwMode="auto">
              <a:xfrm>
                <a:off x="2245" y="3112"/>
                <a:ext cx="1587" cy="273"/>
              </a:xfrm>
              <a:prstGeom prst="rect">
                <a:avLst/>
              </a:prstGeom>
              <a:solidFill>
                <a:srgbClr val="0033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24" name="Rectangle 23">
                <a:extLst>
                  <a:ext uri="{FF2B5EF4-FFF2-40B4-BE49-F238E27FC236}">
                    <a16:creationId xmlns:a16="http://schemas.microsoft.com/office/drawing/2014/main" id="{562BA777-70DC-1E5B-18F3-5B4F5DEB6475}"/>
                  </a:ext>
                </a:extLst>
              </p:cNvPr>
              <p:cNvSpPr>
                <a:spLocks noChangeArrowheads="1"/>
              </p:cNvSpPr>
              <p:nvPr/>
            </p:nvSpPr>
            <p:spPr bwMode="auto">
              <a:xfrm>
                <a:off x="2245" y="3203"/>
                <a:ext cx="1587" cy="91"/>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grpSp>
        <p:grpSp>
          <p:nvGrpSpPr>
            <p:cNvPr id="14" name="Group 31">
              <a:extLst>
                <a:ext uri="{FF2B5EF4-FFF2-40B4-BE49-F238E27FC236}">
                  <a16:creationId xmlns:a16="http://schemas.microsoft.com/office/drawing/2014/main" id="{6B528352-B137-AB26-088C-ADC871224049}"/>
                </a:ext>
              </a:extLst>
            </p:cNvPr>
            <p:cNvGrpSpPr>
              <a:grpSpLocks/>
            </p:cNvGrpSpPr>
            <p:nvPr/>
          </p:nvGrpSpPr>
          <p:grpSpPr bwMode="auto">
            <a:xfrm>
              <a:off x="3878" y="3384"/>
              <a:ext cx="1587" cy="273"/>
              <a:chOff x="3833" y="3384"/>
              <a:chExt cx="1587" cy="273"/>
            </a:xfrm>
          </p:grpSpPr>
          <p:sp>
            <p:nvSpPr>
              <p:cNvPr id="21" name="Rectangle 24">
                <a:extLst>
                  <a:ext uri="{FF2B5EF4-FFF2-40B4-BE49-F238E27FC236}">
                    <a16:creationId xmlns:a16="http://schemas.microsoft.com/office/drawing/2014/main" id="{096D7E2C-F93E-DC7A-A264-450671913E53}"/>
                  </a:ext>
                </a:extLst>
              </p:cNvPr>
              <p:cNvSpPr>
                <a:spLocks noChangeArrowheads="1"/>
              </p:cNvSpPr>
              <p:nvPr/>
            </p:nvSpPr>
            <p:spPr bwMode="auto">
              <a:xfrm>
                <a:off x="3833" y="3384"/>
                <a:ext cx="1587" cy="273"/>
              </a:xfrm>
              <a:prstGeom prst="rect">
                <a:avLst/>
              </a:prstGeom>
              <a:solidFill>
                <a:srgbClr val="0033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22" name="Rectangle 25">
                <a:extLst>
                  <a:ext uri="{FF2B5EF4-FFF2-40B4-BE49-F238E27FC236}">
                    <a16:creationId xmlns:a16="http://schemas.microsoft.com/office/drawing/2014/main" id="{3BF86E0D-E805-0A27-0BE4-CEDCE02101D5}"/>
                  </a:ext>
                </a:extLst>
              </p:cNvPr>
              <p:cNvSpPr>
                <a:spLocks noChangeArrowheads="1"/>
              </p:cNvSpPr>
              <p:nvPr/>
            </p:nvSpPr>
            <p:spPr bwMode="auto">
              <a:xfrm>
                <a:off x="3833" y="3475"/>
                <a:ext cx="1587" cy="91"/>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grpSp>
        <p:sp>
          <p:nvSpPr>
            <p:cNvPr id="15" name="Line 30">
              <a:extLst>
                <a:ext uri="{FF2B5EF4-FFF2-40B4-BE49-F238E27FC236}">
                  <a16:creationId xmlns:a16="http://schemas.microsoft.com/office/drawing/2014/main" id="{3352278A-8703-9DFD-8DAD-1F3C76D39C63}"/>
                </a:ext>
              </a:extLst>
            </p:cNvPr>
            <p:cNvSpPr>
              <a:spLocks noChangeShapeType="1"/>
            </p:cNvSpPr>
            <p:nvPr/>
          </p:nvSpPr>
          <p:spPr bwMode="auto">
            <a:xfrm>
              <a:off x="657" y="3839"/>
              <a:ext cx="4853" cy="0"/>
            </a:xfrm>
            <a:prstGeom prst="line">
              <a:avLst/>
            </a:prstGeom>
            <a:noFill/>
            <a:ln w="19050">
              <a:solidFill>
                <a:schemeClr val="accent1"/>
              </a:solidFill>
              <a:prstDash val="lgDash"/>
              <a:round/>
              <a:headEnd/>
              <a:tailEnd type="arrow" w="med" len="med"/>
            </a:ln>
            <a:extLst>
              <a:ext uri="{909E8E84-426E-40dd-AFC4-6F175D3DCCD1}">
                <a14:hiddenFill xmlns="" xmlns:a14="http://schemas.microsoft.com/office/drawing/2010/main">
                  <a:noFill/>
                </a14:hiddenFill>
              </a:ext>
            </a:extLst>
          </p:spPr>
          <p:txBody>
            <a:bodyPr/>
            <a:lstStyle/>
            <a:p>
              <a:endParaRPr lang="es-MX"/>
            </a:p>
          </p:txBody>
        </p:sp>
        <p:sp>
          <p:nvSpPr>
            <p:cNvPr id="16" name="Text Box 35">
              <a:extLst>
                <a:ext uri="{FF2B5EF4-FFF2-40B4-BE49-F238E27FC236}">
                  <a16:creationId xmlns:a16="http://schemas.microsoft.com/office/drawing/2014/main" id="{915E0771-AC08-ECA0-0A8D-EFCBEE28CD7E}"/>
                </a:ext>
              </a:extLst>
            </p:cNvPr>
            <p:cNvSpPr txBox="1">
              <a:spLocks noChangeArrowheads="1"/>
            </p:cNvSpPr>
            <p:nvPr/>
          </p:nvSpPr>
          <p:spPr bwMode="auto">
            <a:xfrm>
              <a:off x="554" y="3847"/>
              <a:ext cx="278" cy="174"/>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s-MX" altLang="es-MX" sz="1200" dirty="0">
                  <a:solidFill>
                    <a:schemeClr val="tx2">
                      <a:lumMod val="10000"/>
                    </a:schemeClr>
                  </a:solidFill>
                  <a:latin typeface="Arial Unicode MS" panose="020B0604020202020204" pitchFamily="34" charset="-128"/>
                </a:rPr>
                <a:t>Día </a:t>
              </a:r>
              <a:r>
                <a:rPr lang="es-MX" altLang="es-MX" sz="1200" dirty="0">
                  <a:solidFill>
                    <a:schemeClr val="tx2">
                      <a:lumMod val="10000"/>
                    </a:schemeClr>
                  </a:solidFill>
                  <a:effectLst>
                    <a:outerShdw blurRad="38100" dist="38100" dir="2700000" algn="tl">
                      <a:srgbClr val="C0C0C0"/>
                    </a:outerShdw>
                  </a:effectLst>
                  <a:latin typeface="Arial Unicode MS" panose="020B0604020202020204" pitchFamily="34" charset="-128"/>
                </a:rPr>
                <a:t>0</a:t>
              </a:r>
              <a:endParaRPr lang="es-ES" altLang="es-MX" sz="1200" dirty="0">
                <a:solidFill>
                  <a:schemeClr val="tx2">
                    <a:lumMod val="10000"/>
                  </a:schemeClr>
                </a:solidFill>
                <a:effectLst>
                  <a:outerShdw blurRad="38100" dist="38100" dir="2700000" algn="tl">
                    <a:srgbClr val="C0C0C0"/>
                  </a:outerShdw>
                </a:effectLst>
                <a:latin typeface="Arial Unicode MS" panose="020B0604020202020204" pitchFamily="34" charset="-128"/>
              </a:endParaRPr>
            </a:p>
          </p:txBody>
        </p:sp>
        <p:sp>
          <p:nvSpPr>
            <p:cNvPr id="17" name="Text Box 36">
              <a:extLst>
                <a:ext uri="{FF2B5EF4-FFF2-40B4-BE49-F238E27FC236}">
                  <a16:creationId xmlns:a16="http://schemas.microsoft.com/office/drawing/2014/main" id="{6737BB52-66EA-7F2B-C0FA-80FFE8654F1A}"/>
                </a:ext>
              </a:extLst>
            </p:cNvPr>
            <p:cNvSpPr txBox="1">
              <a:spLocks noChangeArrowheads="1"/>
            </p:cNvSpPr>
            <p:nvPr/>
          </p:nvSpPr>
          <p:spPr bwMode="auto">
            <a:xfrm>
              <a:off x="1626" y="3841"/>
              <a:ext cx="222" cy="173"/>
            </a:xfrm>
            <a:prstGeom prst="rect">
              <a:avLst/>
            </a:prstGeom>
            <a:noFill/>
            <a:ln w="9525">
              <a:noFill/>
              <a:miter lim="800000"/>
              <a:headEnd/>
              <a:tailEnd/>
            </a:ln>
            <a:effectLst/>
          </p:spPr>
          <p:txBody>
            <a:bodyPr wrap="none">
              <a:spAutoFit/>
            </a:bodyPr>
            <a:lstStyle/>
            <a:p>
              <a:pPr eaLnBrk="1" hangingPunct="1">
                <a:defRPr/>
              </a:pPr>
              <a:r>
                <a:rPr lang="es-MX" sz="1200" dirty="0">
                  <a:solidFill>
                    <a:srgbClr val="008000"/>
                  </a:solidFill>
                  <a:effectLst>
                    <a:outerShdw blurRad="38100" dist="38100" dir="2700000" algn="tl">
                      <a:srgbClr val="000000">
                        <a:alpha val="43137"/>
                      </a:srgbClr>
                    </a:outerShdw>
                  </a:effectLst>
                  <a:latin typeface="Arial Unicode MS" pitchFamily="34" charset="-128"/>
                  <a:ea typeface="+mn-ea"/>
                </a:rPr>
                <a:t>14</a:t>
              </a:r>
              <a:endParaRPr lang="es-ES" sz="1200" dirty="0">
                <a:solidFill>
                  <a:srgbClr val="008000"/>
                </a:solidFill>
                <a:effectLst>
                  <a:outerShdw blurRad="38100" dist="38100" dir="2700000" algn="tl">
                    <a:srgbClr val="000000">
                      <a:alpha val="43137"/>
                    </a:srgbClr>
                  </a:outerShdw>
                </a:effectLst>
                <a:latin typeface="Arial Unicode MS" pitchFamily="34" charset="-128"/>
                <a:ea typeface="+mn-ea"/>
              </a:endParaRPr>
            </a:p>
          </p:txBody>
        </p:sp>
        <p:sp>
          <p:nvSpPr>
            <p:cNvPr id="18" name="Text Box 37">
              <a:extLst>
                <a:ext uri="{FF2B5EF4-FFF2-40B4-BE49-F238E27FC236}">
                  <a16:creationId xmlns:a16="http://schemas.microsoft.com/office/drawing/2014/main" id="{7765E832-BA3D-184F-D7B9-870DA47F6EAC}"/>
                </a:ext>
              </a:extLst>
            </p:cNvPr>
            <p:cNvSpPr txBox="1">
              <a:spLocks noChangeArrowheads="1"/>
            </p:cNvSpPr>
            <p:nvPr/>
          </p:nvSpPr>
          <p:spPr bwMode="auto">
            <a:xfrm>
              <a:off x="2200" y="3832"/>
              <a:ext cx="222" cy="173"/>
            </a:xfrm>
            <a:prstGeom prst="rect">
              <a:avLst/>
            </a:prstGeom>
            <a:noFill/>
            <a:ln w="9525">
              <a:noFill/>
              <a:miter lim="800000"/>
              <a:headEnd/>
              <a:tailEnd/>
            </a:ln>
            <a:effectLst/>
          </p:spPr>
          <p:txBody>
            <a:bodyPr wrap="none">
              <a:spAutoFit/>
            </a:bodyPr>
            <a:lstStyle/>
            <a:p>
              <a:pPr eaLnBrk="1" hangingPunct="1">
                <a:defRPr/>
              </a:pPr>
              <a:r>
                <a:rPr lang="es-MX" sz="1200" dirty="0">
                  <a:solidFill>
                    <a:srgbClr val="0070C0"/>
                  </a:solidFill>
                  <a:effectLst>
                    <a:outerShdw blurRad="38100" dist="38100" dir="2700000" algn="tl">
                      <a:srgbClr val="000000">
                        <a:alpha val="43137"/>
                      </a:srgbClr>
                    </a:outerShdw>
                  </a:effectLst>
                  <a:latin typeface="Arial Unicode MS" pitchFamily="34" charset="-128"/>
                  <a:ea typeface="+mn-ea"/>
                </a:rPr>
                <a:t>20</a:t>
              </a:r>
              <a:endParaRPr lang="es-ES" sz="1200" dirty="0">
                <a:solidFill>
                  <a:srgbClr val="0070C0"/>
                </a:solidFill>
                <a:effectLst>
                  <a:outerShdw blurRad="38100" dist="38100" dir="2700000" algn="tl">
                    <a:srgbClr val="000000">
                      <a:alpha val="43137"/>
                    </a:srgbClr>
                  </a:outerShdw>
                </a:effectLst>
                <a:latin typeface="Arial Unicode MS" pitchFamily="34" charset="-128"/>
                <a:ea typeface="+mn-ea"/>
              </a:endParaRPr>
            </a:p>
          </p:txBody>
        </p:sp>
        <p:sp>
          <p:nvSpPr>
            <p:cNvPr id="19" name="Text Box 38">
              <a:extLst>
                <a:ext uri="{FF2B5EF4-FFF2-40B4-BE49-F238E27FC236}">
                  <a16:creationId xmlns:a16="http://schemas.microsoft.com/office/drawing/2014/main" id="{69CA682E-9845-2FCF-5AC0-02B09D1CDFA7}"/>
                </a:ext>
              </a:extLst>
            </p:cNvPr>
            <p:cNvSpPr txBox="1">
              <a:spLocks noChangeArrowheads="1"/>
            </p:cNvSpPr>
            <p:nvPr/>
          </p:nvSpPr>
          <p:spPr bwMode="auto">
            <a:xfrm>
              <a:off x="3747" y="3832"/>
              <a:ext cx="222" cy="173"/>
            </a:xfrm>
            <a:prstGeom prst="rect">
              <a:avLst/>
            </a:prstGeom>
            <a:noFill/>
            <a:ln w="9525">
              <a:noFill/>
              <a:miter lim="800000"/>
              <a:headEnd/>
              <a:tailEnd/>
            </a:ln>
            <a:effectLst/>
          </p:spPr>
          <p:txBody>
            <a:bodyPr wrap="none">
              <a:spAutoFit/>
            </a:bodyPr>
            <a:lstStyle/>
            <a:p>
              <a:pPr eaLnBrk="1" hangingPunct="1">
                <a:defRPr/>
              </a:pPr>
              <a:r>
                <a:rPr lang="es-MX" sz="1200" dirty="0">
                  <a:solidFill>
                    <a:srgbClr val="FF6600"/>
                  </a:solidFill>
                  <a:effectLst>
                    <a:outerShdw blurRad="38100" dist="38100" dir="2700000" algn="tl">
                      <a:srgbClr val="000000">
                        <a:alpha val="43137"/>
                      </a:srgbClr>
                    </a:outerShdw>
                  </a:effectLst>
                  <a:latin typeface="Arial Unicode MS" pitchFamily="34" charset="-128"/>
                  <a:ea typeface="+mn-ea"/>
                </a:rPr>
                <a:t>40</a:t>
              </a:r>
              <a:endParaRPr lang="es-ES" sz="1200" dirty="0">
                <a:solidFill>
                  <a:srgbClr val="FF6600"/>
                </a:solidFill>
                <a:effectLst>
                  <a:outerShdw blurRad="38100" dist="38100" dir="2700000" algn="tl">
                    <a:srgbClr val="000000">
                      <a:alpha val="43137"/>
                    </a:srgbClr>
                  </a:outerShdw>
                </a:effectLst>
                <a:latin typeface="Arial Unicode MS" pitchFamily="34" charset="-128"/>
                <a:ea typeface="+mn-ea"/>
              </a:endParaRPr>
            </a:p>
          </p:txBody>
        </p:sp>
        <p:sp>
          <p:nvSpPr>
            <p:cNvPr id="20" name="Text Box 39">
              <a:extLst>
                <a:ext uri="{FF2B5EF4-FFF2-40B4-BE49-F238E27FC236}">
                  <a16:creationId xmlns:a16="http://schemas.microsoft.com/office/drawing/2014/main" id="{C580AB64-44B1-6E50-9461-F0FE5AB990A9}"/>
                </a:ext>
              </a:extLst>
            </p:cNvPr>
            <p:cNvSpPr txBox="1">
              <a:spLocks noChangeArrowheads="1"/>
            </p:cNvSpPr>
            <p:nvPr/>
          </p:nvSpPr>
          <p:spPr bwMode="auto">
            <a:xfrm>
              <a:off x="5012" y="3832"/>
              <a:ext cx="223" cy="174"/>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s-ES" altLang="es-MX" sz="1200">
                  <a:solidFill>
                    <a:srgbClr val="7030A0"/>
                  </a:solidFill>
                  <a:effectLst>
                    <a:outerShdw blurRad="38100" dist="38100" dir="2700000" algn="tl">
                      <a:srgbClr val="C0C0C0"/>
                    </a:outerShdw>
                  </a:effectLst>
                  <a:latin typeface="Arial Unicode MS" panose="020B0604020202020204" pitchFamily="34" charset="-128"/>
                </a:rPr>
                <a:t>55</a:t>
              </a:r>
            </a:p>
          </p:txBody>
        </p:sp>
      </p:grpSp>
      <p:sp>
        <p:nvSpPr>
          <p:cNvPr id="27" name="Text Box 36">
            <a:extLst>
              <a:ext uri="{FF2B5EF4-FFF2-40B4-BE49-F238E27FC236}">
                <a16:creationId xmlns:a16="http://schemas.microsoft.com/office/drawing/2014/main" id="{45321AD9-B43D-4B0D-2190-B7B2818782B5}"/>
              </a:ext>
            </a:extLst>
          </p:cNvPr>
          <p:cNvSpPr txBox="1">
            <a:spLocks noChangeArrowheads="1"/>
          </p:cNvSpPr>
          <p:nvPr/>
        </p:nvSpPr>
        <p:spPr bwMode="auto">
          <a:xfrm>
            <a:off x="2898933" y="6359546"/>
            <a:ext cx="354584" cy="276999"/>
          </a:xfrm>
          <a:prstGeom prst="rect">
            <a:avLst/>
          </a:prstGeom>
          <a:noFill/>
          <a:ln w="9525">
            <a:noFill/>
            <a:miter lim="800000"/>
            <a:headEnd/>
            <a:tailEnd/>
          </a:ln>
          <a:effectLst/>
        </p:spPr>
        <p:txBody>
          <a:bodyPr wrap="none">
            <a:spAutoFit/>
          </a:bodyPr>
          <a:lstStyle/>
          <a:p>
            <a:pPr eaLnBrk="1" hangingPunct="1">
              <a:defRPr/>
            </a:pPr>
            <a:r>
              <a:rPr lang="es-MX" sz="1200" dirty="0">
                <a:solidFill>
                  <a:schemeClr val="bg2">
                    <a:lumMod val="75000"/>
                  </a:schemeClr>
                </a:solidFill>
                <a:effectLst>
                  <a:outerShdw blurRad="38100" dist="38100" dir="2700000" algn="tl">
                    <a:srgbClr val="000000">
                      <a:alpha val="43137"/>
                    </a:srgbClr>
                  </a:outerShdw>
                </a:effectLst>
                <a:latin typeface="Arial Unicode MS" pitchFamily="34" charset="-128"/>
              </a:rPr>
              <a:t>13</a:t>
            </a:r>
            <a:endParaRPr lang="es-ES" sz="1200" dirty="0">
              <a:solidFill>
                <a:schemeClr val="bg2">
                  <a:lumMod val="75000"/>
                </a:schemeClr>
              </a:solidFill>
              <a:effectLst>
                <a:outerShdw blurRad="38100" dist="38100" dir="2700000" algn="tl">
                  <a:srgbClr val="000000">
                    <a:alpha val="43137"/>
                  </a:srgbClr>
                </a:outerShdw>
              </a:effectLst>
              <a:latin typeface="Arial Unicode MS" pitchFamily="34" charset="-128"/>
              <a:ea typeface="+mn-ea"/>
            </a:endParaRPr>
          </a:p>
        </p:txBody>
      </p:sp>
      <p:sp>
        <p:nvSpPr>
          <p:cNvPr id="28" name="Oval 15">
            <a:extLst>
              <a:ext uri="{FF2B5EF4-FFF2-40B4-BE49-F238E27FC236}">
                <a16:creationId xmlns:a16="http://schemas.microsoft.com/office/drawing/2014/main" id="{E0FBA61C-2907-603A-F051-C1503C2E25CF}"/>
              </a:ext>
            </a:extLst>
          </p:cNvPr>
          <p:cNvSpPr>
            <a:spLocks noChangeArrowheads="1"/>
          </p:cNvSpPr>
          <p:nvPr/>
        </p:nvSpPr>
        <p:spPr bwMode="auto">
          <a:xfrm>
            <a:off x="2827795" y="4554550"/>
            <a:ext cx="565956" cy="215312"/>
          </a:xfrm>
          <a:prstGeom prst="ellipse">
            <a:avLst/>
          </a:prstGeom>
          <a:noFill/>
          <a:ln w="952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chemeClr val="bg2">
                    <a:lumMod val="75000"/>
                  </a:schemeClr>
                </a:solidFill>
                <a:latin typeface="Arial Unicode MS" panose="020B0604020202020204" pitchFamily="34" charset="-128"/>
              </a:rPr>
              <a:t>3</a:t>
            </a:r>
            <a:endParaRPr lang="es-ES" altLang="es-MX" sz="1600" b="1" dirty="0">
              <a:solidFill>
                <a:schemeClr val="bg2">
                  <a:lumMod val="75000"/>
                </a:schemeClr>
              </a:solidFill>
              <a:latin typeface="Arial Unicode MS" panose="020B0604020202020204" pitchFamily="34" charset="-128"/>
            </a:endParaRPr>
          </a:p>
        </p:txBody>
      </p:sp>
      <p:sp>
        <p:nvSpPr>
          <p:cNvPr id="29" name="Text Box 36">
            <a:extLst>
              <a:ext uri="{FF2B5EF4-FFF2-40B4-BE49-F238E27FC236}">
                <a16:creationId xmlns:a16="http://schemas.microsoft.com/office/drawing/2014/main" id="{D7CEC1EB-4F91-1883-2EEB-32410D64BFF6}"/>
              </a:ext>
            </a:extLst>
          </p:cNvPr>
          <p:cNvSpPr txBox="1">
            <a:spLocks noChangeArrowheads="1"/>
          </p:cNvSpPr>
          <p:nvPr/>
        </p:nvSpPr>
        <p:spPr bwMode="auto">
          <a:xfrm>
            <a:off x="2105938" y="6341466"/>
            <a:ext cx="269626" cy="276999"/>
          </a:xfrm>
          <a:prstGeom prst="rect">
            <a:avLst/>
          </a:prstGeom>
          <a:noFill/>
          <a:ln w="9525">
            <a:noFill/>
            <a:miter lim="800000"/>
            <a:headEnd/>
            <a:tailEnd/>
          </a:ln>
          <a:effectLst/>
        </p:spPr>
        <p:txBody>
          <a:bodyPr wrap="none">
            <a:spAutoFit/>
          </a:bodyPr>
          <a:lstStyle/>
          <a:p>
            <a:pPr eaLnBrk="1" hangingPunct="1">
              <a:defRPr/>
            </a:pPr>
            <a:r>
              <a:rPr lang="es-MX" sz="1200" dirty="0">
                <a:solidFill>
                  <a:srgbClr val="FF0000"/>
                </a:solidFill>
                <a:effectLst>
                  <a:outerShdw blurRad="38100" dist="38100" dir="2700000" algn="tl">
                    <a:srgbClr val="000000">
                      <a:alpha val="43137"/>
                    </a:srgbClr>
                  </a:outerShdw>
                </a:effectLst>
                <a:latin typeface="Arial Unicode MS" pitchFamily="34" charset="-128"/>
              </a:rPr>
              <a:t>6</a:t>
            </a:r>
            <a:endParaRPr lang="es-ES" sz="1200" dirty="0">
              <a:solidFill>
                <a:srgbClr val="FF0000"/>
              </a:solidFill>
              <a:effectLst>
                <a:outerShdw blurRad="38100" dist="38100" dir="2700000" algn="tl">
                  <a:srgbClr val="000000">
                    <a:alpha val="43137"/>
                  </a:srgbClr>
                </a:outerShdw>
              </a:effectLst>
              <a:latin typeface="Arial Unicode MS" pitchFamily="34" charset="-128"/>
              <a:ea typeface="+mn-ea"/>
            </a:endParaRPr>
          </a:p>
        </p:txBody>
      </p:sp>
    </p:spTree>
    <p:extLst>
      <p:ext uri="{BB962C8B-B14F-4D97-AF65-F5344CB8AC3E}">
        <p14:creationId xmlns:p14="http://schemas.microsoft.com/office/powerpoint/2010/main" val="138364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290">
                                          <p:stCondLst>
                                            <p:cond delay="0"/>
                                          </p:stCondLst>
                                        </p:cTn>
                                        <p:tgtEl>
                                          <p:spTgt spid="11">
                                            <p:txEl>
                                              <p:pRg st="0" end="0"/>
                                            </p:txEl>
                                          </p:spTgt>
                                        </p:tgtEl>
                                      </p:cBhvr>
                                    </p:animEffect>
                                    <p:anim calcmode="lin" valueType="num">
                                      <p:cBhvr>
                                        <p:cTn id="8" dur="911"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xEl>
                                              <p:pRg st="0" end="0"/>
                                            </p:txEl>
                                          </p:spTgt>
                                        </p:tgtEl>
                                      </p:cBhvr>
                                      <p:to x="100000" y="60000"/>
                                    </p:animScale>
                                    <p:animScale>
                                      <p:cBhvr>
                                        <p:cTn id="14" dur="83" decel="50000">
                                          <p:stCondLst>
                                            <p:cond delay="338"/>
                                          </p:stCondLst>
                                        </p:cTn>
                                        <p:tgtEl>
                                          <p:spTgt spid="11">
                                            <p:txEl>
                                              <p:pRg st="0" end="0"/>
                                            </p:txEl>
                                          </p:spTgt>
                                        </p:tgtEl>
                                      </p:cBhvr>
                                      <p:to x="100000" y="100000"/>
                                    </p:animScale>
                                    <p:animScale>
                                      <p:cBhvr>
                                        <p:cTn id="15" dur="13">
                                          <p:stCondLst>
                                            <p:cond delay="656"/>
                                          </p:stCondLst>
                                        </p:cTn>
                                        <p:tgtEl>
                                          <p:spTgt spid="11">
                                            <p:txEl>
                                              <p:pRg st="0" end="0"/>
                                            </p:txEl>
                                          </p:spTgt>
                                        </p:tgtEl>
                                      </p:cBhvr>
                                      <p:to x="100000" y="80000"/>
                                    </p:animScale>
                                    <p:animScale>
                                      <p:cBhvr>
                                        <p:cTn id="16" dur="83" decel="50000">
                                          <p:stCondLst>
                                            <p:cond delay="669"/>
                                          </p:stCondLst>
                                        </p:cTn>
                                        <p:tgtEl>
                                          <p:spTgt spid="11">
                                            <p:txEl>
                                              <p:pRg st="0" end="0"/>
                                            </p:txEl>
                                          </p:spTgt>
                                        </p:tgtEl>
                                      </p:cBhvr>
                                      <p:to x="100000" y="100000"/>
                                    </p:animScale>
                                    <p:animScale>
                                      <p:cBhvr>
                                        <p:cTn id="17" dur="13">
                                          <p:stCondLst>
                                            <p:cond delay="821"/>
                                          </p:stCondLst>
                                        </p:cTn>
                                        <p:tgtEl>
                                          <p:spTgt spid="11">
                                            <p:txEl>
                                              <p:pRg st="0" end="0"/>
                                            </p:txEl>
                                          </p:spTgt>
                                        </p:tgtEl>
                                      </p:cBhvr>
                                      <p:to x="100000" y="90000"/>
                                    </p:animScale>
                                    <p:animScale>
                                      <p:cBhvr>
                                        <p:cTn id="18" dur="83" decel="50000">
                                          <p:stCondLst>
                                            <p:cond delay="834"/>
                                          </p:stCondLst>
                                        </p:cTn>
                                        <p:tgtEl>
                                          <p:spTgt spid="11">
                                            <p:txEl>
                                              <p:pRg st="0" end="0"/>
                                            </p:txEl>
                                          </p:spTgt>
                                        </p:tgtEl>
                                      </p:cBhvr>
                                      <p:to x="100000" y="100000"/>
                                    </p:animScale>
                                    <p:animScale>
                                      <p:cBhvr>
                                        <p:cTn id="19" dur="13">
                                          <p:stCondLst>
                                            <p:cond delay="904"/>
                                          </p:stCondLst>
                                        </p:cTn>
                                        <p:tgtEl>
                                          <p:spTgt spid="11">
                                            <p:txEl>
                                              <p:pRg st="0" end="0"/>
                                            </p:txEl>
                                          </p:spTgt>
                                        </p:tgtEl>
                                      </p:cBhvr>
                                      <p:to x="100000" y="95000"/>
                                    </p:animScale>
                                    <p:animScale>
                                      <p:cBhvr>
                                        <p:cTn id="20" dur="83" decel="50000">
                                          <p:stCondLst>
                                            <p:cond delay="917"/>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Scale>
                                      <p:cBhvr>
                                        <p:cTn id="25" dur="1000" decel="50000" fill="hold">
                                          <p:stCondLst>
                                            <p:cond delay="0"/>
                                          </p:stCondLst>
                                        </p:cTn>
                                        <p:tgtEl>
                                          <p:spTgt spid="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1">
                                            <p:txEl>
                                              <p:pRg st="2" end="2"/>
                                            </p:txEl>
                                          </p:spTgt>
                                        </p:tgtEl>
                                        <p:attrNameLst>
                                          <p:attrName>ppt_x</p:attrName>
                                          <p:attrName>ppt_y</p:attrName>
                                        </p:attrNameLst>
                                      </p:cBhvr>
                                    </p:animMotion>
                                    <p:animEffect transition="in" filter="fade">
                                      <p:cBhvr>
                                        <p:cTn id="27" dur="10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Scale>
                                      <p:cBhvr>
                                        <p:cTn id="32" dur="1000" decel="50000" fill="hold">
                                          <p:stCondLst>
                                            <p:cond delay="0"/>
                                          </p:stCondLst>
                                        </p:cTn>
                                        <p:tgtEl>
                                          <p:spTgt spid="1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1">
                                            <p:txEl>
                                              <p:pRg st="3" end="3"/>
                                            </p:txEl>
                                          </p:spTgt>
                                        </p:tgtEl>
                                        <p:attrNameLst>
                                          <p:attrName>ppt_x</p:attrName>
                                          <p:attrName>ppt_y</p:attrName>
                                        </p:attrNameLst>
                                      </p:cBhvr>
                                    </p:animMotion>
                                    <p:animEffect transition="in" filter="fade">
                                      <p:cBhvr>
                                        <p:cTn id="34" dur="1000"/>
                                        <p:tgtEl>
                                          <p:spTgt spid="1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Scale>
                                      <p:cBhvr>
                                        <p:cTn id="39" dur="1000" decel="50000" fill="hold">
                                          <p:stCondLst>
                                            <p:cond delay="0"/>
                                          </p:stCondLst>
                                        </p:cTn>
                                        <p:tgtEl>
                                          <p:spTgt spid="1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1">
                                            <p:txEl>
                                              <p:pRg st="4" end="4"/>
                                            </p:txEl>
                                          </p:spTgt>
                                        </p:tgtEl>
                                        <p:attrNameLst>
                                          <p:attrName>ppt_x</p:attrName>
                                          <p:attrName>ppt_y</p:attrName>
                                        </p:attrNameLst>
                                      </p:cBhvr>
                                    </p:animMotion>
                                    <p:animEffect transition="in" filter="fade">
                                      <p:cBhvr>
                                        <p:cTn id="41" dur="1000"/>
                                        <p:tgtEl>
                                          <p:spTgt spid="11">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nodeType="clickEffect">
                                  <p:stCondLst>
                                    <p:cond delay="0"/>
                                  </p:stCondLst>
                                  <p:childTnLst>
                                    <p:set>
                                      <p:cBhvr>
                                        <p:cTn id="45" dur="1" fill="hold">
                                          <p:stCondLst>
                                            <p:cond delay="0"/>
                                          </p:stCondLst>
                                        </p:cTn>
                                        <p:tgtEl>
                                          <p:spTgt spid="11">
                                            <p:txEl>
                                              <p:pRg st="5" end="5"/>
                                            </p:txEl>
                                          </p:spTgt>
                                        </p:tgtEl>
                                        <p:attrNameLst>
                                          <p:attrName>style.visibility</p:attrName>
                                        </p:attrNameLst>
                                      </p:cBhvr>
                                      <p:to>
                                        <p:strVal val="visible"/>
                                      </p:to>
                                    </p:set>
                                    <p:animScale>
                                      <p:cBhvr>
                                        <p:cTn id="46" dur="1000" decel="50000" fill="hold">
                                          <p:stCondLst>
                                            <p:cond delay="0"/>
                                          </p:stCondLst>
                                        </p:cTn>
                                        <p:tgtEl>
                                          <p:spTgt spid="1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1">
                                            <p:txEl>
                                              <p:pRg st="5" end="5"/>
                                            </p:txEl>
                                          </p:spTgt>
                                        </p:tgtEl>
                                        <p:attrNameLst>
                                          <p:attrName>ppt_x</p:attrName>
                                          <p:attrName>ppt_y</p:attrName>
                                        </p:attrNameLst>
                                      </p:cBhvr>
                                    </p:animMotion>
                                    <p:animEffect transition="in" filter="fade">
                                      <p:cBhvr>
                                        <p:cTn id="48" dur="1000"/>
                                        <p:tgtEl>
                                          <p:spTgt spid="11">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nodeType="clickEffect">
                                  <p:stCondLst>
                                    <p:cond delay="0"/>
                                  </p:stCondLst>
                                  <p:childTnLst>
                                    <p:set>
                                      <p:cBhvr>
                                        <p:cTn id="52" dur="1" fill="hold">
                                          <p:stCondLst>
                                            <p:cond delay="0"/>
                                          </p:stCondLst>
                                        </p:cTn>
                                        <p:tgtEl>
                                          <p:spTgt spid="11">
                                            <p:txEl>
                                              <p:pRg st="6" end="6"/>
                                            </p:txEl>
                                          </p:spTgt>
                                        </p:tgtEl>
                                        <p:attrNameLst>
                                          <p:attrName>style.visibility</p:attrName>
                                        </p:attrNameLst>
                                      </p:cBhvr>
                                      <p:to>
                                        <p:strVal val="visible"/>
                                      </p:to>
                                    </p:set>
                                    <p:animScale>
                                      <p:cBhvr>
                                        <p:cTn id="53" dur="1000" decel="50000" fill="hold">
                                          <p:stCondLst>
                                            <p:cond delay="0"/>
                                          </p:stCondLst>
                                        </p:cTn>
                                        <p:tgtEl>
                                          <p:spTgt spid="1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1">
                                            <p:txEl>
                                              <p:pRg st="6" end="6"/>
                                            </p:txEl>
                                          </p:spTgt>
                                        </p:tgtEl>
                                        <p:attrNameLst>
                                          <p:attrName>ppt_x</p:attrName>
                                          <p:attrName>ppt_y</p:attrName>
                                        </p:attrNameLst>
                                      </p:cBhvr>
                                    </p:animMotion>
                                    <p:animEffect transition="in" filter="fade">
                                      <p:cBhvr>
                                        <p:cTn id="55" dur="1000"/>
                                        <p:tgtEl>
                                          <p:spTgt spid="11">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2" presetClass="entr" presetSubtype="0" fill="hold" nodeType="clickEffect">
                                  <p:stCondLst>
                                    <p:cond delay="0"/>
                                  </p:stCondLst>
                                  <p:childTnLst>
                                    <p:set>
                                      <p:cBhvr>
                                        <p:cTn id="59" dur="1" fill="hold">
                                          <p:stCondLst>
                                            <p:cond delay="0"/>
                                          </p:stCondLst>
                                        </p:cTn>
                                        <p:tgtEl>
                                          <p:spTgt spid="11">
                                            <p:txEl>
                                              <p:pRg st="7" end="7"/>
                                            </p:txEl>
                                          </p:spTgt>
                                        </p:tgtEl>
                                        <p:attrNameLst>
                                          <p:attrName>style.visibility</p:attrName>
                                        </p:attrNameLst>
                                      </p:cBhvr>
                                      <p:to>
                                        <p:strVal val="visible"/>
                                      </p:to>
                                    </p:set>
                                    <p:animScale>
                                      <p:cBhvr>
                                        <p:cTn id="60" dur="1000" decel="50000" fill="hold">
                                          <p:stCondLst>
                                            <p:cond delay="0"/>
                                          </p:stCondLst>
                                        </p:cTn>
                                        <p:tgtEl>
                                          <p:spTgt spid="11">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1">
                                            <p:txEl>
                                              <p:pRg st="7" end="7"/>
                                            </p:txEl>
                                          </p:spTgt>
                                        </p:tgtEl>
                                        <p:attrNameLst>
                                          <p:attrName>ppt_x</p:attrName>
                                          <p:attrName>ppt_y</p:attrName>
                                        </p:attrNameLst>
                                      </p:cBhvr>
                                    </p:animMotion>
                                    <p:animEffect transition="in" filter="fade">
                                      <p:cBhvr>
                                        <p:cTn id="62" dur="1000"/>
                                        <p:tgtEl>
                                          <p:spTgt spid="11">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2" presetClass="entr" presetSubtype="0" fill="hold" nodeType="clickEffect">
                                  <p:stCondLst>
                                    <p:cond delay="0"/>
                                  </p:stCondLst>
                                  <p:childTnLst>
                                    <p:set>
                                      <p:cBhvr>
                                        <p:cTn id="66" dur="1" fill="hold">
                                          <p:stCondLst>
                                            <p:cond delay="0"/>
                                          </p:stCondLst>
                                        </p:cTn>
                                        <p:tgtEl>
                                          <p:spTgt spid="11">
                                            <p:txEl>
                                              <p:pRg st="8" end="8"/>
                                            </p:txEl>
                                          </p:spTgt>
                                        </p:tgtEl>
                                        <p:attrNameLst>
                                          <p:attrName>style.visibility</p:attrName>
                                        </p:attrNameLst>
                                      </p:cBhvr>
                                      <p:to>
                                        <p:strVal val="visible"/>
                                      </p:to>
                                    </p:set>
                                    <p:animScale>
                                      <p:cBhvr>
                                        <p:cTn id="67" dur="1000" decel="50000" fill="hold">
                                          <p:stCondLst>
                                            <p:cond delay="0"/>
                                          </p:stCondLst>
                                        </p:cTn>
                                        <p:tgtEl>
                                          <p:spTgt spid="11">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11">
                                            <p:txEl>
                                              <p:pRg st="8" end="8"/>
                                            </p:txEl>
                                          </p:spTgt>
                                        </p:tgtEl>
                                        <p:attrNameLst>
                                          <p:attrName>ppt_x</p:attrName>
                                          <p:attrName>ppt_y</p:attrName>
                                        </p:attrNameLst>
                                      </p:cBhvr>
                                    </p:animMotion>
                                    <p:animEffect transition="in" filter="fade">
                                      <p:cBhvr>
                                        <p:cTn id="69" dur="1000"/>
                                        <p:tgtEl>
                                          <p:spTgt spid="11">
                                            <p:txEl>
                                              <p:pRg st="8" end="8"/>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2" presetClass="entr" presetSubtype="0" fill="hold" nodeType="clickEffect">
                                  <p:stCondLst>
                                    <p:cond delay="0"/>
                                  </p:stCondLst>
                                  <p:childTnLst>
                                    <p:set>
                                      <p:cBhvr>
                                        <p:cTn id="73" dur="1" fill="hold">
                                          <p:stCondLst>
                                            <p:cond delay="0"/>
                                          </p:stCondLst>
                                        </p:cTn>
                                        <p:tgtEl>
                                          <p:spTgt spid="11">
                                            <p:txEl>
                                              <p:pRg st="9" end="9"/>
                                            </p:txEl>
                                          </p:spTgt>
                                        </p:tgtEl>
                                        <p:attrNameLst>
                                          <p:attrName>style.visibility</p:attrName>
                                        </p:attrNameLst>
                                      </p:cBhvr>
                                      <p:to>
                                        <p:strVal val="visible"/>
                                      </p:to>
                                    </p:set>
                                    <p:animScale>
                                      <p:cBhvr>
                                        <p:cTn id="74" dur="1000" decel="50000" fill="hold">
                                          <p:stCondLst>
                                            <p:cond delay="0"/>
                                          </p:stCondLst>
                                        </p:cTn>
                                        <p:tgtEl>
                                          <p:spTgt spid="11">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11">
                                            <p:txEl>
                                              <p:pRg st="9" end="9"/>
                                            </p:txEl>
                                          </p:spTgt>
                                        </p:tgtEl>
                                        <p:attrNameLst>
                                          <p:attrName>ppt_x</p:attrName>
                                          <p:attrName>ppt_y</p:attrName>
                                        </p:attrNameLst>
                                      </p:cBhvr>
                                    </p:animMotion>
                                    <p:animEffect transition="in" filter="fade">
                                      <p:cBhvr>
                                        <p:cTn id="76" dur="1000"/>
                                        <p:tgtEl>
                                          <p:spTgt spid="11">
                                            <p:txEl>
                                              <p:pRg st="9" end="9"/>
                                            </p:txEl>
                                          </p:spTgt>
                                        </p:tgtEl>
                                      </p:cBhvr>
                                    </p:animEffect>
                                  </p:childTnLst>
                                </p:cTn>
                              </p:par>
                            </p:childTnLst>
                          </p:cTn>
                        </p:par>
                        <p:par>
                          <p:cTn id="77" fill="hold">
                            <p:stCondLst>
                              <p:cond delay="1000"/>
                            </p:stCondLst>
                            <p:childTnLst>
                              <p:par>
                                <p:cTn id="78" presetID="5" presetClass="entr" presetSubtype="10" fill="hold" nodeType="after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checkerboard(across)">
                                      <p:cBhvr>
                                        <p:cTn id="8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10000"/>
              </a:lnSpc>
              <a:spcBef>
                <a:spcPts val="0"/>
              </a:spcBef>
              <a:buNone/>
            </a:pPr>
            <a:r>
              <a:rPr lang="es-ES" sz="2000" b="1" kern="0" dirty="0">
                <a:solidFill>
                  <a:sysClr val="windowText" lastClr="000000"/>
                </a:solidFill>
                <a:latin typeface="Arial" panose="020B0604020202020204" pitchFamily="34" charset="0"/>
                <a:cs typeface="Arial" panose="020B0604020202020204" pitchFamily="34" charset="0"/>
              </a:rPr>
              <a:t>Visita al sitio de los trabajos.</a:t>
            </a:r>
          </a:p>
          <a:p>
            <a:pPr marL="0" indent="0" algn="just">
              <a:lnSpc>
                <a:spcPct val="11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Si bien en materia de adquisiciones </a:t>
            </a:r>
            <a:r>
              <a:rPr lang="es-ES" sz="2000" kern="0" dirty="0">
                <a:solidFill>
                  <a:schemeClr val="bg2">
                    <a:lumMod val="60000"/>
                    <a:lumOff val="40000"/>
                  </a:schemeClr>
                </a:solidFill>
                <a:latin typeface="Arial" panose="020B0604020202020204" pitchFamily="34" charset="0"/>
                <a:cs typeface="Arial" panose="020B0604020202020204" pitchFamily="34" charset="0"/>
              </a:rPr>
              <a:t>está mencionada </a:t>
            </a:r>
            <a:r>
              <a:rPr lang="es-ES" sz="2000" kern="0" dirty="0">
                <a:solidFill>
                  <a:sysClr val="windowText" lastClr="000000"/>
                </a:solidFill>
                <a:latin typeface="Arial" panose="020B0604020202020204" pitchFamily="34" charset="0"/>
                <a:cs typeface="Arial" panose="020B0604020202020204" pitchFamily="34" charset="0"/>
              </a:rPr>
              <a:t>la visita al sitio de los trabajos </a:t>
            </a:r>
            <a:r>
              <a:rPr lang="es-ES" sz="1600" kern="0" dirty="0">
                <a:solidFill>
                  <a:sysClr val="windowText" lastClr="000000"/>
                </a:solidFill>
                <a:latin typeface="Arial" panose="020B0604020202020204" pitchFamily="34" charset="0"/>
                <a:cs typeface="Arial" panose="020B0604020202020204" pitchFamily="34" charset="0"/>
              </a:rPr>
              <a:t>(arts. 39 fracc. III inc. b); 64 fracc. V, y 67 fracc. II inc. c). RLAASP)</a:t>
            </a:r>
            <a:r>
              <a:rPr lang="es-ES" sz="2000" kern="0" dirty="0">
                <a:solidFill>
                  <a:sysClr val="windowText" lastClr="000000"/>
                </a:solidFill>
                <a:latin typeface="Arial" panose="020B0604020202020204" pitchFamily="34" charset="0"/>
                <a:cs typeface="Arial" panose="020B0604020202020204" pitchFamily="34" charset="0"/>
              </a:rPr>
              <a:t>, estas son propias de la obra pública.</a:t>
            </a:r>
          </a:p>
          <a:p>
            <a:pPr marL="0" indent="0" algn="just">
              <a:lnSpc>
                <a:spcPct val="11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kern="0" dirty="0">
                <a:solidFill>
                  <a:schemeClr val="accent5">
                    <a:lumMod val="75000"/>
                  </a:schemeClr>
                </a:solidFill>
                <a:latin typeface="Arial" panose="020B0604020202020204" pitchFamily="34" charset="0"/>
                <a:cs typeface="Arial" panose="020B0604020202020204" pitchFamily="34" charset="0"/>
              </a:rPr>
              <a:t>Tiene por objeto </a:t>
            </a:r>
            <a:r>
              <a:rPr lang="es-ES" sz="2000" kern="0" dirty="0">
                <a:solidFill>
                  <a:sysClr val="windowText" lastClr="000000"/>
                </a:solidFill>
                <a:latin typeface="Arial" panose="020B0604020202020204" pitchFamily="34" charset="0"/>
                <a:cs typeface="Arial" panose="020B0604020202020204" pitchFamily="34" charset="0"/>
              </a:rPr>
              <a:t>que los licitantes conozcan condiciones ambientales y características referentes  al grado  de dificultad de los trabajos 		                 a desarrollar y sus implicaciones  de carácter técnico </a:t>
            </a:r>
            <a:r>
              <a:rPr lang="es-ES" sz="1600" kern="0" dirty="0">
                <a:solidFill>
                  <a:sysClr val="windowText" lastClr="000000"/>
                </a:solidFill>
                <a:latin typeface="Arial" panose="020B0604020202020204" pitchFamily="34" charset="0"/>
                <a:cs typeface="Arial" panose="020B0604020202020204" pitchFamily="34" charset="0"/>
              </a:rPr>
              <a:t>(art. 38 1er. 		     RLOPSRM)</a:t>
            </a:r>
            <a:r>
              <a:rPr lang="es-ES" sz="2000" kern="0" dirty="0">
                <a:solidFill>
                  <a:sysClr val="windowText" lastClr="000000"/>
                </a:solidFill>
                <a:latin typeface="Arial" panose="020B0604020202020204" pitchFamily="34" charset="0"/>
                <a:cs typeface="Arial" panose="020B0604020202020204" pitchFamily="34" charset="0"/>
              </a:rPr>
              <a:t>.</a:t>
            </a:r>
            <a:endParaRPr lang="es-ES" sz="16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Es optativa para los interesados </a:t>
            </a:r>
            <a:r>
              <a:rPr lang="es-ES" sz="1600" kern="0" dirty="0">
                <a:solidFill>
                  <a:sysClr val="windowText" lastClr="000000"/>
                </a:solidFill>
                <a:latin typeface="Arial" panose="020B0604020202020204" pitchFamily="34" charset="0"/>
                <a:cs typeface="Arial" panose="020B0604020202020204" pitchFamily="34" charset="0"/>
              </a:rPr>
              <a:t>(art. 38 1er. pfo. RLOPSRM)</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Con posterioridad a la realización de la visita, se podrá permitir		       llevarán a cabo visitas a quienes lo soliciten con por lo menos veinticuatro horas a la recepción y apertura de proposiciones, y no será obligatorio para la convocante designar a un técnico que los guíe. Dicho plazo podrá ser hasta de setenta y dos horas, cuando por razones de seguridad o acceso al sitio de los trabajos resulte necesario </a:t>
            </a:r>
            <a:r>
              <a:rPr lang="es-ES" sz="1600" kern="0" dirty="0">
                <a:solidFill>
                  <a:sysClr val="windowText" lastClr="000000"/>
                </a:solidFill>
                <a:latin typeface="Arial" panose="020B0604020202020204" pitchFamily="34" charset="0"/>
                <a:cs typeface="Arial" panose="020B0604020202020204" pitchFamily="34" charset="0"/>
              </a:rPr>
              <a:t>(art. 38 1er. pfo. RLOPSRM)</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2000" b="1" dirty="0">
              <a:solidFill>
                <a:schemeClr val="bg1"/>
              </a:solidFill>
              <a:latin typeface="Arial" panose="020B0604020202020204" pitchFamily="34" charset="0"/>
              <a:cs typeface="Arial" panose="020B0604020202020204" pitchFamily="34" charset="0"/>
            </a:endParaRPr>
          </a:p>
        </p:txBody>
      </p:sp>
      <p:pic>
        <p:nvPicPr>
          <p:cNvPr id="13314" name="Picture 2" descr="Colegio de Arquitectos suspende a supervisora del Munitec-18 -  Ojoconmipisto.com">
            <a:extLst>
              <a:ext uri="{FF2B5EF4-FFF2-40B4-BE49-F238E27FC236}">
                <a16:creationId xmlns:a16="http://schemas.microsoft.com/office/drawing/2014/main" id="{0DF82D92-99CF-523E-AA7C-EC37EDA65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1112" y="2789696"/>
            <a:ext cx="2642537" cy="1774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2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par>
                          <p:cTn id="12" fill="hold">
                            <p:stCondLst>
                              <p:cond delay="1800"/>
                            </p:stCondLst>
                            <p:childTnLst>
                              <p:par>
                                <p:cTn id="13" presetID="26"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down)">
                                      <p:cBhvr>
                                        <p:cTn id="15" dur="362">
                                          <p:stCondLst>
                                            <p:cond delay="0"/>
                                          </p:stCondLst>
                                        </p:cTn>
                                        <p:tgtEl>
                                          <p:spTgt spid="11">
                                            <p:txEl>
                                              <p:pRg st="2" end="2"/>
                                            </p:txEl>
                                          </p:spTgt>
                                        </p:tgtEl>
                                      </p:cBhvr>
                                    </p:animEffect>
                                    <p:anim calcmode="lin" valueType="num">
                                      <p:cBhvr>
                                        <p:cTn id="16" dur="1139" tmFilter="0,0; 0.14,0.36; 0.43,0.73; 0.71,0.91; 1.0,1.0">
                                          <p:stCondLst>
                                            <p:cond delay="0"/>
                                          </p:stCondLst>
                                        </p:cTn>
                                        <p:tgtEl>
                                          <p:spTgt spid="11">
                                            <p:txEl>
                                              <p:pRg st="2" end="2"/>
                                            </p:txEl>
                                          </p:spTgt>
                                        </p:tgtEl>
                                        <p:attrNameLst>
                                          <p:attrName>ppt_x</p:attrName>
                                        </p:attrNameLst>
                                      </p:cBhvr>
                                      <p:tavLst>
                                        <p:tav tm="0">
                                          <p:val>
                                            <p:strVal val="#ppt_x-0.25"/>
                                          </p:val>
                                        </p:tav>
                                        <p:tav tm="100000">
                                          <p:val>
                                            <p:strVal val="#ppt_x"/>
                                          </p:val>
                                        </p:tav>
                                      </p:tavLst>
                                    </p:anim>
                                    <p:anim calcmode="lin" valueType="num">
                                      <p:cBhvr>
                                        <p:cTn id="17" dur="415" tmFilter="0.0,0.0; 0.25,0.07; 0.50,0.2; 0.75,0.467; 1.0,1.0">
                                          <p:stCondLst>
                                            <p:cond delay="0"/>
                                          </p:stCondLst>
                                        </p:cTn>
                                        <p:tgtEl>
                                          <p:spTgt spid="11">
                                            <p:txEl>
                                              <p:pRg st="2" end="2"/>
                                            </p:txEl>
                                          </p:spTgt>
                                        </p:tgtEl>
                                        <p:attrNameLst>
                                          <p:attrName>ppt_y</p:attrName>
                                        </p:attrNameLst>
                                      </p:cBhvr>
                                      <p:tavLst>
                                        <p:tav tm="0" fmla="#ppt_y-sin(pi*$)/3">
                                          <p:val>
                                            <p:fltVal val="0.5"/>
                                          </p:val>
                                        </p:tav>
                                        <p:tav tm="100000">
                                          <p:val>
                                            <p:fltVal val="1"/>
                                          </p:val>
                                        </p:tav>
                                      </p:tavLst>
                                    </p:anim>
                                    <p:anim calcmode="lin" valueType="num">
                                      <p:cBhvr>
                                        <p:cTn id="18" dur="415" tmFilter="0, 0; 0.125,0.2665; 0.25,0.4; 0.375,0.465; 0.5,0.5;  0.625,0.535; 0.75,0.6; 0.875,0.7335; 1,1">
                                          <p:stCondLst>
                                            <p:cond delay="415"/>
                                          </p:stCondLst>
                                        </p:cTn>
                                        <p:tgtEl>
                                          <p:spTgt spid="11">
                                            <p:txEl>
                                              <p:pRg st="2" end="2"/>
                                            </p:txEl>
                                          </p:spTgt>
                                        </p:tgtEl>
                                        <p:attrNameLst>
                                          <p:attrName>ppt_y</p:attrName>
                                        </p:attrNameLst>
                                      </p:cBhvr>
                                      <p:tavLst>
                                        <p:tav tm="0" fmla="#ppt_y-sin(pi*$)/9">
                                          <p:val>
                                            <p:fltVal val="0"/>
                                          </p:val>
                                        </p:tav>
                                        <p:tav tm="100000">
                                          <p:val>
                                            <p:fltVal val="1"/>
                                          </p:val>
                                        </p:tav>
                                      </p:tavLst>
                                    </p:anim>
                                    <p:anim calcmode="lin" valueType="num">
                                      <p:cBhvr>
                                        <p:cTn id="19" dur="207" tmFilter="0, 0; 0.125,0.2665; 0.25,0.4; 0.375,0.465; 0.5,0.5;  0.625,0.535; 0.75,0.6; 0.875,0.7335; 1,1">
                                          <p:stCondLst>
                                            <p:cond delay="828"/>
                                          </p:stCondLst>
                                        </p:cTn>
                                        <p:tgtEl>
                                          <p:spTgt spid="11">
                                            <p:txEl>
                                              <p:pRg st="2" end="2"/>
                                            </p:txEl>
                                          </p:spTgt>
                                        </p:tgtEl>
                                        <p:attrNameLst>
                                          <p:attrName>ppt_y</p:attrName>
                                        </p:attrNameLst>
                                      </p:cBhvr>
                                      <p:tavLst>
                                        <p:tav tm="0" fmla="#ppt_y-sin(pi*$)/27">
                                          <p:val>
                                            <p:fltVal val="0"/>
                                          </p:val>
                                        </p:tav>
                                        <p:tav tm="100000">
                                          <p:val>
                                            <p:fltVal val="1"/>
                                          </p:val>
                                        </p:tav>
                                      </p:tavLst>
                                    </p:anim>
                                    <p:anim calcmode="lin" valueType="num">
                                      <p:cBhvr>
                                        <p:cTn id="20" dur="103" tmFilter="0, 0; 0.125,0.2665; 0.25,0.4; 0.375,0.465; 0.5,0.5;  0.625,0.535; 0.75,0.6; 0.875,0.7335; 1,1">
                                          <p:stCondLst>
                                            <p:cond delay="1035"/>
                                          </p:stCondLst>
                                        </p:cTn>
                                        <p:tgtEl>
                                          <p:spTgt spid="11">
                                            <p:txEl>
                                              <p:pRg st="2" end="2"/>
                                            </p:txEl>
                                          </p:spTgt>
                                        </p:tgtEl>
                                        <p:attrNameLst>
                                          <p:attrName>ppt_y</p:attrName>
                                        </p:attrNameLst>
                                      </p:cBhvr>
                                      <p:tavLst>
                                        <p:tav tm="0" fmla="#ppt_y-sin(pi*$)/81">
                                          <p:val>
                                            <p:fltVal val="0"/>
                                          </p:val>
                                        </p:tav>
                                        <p:tav tm="100000">
                                          <p:val>
                                            <p:fltVal val="1"/>
                                          </p:val>
                                        </p:tav>
                                      </p:tavLst>
                                    </p:anim>
                                    <p:animScale>
                                      <p:cBhvr>
                                        <p:cTn id="21" dur="16">
                                          <p:stCondLst>
                                            <p:cond delay="406"/>
                                          </p:stCondLst>
                                        </p:cTn>
                                        <p:tgtEl>
                                          <p:spTgt spid="11">
                                            <p:txEl>
                                              <p:pRg st="2" end="2"/>
                                            </p:txEl>
                                          </p:spTgt>
                                        </p:tgtEl>
                                      </p:cBhvr>
                                      <p:to x="100000" y="60000"/>
                                    </p:animScale>
                                    <p:animScale>
                                      <p:cBhvr>
                                        <p:cTn id="22" dur="104" decel="50000">
                                          <p:stCondLst>
                                            <p:cond delay="423"/>
                                          </p:stCondLst>
                                        </p:cTn>
                                        <p:tgtEl>
                                          <p:spTgt spid="11">
                                            <p:txEl>
                                              <p:pRg st="2" end="2"/>
                                            </p:txEl>
                                          </p:spTgt>
                                        </p:tgtEl>
                                      </p:cBhvr>
                                      <p:to x="100000" y="100000"/>
                                    </p:animScale>
                                    <p:animScale>
                                      <p:cBhvr>
                                        <p:cTn id="23" dur="16">
                                          <p:stCondLst>
                                            <p:cond delay="820"/>
                                          </p:stCondLst>
                                        </p:cTn>
                                        <p:tgtEl>
                                          <p:spTgt spid="11">
                                            <p:txEl>
                                              <p:pRg st="2" end="2"/>
                                            </p:txEl>
                                          </p:spTgt>
                                        </p:tgtEl>
                                      </p:cBhvr>
                                      <p:to x="100000" y="80000"/>
                                    </p:animScale>
                                    <p:animScale>
                                      <p:cBhvr>
                                        <p:cTn id="24" dur="104" decel="50000">
                                          <p:stCondLst>
                                            <p:cond delay="836"/>
                                          </p:stCondLst>
                                        </p:cTn>
                                        <p:tgtEl>
                                          <p:spTgt spid="11">
                                            <p:txEl>
                                              <p:pRg st="2" end="2"/>
                                            </p:txEl>
                                          </p:spTgt>
                                        </p:tgtEl>
                                      </p:cBhvr>
                                      <p:to x="100000" y="100000"/>
                                    </p:animScale>
                                    <p:animScale>
                                      <p:cBhvr>
                                        <p:cTn id="25" dur="16">
                                          <p:stCondLst>
                                            <p:cond delay="1026"/>
                                          </p:stCondLst>
                                        </p:cTn>
                                        <p:tgtEl>
                                          <p:spTgt spid="11">
                                            <p:txEl>
                                              <p:pRg st="2" end="2"/>
                                            </p:txEl>
                                          </p:spTgt>
                                        </p:tgtEl>
                                      </p:cBhvr>
                                      <p:to x="100000" y="90000"/>
                                    </p:animScale>
                                    <p:animScale>
                                      <p:cBhvr>
                                        <p:cTn id="26" dur="104" decel="50000">
                                          <p:stCondLst>
                                            <p:cond delay="1042"/>
                                          </p:stCondLst>
                                        </p:cTn>
                                        <p:tgtEl>
                                          <p:spTgt spid="11">
                                            <p:txEl>
                                              <p:pRg st="2" end="2"/>
                                            </p:txEl>
                                          </p:spTgt>
                                        </p:tgtEl>
                                      </p:cBhvr>
                                      <p:to x="100000" y="100000"/>
                                    </p:animScale>
                                    <p:animScale>
                                      <p:cBhvr>
                                        <p:cTn id="27" dur="16">
                                          <p:stCondLst>
                                            <p:cond delay="1130"/>
                                          </p:stCondLst>
                                        </p:cTn>
                                        <p:tgtEl>
                                          <p:spTgt spid="11">
                                            <p:txEl>
                                              <p:pRg st="2" end="2"/>
                                            </p:txEl>
                                          </p:spTgt>
                                        </p:tgtEl>
                                      </p:cBhvr>
                                      <p:to x="100000" y="95000"/>
                                    </p:animScale>
                                    <p:animScale>
                                      <p:cBhvr>
                                        <p:cTn id="28" dur="104" decel="50000">
                                          <p:stCondLst>
                                            <p:cond delay="1146"/>
                                          </p:stCondLst>
                                        </p:cTn>
                                        <p:tgtEl>
                                          <p:spTgt spid="11">
                                            <p:txEl>
                                              <p:pRg st="2" end="2"/>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 calcmode="lin" valueType="num">
                                      <p:cBhvr additive="base">
                                        <p:cTn id="33"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11">
                                            <p:txEl>
                                              <p:pRg st="4" end="4"/>
                                            </p:txEl>
                                          </p:spTgt>
                                        </p:tgtEl>
                                        <p:attrNameLst>
                                          <p:attrName>ppt_y</p:attrName>
                                        </p:attrNameLst>
                                      </p:cBhvr>
                                      <p:tavLst>
                                        <p:tav tm="0">
                                          <p:val>
                                            <p:strVal val="1+#ppt_h/2"/>
                                          </p:val>
                                        </p:tav>
                                        <p:tav tm="100000">
                                          <p:val>
                                            <p:strVal val="#ppt_y"/>
                                          </p:val>
                                        </p:tav>
                                      </p:tavLst>
                                    </p:anim>
                                  </p:childTnLst>
                                </p:cTn>
                              </p:par>
                              <p:par>
                                <p:cTn id="35" presetID="5" presetClass="entr" presetSubtype="10" fill="hold" nodeType="withEffect">
                                  <p:stCondLst>
                                    <p:cond delay="0"/>
                                  </p:stCondLst>
                                  <p:childTnLst>
                                    <p:set>
                                      <p:cBhvr>
                                        <p:cTn id="36" dur="1" fill="hold">
                                          <p:stCondLst>
                                            <p:cond delay="0"/>
                                          </p:stCondLst>
                                        </p:cTn>
                                        <p:tgtEl>
                                          <p:spTgt spid="13314"/>
                                        </p:tgtEl>
                                        <p:attrNameLst>
                                          <p:attrName>style.visibility</p:attrName>
                                        </p:attrNameLst>
                                      </p:cBhvr>
                                      <p:to>
                                        <p:strVal val="visible"/>
                                      </p:to>
                                    </p:set>
                                    <p:animEffect transition="in" filter="checkerboard(across)">
                                      <p:cBhvr>
                                        <p:cTn id="37" dur="1000"/>
                                        <p:tgtEl>
                                          <p:spTgt spid="1331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Effect transition="in" filter="strips(downLeft)">
                                      <p:cBhvr>
                                        <p:cTn id="42" dur="1000"/>
                                        <p:tgtEl>
                                          <p:spTgt spid="1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Effect transition="in" filter="wedge">
                                      <p:cBhvr>
                                        <p:cTn id="47" dur="125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pPr>
            <a:r>
              <a:rPr lang="es-ES" sz="2000" b="1" kern="0" dirty="0">
                <a:solidFill>
                  <a:sysClr val="windowText" lastClr="000000"/>
                </a:solidFill>
                <a:latin typeface="Arial" panose="020B0604020202020204" pitchFamily="34" charset="0"/>
                <a:cs typeface="Arial" panose="020B0604020202020204" pitchFamily="34" charset="0"/>
              </a:rPr>
              <a:t>Junta de aclaraciones.</a:t>
            </a:r>
          </a:p>
          <a:p>
            <a:pPr marL="0" indent="0" algn="just">
              <a:lnSpc>
                <a:spcPct val="10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Se debe celebrar </a:t>
            </a:r>
            <a:r>
              <a:rPr lang="es-ES" sz="2000" kern="0" dirty="0">
                <a:solidFill>
                  <a:schemeClr val="tx2">
                    <a:lumMod val="50000"/>
                  </a:schemeClr>
                </a:solidFill>
                <a:latin typeface="Arial" panose="020B0604020202020204" pitchFamily="34" charset="0"/>
                <a:cs typeface="Arial" panose="020B0604020202020204" pitchFamily="34" charset="0"/>
              </a:rPr>
              <a:t>cuando menos una </a:t>
            </a:r>
            <a:r>
              <a:rPr lang="es-ES" sz="1600" kern="0" dirty="0">
                <a:solidFill>
                  <a:sysClr val="windowText" lastClr="000000"/>
                </a:solidFill>
                <a:latin typeface="Arial" panose="020B0604020202020204" pitchFamily="34" charset="0"/>
                <a:cs typeface="Arial" panose="020B0604020202020204" pitchFamily="34" charset="0"/>
              </a:rPr>
              <a:t>(arts. 34 2° pfo. LOPSRM y 33 últ. pfo. LAASSP)</a:t>
            </a:r>
            <a:r>
              <a:rPr lang="es-ES" sz="2000" kern="0" dirty="0">
                <a:solidFill>
                  <a:sysClr val="windowText" lastClr="000000"/>
                </a:solidFill>
                <a:latin typeface="Arial" panose="020B0604020202020204" pitchFamily="34" charset="0"/>
                <a:cs typeface="Arial" panose="020B0604020202020204" pitchFamily="34" charset="0"/>
              </a:rPr>
              <a:t>,</a:t>
            </a:r>
            <a:r>
              <a:rPr lang="es-ES" sz="1600" kern="0" dirty="0">
                <a:solidFill>
                  <a:sysClr val="windowText" lastClr="000000"/>
                </a:solidFill>
                <a:latin typeface="Arial" panose="020B0604020202020204" pitchFamily="34" charset="0"/>
                <a:cs typeface="Arial" panose="020B0604020202020204" pitchFamily="34" charset="0"/>
              </a:rPr>
              <a:t> </a:t>
            </a:r>
            <a:r>
              <a:rPr lang="es-ES" sz="2000" kern="0" dirty="0">
                <a:solidFill>
                  <a:sysClr val="windowText" lastClr="000000"/>
                </a:solidFill>
                <a:latin typeface="Arial" panose="020B0604020202020204" pitchFamily="34" charset="0"/>
                <a:cs typeface="Arial" panose="020B0604020202020204" pitchFamily="34" charset="0"/>
              </a:rPr>
              <a:t> pero</a:t>
            </a:r>
            <a:r>
              <a:rPr lang="es-ES" sz="2800" kern="0" dirty="0">
                <a:solidFill>
                  <a:sysClr val="windowText" lastClr="000000"/>
                </a:solidFill>
                <a:latin typeface="Arial" panose="020B0604020202020204" pitchFamily="34" charset="0"/>
                <a:cs typeface="Arial" panose="020B0604020202020204" pitchFamily="34" charset="0"/>
              </a:rPr>
              <a:t> </a:t>
            </a:r>
            <a:r>
              <a:rPr lang="es-ES" sz="2000" kern="0" dirty="0">
                <a:solidFill>
                  <a:sysClr val="windowText" lastClr="000000"/>
                </a:solidFill>
                <a:latin typeface="Arial" panose="020B0604020202020204" pitchFamily="34" charset="0"/>
                <a:cs typeface="Arial" panose="020B0604020202020204" pitchFamily="34" charset="0"/>
              </a:rPr>
              <a:t>se podrán celebrar las necesarias. </a:t>
            </a:r>
            <a:r>
              <a:rPr lang="es-ES" sz="1600" kern="0" dirty="0">
                <a:solidFill>
                  <a:sysClr val="windowText" lastClr="000000"/>
                </a:solidFill>
                <a:latin typeface="Arial" panose="020B0604020202020204" pitchFamily="34" charset="0"/>
                <a:cs typeface="Arial" panose="020B0604020202020204" pitchFamily="34" charset="0"/>
              </a:rPr>
              <a:t>(arts. 40 7° pfo. RLOPSRM y 45 1er. pfo. RLAASSP)</a:t>
            </a:r>
          </a:p>
          <a:p>
            <a:pPr marL="0" indent="0" algn="just">
              <a:lnSpc>
                <a:spcPct val="10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En materia de obras públicas debe ser posterior a la visita al sitio de los trabajos. </a:t>
            </a:r>
            <a:r>
              <a:rPr lang="es-ES" sz="1600" kern="0" dirty="0">
                <a:solidFill>
                  <a:sysClr val="windowText" lastClr="000000"/>
                </a:solidFill>
                <a:latin typeface="Arial" panose="020B0604020202020204" pitchFamily="34" charset="0"/>
                <a:cs typeface="Arial" panose="020B0604020202020204" pitchFamily="34" charset="0"/>
              </a:rPr>
              <a:t>(art 39 RLOPSRM)</a:t>
            </a:r>
            <a:endParaRPr lang="es-ES" sz="2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marR="0" lvl="0" indent="0" algn="just" defTabSz="914400" eaLnBrk="1" fontAlgn="auto" latinLnBrk="0" hangingPunct="1">
              <a:lnSpc>
                <a:spcPct val="100000"/>
              </a:lnSpc>
              <a:spcBef>
                <a:spcPts val="0"/>
              </a:spcBef>
              <a:buClrTx/>
              <a:buSzTx/>
              <a:buFontTx/>
              <a:buNone/>
              <a:tabLst/>
              <a:defRPr/>
            </a:pPr>
            <a:r>
              <a:rPr lang="es-ES" sz="2000" kern="0" dirty="0">
                <a:solidFill>
                  <a:sysClr val="windowText" lastClr="000000"/>
                </a:solidFill>
                <a:latin typeface="Arial" panose="020B0604020202020204" pitchFamily="34" charset="0"/>
                <a:cs typeface="Arial" panose="020B0604020202020204" pitchFamily="34" charset="0"/>
              </a:rPr>
              <a:t>La asistencia o participación </a:t>
            </a:r>
            <a:r>
              <a:rPr lang="es-ES" sz="2000" kern="0" dirty="0">
                <a:solidFill>
                  <a:srgbClr val="CC9C02"/>
                </a:solidFill>
                <a:latin typeface="Arial" panose="020B0604020202020204" pitchFamily="34" charset="0"/>
                <a:cs typeface="Arial" panose="020B0604020202020204" pitchFamily="34" charset="0"/>
              </a:rPr>
              <a:t>es optativa </a:t>
            </a:r>
            <a:r>
              <a:rPr lang="es-ES" sz="2000" kern="0" dirty="0">
                <a:solidFill>
                  <a:sysClr val="windowText" lastClr="000000"/>
                </a:solidFill>
                <a:latin typeface="Arial" panose="020B0604020202020204" pitchFamily="34" charset="0"/>
                <a:cs typeface="Arial" panose="020B0604020202020204" pitchFamily="34" charset="0"/>
              </a:rPr>
              <a:t>para los licitantes </a:t>
            </a:r>
            <a:r>
              <a:rPr lang="es-ES" sz="1600" kern="0" dirty="0">
                <a:solidFill>
                  <a:sysClr val="windowText" lastClr="000000"/>
                </a:solidFill>
                <a:latin typeface="Arial" panose="020B0604020202020204" pitchFamily="34" charset="0"/>
                <a:cs typeface="Arial" panose="020B0604020202020204" pitchFamily="34" charset="0"/>
              </a:rPr>
              <a:t>(arts. 34 2° pfo. y 39 2º RLOPSRM, y </a:t>
            </a:r>
            <a:r>
              <a:rPr kumimoji="0" lang="es-ES" sz="16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33 últ. pfo. LAASSP y 45 2º pfo. RLAASSP</a:t>
            </a:r>
            <a:r>
              <a:rPr lang="es-ES" sz="1600" kern="0" dirty="0">
                <a:solidFill>
                  <a:sysClr val="windowText" lastClr="000000"/>
                </a:solidFill>
                <a:latin typeface="Arial" panose="020B0604020202020204" pitchFamily="34" charset="0"/>
                <a:cs typeface="Arial" panose="020B0604020202020204" pitchFamily="34" charset="0"/>
              </a:rPr>
              <a:t>)</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La persona interesada en solicitar aclaraciones debe </a:t>
            </a:r>
            <a:r>
              <a:rPr lang="es-ES" sz="2000" kern="0" dirty="0">
                <a:solidFill>
                  <a:schemeClr val="accent3">
                    <a:lumMod val="75000"/>
                  </a:schemeClr>
                </a:solidFill>
                <a:latin typeface="Arial" panose="020B0604020202020204" pitchFamily="34" charset="0"/>
                <a:cs typeface="Arial" panose="020B0604020202020204" pitchFamily="34" charset="0"/>
              </a:rPr>
              <a:t>presentar un escrito </a:t>
            </a:r>
            <a:r>
              <a:rPr lang="es-ES" sz="2000" kern="0" dirty="0">
                <a:solidFill>
                  <a:sysClr val="windowText" lastClr="000000"/>
                </a:solidFill>
                <a:latin typeface="Arial" panose="020B0604020202020204" pitchFamily="34" charset="0"/>
                <a:cs typeface="Arial" panose="020B0604020202020204" pitchFamily="34" charset="0"/>
              </a:rPr>
              <a:t>en el cual exprese su interés en participar en el procedimiento licitatorio por sí o en represen-	                 tación de un tercero </a:t>
            </a:r>
            <a:r>
              <a:rPr lang="es-ES" sz="1600" kern="0" dirty="0">
                <a:solidFill>
                  <a:sysClr val="windowText" lastClr="000000"/>
                </a:solidFill>
                <a:latin typeface="Arial" panose="020B0604020202020204" pitchFamily="34" charset="0"/>
                <a:cs typeface="Arial" panose="020B0604020202020204" pitchFamily="34" charset="0"/>
              </a:rPr>
              <a:t>(arts. 35 3° pfo. LOPSRM y 39 3º pfo. RLOPSRM, y 33 		     Bis 3er. pfo. LAASSP y 45 3º, 4º y 5º pfos. y 48 fracc. V RLAASSP)</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		    Tanto en materia de adquisiciones como de obra pública, las pre-		    guntas  </a:t>
            </a:r>
            <a:r>
              <a:rPr lang="es-ES" sz="2000" kern="0" dirty="0">
                <a:solidFill>
                  <a:srgbClr val="C00000"/>
                </a:solidFill>
                <a:latin typeface="Arial" panose="020B0604020202020204" pitchFamily="34" charset="0"/>
                <a:cs typeface="Arial" panose="020B0604020202020204" pitchFamily="34" charset="0"/>
              </a:rPr>
              <a:t>se  deben  presentar con al  menos 24 hrs</a:t>
            </a:r>
            <a:r>
              <a:rPr lang="es-ES" sz="2000" kern="0" dirty="0">
                <a:solidFill>
                  <a:sysClr val="windowText" lastClr="000000"/>
                </a:solidFill>
                <a:latin typeface="Arial" panose="020B0604020202020204" pitchFamily="34" charset="0"/>
                <a:cs typeface="Arial" panose="020B0604020202020204" pitchFamily="34" charset="0"/>
              </a:rPr>
              <a:t>. previas a  la 		    apertura de  la  junta, pero  en obras, se  pueden  entregar  en  la</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2000" b="1" dirty="0">
              <a:solidFill>
                <a:schemeClr val="bg1"/>
              </a:solidFill>
              <a:latin typeface="Arial" panose="020B0604020202020204" pitchFamily="34" charset="0"/>
              <a:cs typeface="Arial" panose="020B0604020202020204" pitchFamily="34" charset="0"/>
            </a:endParaRPr>
          </a:p>
        </p:txBody>
      </p:sp>
      <p:pic>
        <p:nvPicPr>
          <p:cNvPr id="15362" name="Picture 2" descr="Antonio Rubio: 'Preguntas frecuentes de respuesta incierta' | Red  Internacional de Escritores por la Tierra (RIET)">
            <a:extLst>
              <a:ext uri="{FF2B5EF4-FFF2-40B4-BE49-F238E27FC236}">
                <a16:creationId xmlns:a16="http://schemas.microsoft.com/office/drawing/2014/main" id="{559E5B86-FF34-8A92-4C8E-9DB0A0506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585" y="4217410"/>
            <a:ext cx="1930400" cy="193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0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p:cTn id="16"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7"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8" dur="10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11">
                                            <p:txEl>
                                              <p:pRg st="4" end="4"/>
                                            </p:txEl>
                                          </p:spTgt>
                                        </p:tgtEl>
                                        <p:attrNameLst>
                                          <p:attrName>style.visibility</p:attrName>
                                        </p:attrNameLst>
                                      </p:cBhvr>
                                      <p:to>
                                        <p:strVal val="visible"/>
                                      </p:to>
                                    </p:set>
                                    <p:anim by="(-#ppt_w*2)" calcmode="lin" valueType="num">
                                      <p:cBhvr rctx="PPT">
                                        <p:cTn id="23" dur="125" autoRev="1" fill="hold">
                                          <p:stCondLst>
                                            <p:cond delay="0"/>
                                          </p:stCondLst>
                                        </p:cTn>
                                        <p:tgtEl>
                                          <p:spTgt spid="11">
                                            <p:txEl>
                                              <p:pRg st="4" end="4"/>
                                            </p:txEl>
                                          </p:spTgt>
                                        </p:tgtEl>
                                        <p:attrNameLst>
                                          <p:attrName>ppt_w</p:attrName>
                                        </p:attrNameLst>
                                      </p:cBhvr>
                                    </p:anim>
                                    <p:anim by="(#ppt_w*0.50)" calcmode="lin" valueType="num">
                                      <p:cBhvr>
                                        <p:cTn id="24" dur="125" decel="50000" autoRev="1" fill="hold">
                                          <p:stCondLst>
                                            <p:cond delay="0"/>
                                          </p:stCondLst>
                                        </p:cTn>
                                        <p:tgtEl>
                                          <p:spTgt spid="11">
                                            <p:txEl>
                                              <p:pRg st="4" end="4"/>
                                            </p:txEl>
                                          </p:spTgt>
                                        </p:tgtEl>
                                        <p:attrNameLst>
                                          <p:attrName>ppt_x</p:attrName>
                                        </p:attrNameLst>
                                      </p:cBhvr>
                                    </p:anim>
                                    <p:anim from="(-#ppt_h/2)" to="(#ppt_y)" calcmode="lin" valueType="num">
                                      <p:cBhvr>
                                        <p:cTn id="25" dur="250" fill="hold">
                                          <p:stCondLst>
                                            <p:cond delay="0"/>
                                          </p:stCondLst>
                                        </p:cTn>
                                        <p:tgtEl>
                                          <p:spTgt spid="11">
                                            <p:txEl>
                                              <p:pRg st="4" end="4"/>
                                            </p:txEl>
                                          </p:spTgt>
                                        </p:tgtEl>
                                        <p:attrNameLst>
                                          <p:attrName>ppt_y</p:attrName>
                                        </p:attrNameLst>
                                      </p:cBhvr>
                                    </p:anim>
                                    <p:animRot by="21600000">
                                      <p:cBhvr>
                                        <p:cTn id="26" dur="250" fill="hold">
                                          <p:stCondLst>
                                            <p:cond delay="0"/>
                                          </p:stCondLst>
                                        </p:cTn>
                                        <p:tgtEl>
                                          <p:spTgt spid="11">
                                            <p:txEl>
                                              <p:pRg st="4" end="4"/>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34"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1">
                                            <p:txEl>
                                              <p:pRg st="8" end="8"/>
                                            </p:txEl>
                                          </p:spTgt>
                                        </p:tgtEl>
                                        <p:attrNameLst>
                                          <p:attrName>style.visibility</p:attrName>
                                        </p:attrNameLst>
                                      </p:cBhvr>
                                      <p:to>
                                        <p:strVal val="visible"/>
                                      </p:to>
                                    </p:set>
                                    <p:anim calcmode="lin" valueType="num">
                                      <p:cBhvr additive="base">
                                        <p:cTn id="43" dur="1000"/>
                                        <p:tgtEl>
                                          <p:spTgt spid="11">
                                            <p:txEl>
                                              <p:pRg st="8" end="8"/>
                                            </p:txEl>
                                          </p:spTgt>
                                        </p:tgtEl>
                                        <p:attrNameLst>
                                          <p:attrName>ppt_y</p:attrName>
                                        </p:attrNameLst>
                                      </p:cBhvr>
                                      <p:tavLst>
                                        <p:tav tm="0">
                                          <p:val>
                                            <p:strVal val="#ppt_y+#ppt_h*1.125000"/>
                                          </p:val>
                                        </p:tav>
                                        <p:tav tm="100000">
                                          <p:val>
                                            <p:strVal val="#ppt_y"/>
                                          </p:val>
                                        </p:tav>
                                      </p:tavLst>
                                    </p:anim>
                                    <p:animEffect transition="in" filter="wipe(up)">
                                      <p:cBhvr>
                                        <p:cTn id="44" dur="1000"/>
                                        <p:tgtEl>
                                          <p:spTgt spid="11">
                                            <p:txEl>
                                              <p:pRg st="8" end="8"/>
                                            </p:txEl>
                                          </p:spTgt>
                                        </p:tgtEl>
                                      </p:cBhvr>
                                    </p:animEffect>
                                  </p:childTnLst>
                                </p:cTn>
                              </p:par>
                              <p:par>
                                <p:cTn id="45" presetID="6" presetClass="entr" presetSubtype="16" fill="hold" nodeType="withEffect">
                                  <p:stCondLst>
                                    <p:cond delay="0"/>
                                  </p:stCondLst>
                                  <p:childTnLst>
                                    <p:set>
                                      <p:cBhvr>
                                        <p:cTn id="46" dur="1" fill="hold">
                                          <p:stCondLst>
                                            <p:cond delay="0"/>
                                          </p:stCondLst>
                                        </p:cTn>
                                        <p:tgtEl>
                                          <p:spTgt spid="15362"/>
                                        </p:tgtEl>
                                        <p:attrNameLst>
                                          <p:attrName>style.visibility</p:attrName>
                                        </p:attrNameLst>
                                      </p:cBhvr>
                                      <p:to>
                                        <p:strVal val="visible"/>
                                      </p:to>
                                    </p:set>
                                    <p:animEffect transition="in" filter="circle(in)">
                                      <p:cBhvr>
                                        <p:cTn id="47" dur="1250"/>
                                        <p:tgtEl>
                                          <p:spTgt spid="15362"/>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11">
                                            <p:txEl>
                                              <p:pRg st="10" end="10"/>
                                            </p:txEl>
                                          </p:spTgt>
                                        </p:tgtEl>
                                        <p:attrNameLst>
                                          <p:attrName>style.visibility</p:attrName>
                                        </p:attrNameLst>
                                      </p:cBhvr>
                                      <p:to>
                                        <p:strVal val="visible"/>
                                      </p:to>
                                    </p:set>
                                    <p:anim calcmode="lin" valueType="num">
                                      <p:cBhvr>
                                        <p:cTn id="52" dur="10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53" dur="1000" fill="hold"/>
                                        <p:tgtEl>
                                          <p:spTgt spid="11">
                                            <p:txEl>
                                              <p:pRg st="10" end="10"/>
                                            </p:txEl>
                                          </p:spTgt>
                                        </p:tgtEl>
                                        <p:attrNameLst>
                                          <p:attrName>ppt_h</p:attrName>
                                        </p:attrNameLst>
                                      </p:cBhvr>
                                      <p:tavLst>
                                        <p:tav tm="0">
                                          <p:val>
                                            <p:fltVal val="0"/>
                                          </p:val>
                                        </p:tav>
                                        <p:tav tm="100000">
                                          <p:val>
                                            <p:strVal val="#ppt_h"/>
                                          </p:val>
                                        </p:tav>
                                      </p:tavLst>
                                    </p:anim>
                                    <p:anim calcmode="lin" valueType="num">
                                      <p:cBhvr>
                                        <p:cTn id="54" dur="1000" fill="hold"/>
                                        <p:tgtEl>
                                          <p:spTgt spid="11">
                                            <p:txEl>
                                              <p:pRg st="10" end="10"/>
                                            </p:txEl>
                                          </p:spTgt>
                                        </p:tgtEl>
                                        <p:attrNameLst>
                                          <p:attrName>style.rotation</p:attrName>
                                        </p:attrNameLst>
                                      </p:cBhvr>
                                      <p:tavLst>
                                        <p:tav tm="0">
                                          <p:val>
                                            <p:fltVal val="90"/>
                                          </p:val>
                                        </p:tav>
                                        <p:tav tm="100000">
                                          <p:val>
                                            <p:fltVal val="0"/>
                                          </p:val>
                                        </p:tav>
                                      </p:tavLst>
                                    </p:anim>
                                    <p:animEffect transition="in" filter="fade">
                                      <p:cBhvr>
                                        <p:cTn id="55" dur="10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s-ES"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misma junta </a:t>
            </a:r>
            <a:r>
              <a:rPr kumimoji="0" lang="es-E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(arts. 33 Bis 4º pfo. LAASSP, 35 4º pfo. LOPSRM y 39 8º pfo. RLOPSRM)</a:t>
            </a:r>
            <a:r>
              <a:rPr kumimoji="0" lang="es-ES"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s-ES" sz="1000" dirty="0">
              <a:solidFill>
                <a:schemeClr val="bg1"/>
              </a:solidFill>
              <a:effectLst/>
              <a:latin typeface="Arial" panose="020B0604020202020204" pitchFamily="34" charset="0"/>
              <a:ea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s-ES" sz="2000" dirty="0">
                <a:solidFill>
                  <a:schemeClr val="bg1"/>
                </a:solidFill>
                <a:effectLst/>
                <a:latin typeface="Arial" panose="020B0604020202020204" pitchFamily="34" charset="0"/>
                <a:ea typeface="Times New Roman" panose="02020603050405020304" pitchFamily="18" charset="0"/>
              </a:rPr>
              <a:t>Las solicitudes de aclaración se deben </a:t>
            </a:r>
            <a:r>
              <a:rPr lang="es-ES" sz="2000" dirty="0">
                <a:solidFill>
                  <a:schemeClr val="accent3">
                    <a:lumMod val="50000"/>
                  </a:schemeClr>
                </a:solidFill>
                <a:effectLst/>
                <a:latin typeface="Arial" panose="020B0604020202020204" pitchFamily="34" charset="0"/>
                <a:ea typeface="Times New Roman" panose="02020603050405020304" pitchFamily="18" charset="0"/>
              </a:rPr>
              <a:t>plantear de manera concisa </a:t>
            </a:r>
            <a:r>
              <a:rPr lang="es-ES" sz="2000" dirty="0">
                <a:solidFill>
                  <a:schemeClr val="bg1"/>
                </a:solidFill>
                <a:effectLst/>
                <a:latin typeface="Arial" panose="020B0604020202020204" pitchFamily="34" charset="0"/>
                <a:ea typeface="Times New Roman" panose="02020603050405020304" pitchFamily="18" charset="0"/>
              </a:rPr>
              <a:t>y estar directamente relacionadas con algún punto de la convocatoria. </a:t>
            </a:r>
            <a:r>
              <a:rPr kumimoji="0" lang="es-E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(arts. 39 6º pfo. RLOPSRM y 45 6º pfo. RLAASSP)</a:t>
            </a:r>
            <a:endParaRPr kumimoji="0" lang="es-ES"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s-ES" sz="1000" kern="0" dirty="0">
              <a:solidFill>
                <a:sysClr val="windowText" lastClr="000000"/>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s-ES" sz="2000" kern="0" dirty="0">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Se </a:t>
            </a:r>
            <a:r>
              <a:rPr lang="es-ES" sz="2000" kern="0" dirty="0">
                <a:solidFill>
                  <a:srgbClr val="B36A99"/>
                </a:solidFill>
                <a:latin typeface="Arial" panose="020B0604020202020204" pitchFamily="34" charset="0"/>
                <a:ea typeface="Times New Roman" panose="02020603050405020304" pitchFamily="18" charset="0"/>
                <a:cs typeface="Arial" panose="020B0604020202020204" pitchFamily="34" charset="0"/>
              </a:rPr>
              <a:t>d</a:t>
            </a:r>
            <a:r>
              <a:rPr lang="es-ES" sz="2000" dirty="0">
                <a:solidFill>
                  <a:srgbClr val="B36A99"/>
                </a:solidFill>
                <a:effectLst/>
                <a:latin typeface="Arial" panose="020B0604020202020204" pitchFamily="34" charset="0"/>
                <a:ea typeface="Times New Roman" panose="02020603050405020304" pitchFamily="18" charset="0"/>
              </a:rPr>
              <a:t>eberá indicar </a:t>
            </a:r>
            <a:r>
              <a:rPr lang="es-MX" sz="2000" dirty="0">
                <a:solidFill>
                  <a:srgbClr val="B36A99"/>
                </a:solidFill>
                <a:effectLst/>
                <a:latin typeface="Arial" panose="020B0604020202020204" pitchFamily="34" charset="0"/>
                <a:ea typeface="Times New Roman" panose="02020603050405020304" pitchFamily="18" charset="0"/>
              </a:rPr>
              <a:t>el numeral o punto específico </a:t>
            </a:r>
            <a:r>
              <a:rPr lang="es-MX" sz="2000" dirty="0">
                <a:solidFill>
                  <a:schemeClr val="bg1"/>
                </a:solidFill>
                <a:effectLst/>
                <a:latin typeface="Arial" panose="020B0604020202020204" pitchFamily="34" charset="0"/>
                <a:ea typeface="Times New Roman" panose="02020603050405020304" pitchFamily="18" charset="0"/>
              </a:rPr>
              <a:t>con el cual se relaciona la pregunta o aspecto que se solicita aclarar; aquellas solicitudes de aclaración que no se presenten en la forma señalada podrán ser desechadas por la convocante (arts. </a:t>
            </a:r>
            <a:r>
              <a:rPr kumimoji="0" lang="es-E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39 </a:t>
            </a:r>
            <a:r>
              <a:rPr lang="es-ES" sz="1600" kern="0" dirty="0">
                <a:solidFill>
                  <a:sysClr val="windowText" lastClr="000000"/>
                </a:solidFill>
                <a:latin typeface="Arial" panose="020B0604020202020204" pitchFamily="34" charset="0"/>
                <a:cs typeface="Arial" panose="020B0604020202020204" pitchFamily="34" charset="0"/>
              </a:rPr>
              <a:t>7</a:t>
            </a:r>
            <a:r>
              <a:rPr kumimoji="0" lang="es-E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º pfo. RLOPSRM y 45 6º pfo. RLAASSP)</a:t>
            </a:r>
            <a:r>
              <a:rPr lang="es-ES" sz="2000" kern="0" dirty="0">
                <a:solidFill>
                  <a:sysClr val="windowText" lastClr="000000"/>
                </a:solidFill>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s-ES" sz="1000" kern="0" dirty="0">
              <a:solidFill>
                <a:sysClr val="windowText" lastClr="000000"/>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s-ES" sz="2000" kern="0" dirty="0">
                <a:solidFill>
                  <a:sysClr val="windowText" lastClr="000000"/>
                </a:solidFill>
                <a:latin typeface="Arial" panose="020B0604020202020204" pitchFamily="34" charset="0"/>
                <a:cs typeface="Arial" panose="020B0604020202020204" pitchFamily="34" charset="0"/>
              </a:rPr>
              <a:t>En materia de </a:t>
            </a:r>
            <a:r>
              <a:rPr lang="es-ES" sz="2000" b="1" kern="0" dirty="0">
                <a:solidFill>
                  <a:sysClr val="windowText" lastClr="000000"/>
                </a:solidFill>
                <a:latin typeface="Arial" panose="020B0604020202020204" pitchFamily="34" charset="0"/>
                <a:cs typeface="Arial" panose="020B0604020202020204" pitchFamily="34" charset="0"/>
              </a:rPr>
              <a:t>adquisiciones</a:t>
            </a:r>
            <a:r>
              <a:rPr lang="es-ES" sz="2000" kern="0" dirty="0">
                <a:solidFill>
                  <a:sysClr val="windowText" lastClr="000000"/>
                </a:solidFill>
                <a:latin typeface="Arial" panose="020B0604020202020204" pitchFamily="34" charset="0"/>
                <a:cs typeface="Arial" panose="020B0604020202020204" pitchFamily="34" charset="0"/>
              </a:rPr>
              <a:t>, las solicitudes de aclaración se deben entregar en una versión electrónica </a:t>
            </a:r>
            <a:r>
              <a:rPr lang="es-ES" sz="1600" kern="0" dirty="0">
                <a:solidFill>
                  <a:sysClr val="windowText" lastClr="000000"/>
                </a:solidFill>
                <a:latin typeface="Arial" panose="020B0604020202020204" pitchFamily="34" charset="0"/>
                <a:cs typeface="Arial" panose="020B0604020202020204" pitchFamily="34" charset="0"/>
              </a:rPr>
              <a:t>(art. 45 penúlt. pfo. RLAASSP)</a:t>
            </a:r>
            <a:r>
              <a:rPr lang="es-ES" sz="2000" kern="0" dirty="0">
                <a:solidFill>
                  <a:sysClr val="windowText" lastClr="000000"/>
                </a:solidFill>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ES" sz="2000" kern="0" dirty="0">
                <a:solidFill>
                  <a:sysClr val="windowText" lastClr="000000"/>
                </a:solidFill>
                <a:latin typeface="Arial" panose="020B0604020202020204" pitchFamily="34" charset="0"/>
                <a:cs typeface="Arial" panose="020B0604020202020204" pitchFamily="34" charset="0"/>
              </a:rPr>
              <a:t>El servidor público que presida la junta de aclaraciones podrá </a:t>
            </a:r>
            <a:r>
              <a:rPr lang="es-ES" sz="2000" kern="0" dirty="0">
                <a:solidFill>
                  <a:srgbClr val="C00000"/>
                </a:solidFill>
                <a:latin typeface="Arial" panose="020B0604020202020204" pitchFamily="34" charset="0"/>
                <a:cs typeface="Arial" panose="020B0604020202020204" pitchFamily="34" charset="0"/>
              </a:rPr>
              <a:t>suspender la sesión</a:t>
            </a:r>
            <a:r>
              <a:rPr lang="es-ES" sz="2000" kern="0" dirty="0">
                <a:solidFill>
                  <a:sysClr val="windowText" lastClr="000000"/>
                </a:solidFill>
                <a:latin typeface="Arial" panose="020B0604020202020204" pitchFamily="34" charset="0"/>
                <a:cs typeface="Arial" panose="020B0604020202020204" pitchFamily="34" charset="0"/>
              </a:rPr>
              <a:t>, en razón del número de solicitudes de aclaración recibidas o del tiempo que se emplearía en darles contestación, informando a los licitantes la hora y, en su caso, fecha o lugar, en que se continuará con la junta de aclaraciones </a:t>
            </a:r>
            <a:r>
              <a:rPr lang="es-ES" sz="1600" kern="0" dirty="0">
                <a:solidFill>
                  <a:sysClr val="windowText" lastClr="000000"/>
                </a:solidFill>
                <a:latin typeface="Arial" panose="020B0604020202020204" pitchFamily="34" charset="0"/>
                <a:cs typeface="Arial" panose="020B0604020202020204" pitchFamily="34" charset="0"/>
              </a:rPr>
              <a:t>(art. 46 2º pfo. de la fracc. I RLAASSP y 40 2º pfo. RLOPSRM)</a:t>
            </a:r>
            <a:r>
              <a:rPr lang="es-ES" sz="2000" kern="0" dirty="0">
                <a:solidFill>
                  <a:sysClr val="windowText" lastClr="000000"/>
                </a:solidFill>
                <a:latin typeface="Arial" panose="020B0604020202020204" pitchFamily="34" charset="0"/>
                <a:cs typeface="Arial" panose="020B0604020202020204" pitchFamily="34" charset="0"/>
              </a:rPr>
              <a:t>. </a:t>
            </a:r>
          </a:p>
          <a:p>
            <a:pPr marL="0" indent="0" algn="just">
              <a:lnSpc>
                <a:spcPct val="11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203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50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18" dur="10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heckerboard(across)">
                                      <p:cBhvr>
                                        <p:cTn id="27" dur="1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100"/>
                                        <p:tgtEl>
                                          <p:spTgt spid="11">
                                            <p:txEl>
                                              <p:pRg st="6" end="6"/>
                                            </p:txEl>
                                          </p:spTgt>
                                        </p:tgtEl>
                                      </p:cBhvr>
                                    </p:animEffect>
                                    <p:anim calcmode="lin" valueType="num">
                                      <p:cBhvr>
                                        <p:cTn id="33" dur="4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400" fill="hold"/>
                                        <p:tgtEl>
                                          <p:spTgt spid="11">
                                            <p:txEl>
                                              <p:pRg st="6" end="6"/>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11">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11">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animEffect transition="in" filter="circle(in)">
                                      <p:cBhvr>
                                        <p:cTn id="41"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10000"/>
              </a:lnSpc>
              <a:spcBef>
                <a:spcPts val="0"/>
              </a:spcBef>
              <a:buNone/>
              <a:defRPr/>
            </a:pPr>
            <a:r>
              <a:rPr kumimoji="0" lang="es-ES"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Una vez que </a:t>
            </a:r>
            <a:r>
              <a:rPr kumimoji="0" lang="es-ES" sz="2000" b="0" i="0" u="none" strike="noStrike" kern="0" cap="none" spc="0" normalizeH="0" baseline="0" noProof="0" dirty="0">
                <a:ln>
                  <a:noFill/>
                </a:ln>
                <a:solidFill>
                  <a:schemeClr val="accent6">
                    <a:lumMod val="60000"/>
                    <a:lumOff val="40000"/>
                  </a:schemeClr>
                </a:solidFill>
                <a:effectLst/>
                <a:uLnTx/>
                <a:uFillTx/>
                <a:latin typeface="Arial" panose="020B0604020202020204" pitchFamily="34" charset="0"/>
                <a:ea typeface="+mn-ea"/>
                <a:cs typeface="Arial" panose="020B0604020202020204" pitchFamily="34" charset="0"/>
              </a:rPr>
              <a:t>se termine de dar respuesta </a:t>
            </a:r>
            <a:r>
              <a:rPr kumimoji="0" lang="es-ES"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 las solicitudes de aclaración, se dará oportunidad a los licitantes para que formulen las preguntas que estimen pertinentes en relación con las respuestas recibidas. De acuerdo al número de preguntas, se informará en que momento se contestan, informando hora o fecha para ello </a:t>
            </a:r>
            <a:r>
              <a:rPr kumimoji="0" lang="es-E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(arts. 46 3er. pfo. de la fracc. I RLAASSP, y 40 3er. pfo. RLOPSRM)</a:t>
            </a:r>
            <a:r>
              <a:rPr kumimoji="0" lang="es-ES"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en las licitaciones electrónicas de adquisiciones, se deben dar de seis a cuarenta y ocho horas para este propósito </a:t>
            </a:r>
            <a:r>
              <a:rPr kumimoji="0" lang="es-E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(art. 46 2º pfo. de la fracc. II RLAASSP)</a:t>
            </a:r>
            <a:r>
              <a:rPr kumimoji="0" lang="es-ES"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s-ES" sz="1000" dirty="0">
              <a:solidFill>
                <a:schemeClr val="bg1"/>
              </a:solidFill>
              <a:effectLst/>
              <a:latin typeface="Arial" panose="020B0604020202020204" pitchFamily="34" charset="0"/>
              <a:ea typeface="Times New Roman" panose="02020603050405020304" pitchFamily="18" charset="0"/>
            </a:endParaRPr>
          </a:p>
          <a:p>
            <a:pPr marL="0" indent="0" algn="just">
              <a:lnSpc>
                <a:spcPct val="110000"/>
              </a:lnSpc>
              <a:spcBef>
                <a:spcPts val="0"/>
              </a:spcBef>
              <a:buNone/>
              <a:defRPr/>
            </a:pPr>
            <a:r>
              <a:rPr lang="es-ES" sz="2000" dirty="0">
                <a:solidFill>
                  <a:schemeClr val="bg1"/>
                </a:solidFill>
                <a:effectLst/>
                <a:latin typeface="Arial" panose="020B0604020202020204" pitchFamily="34" charset="0"/>
                <a:ea typeface="Times New Roman" panose="02020603050405020304" pitchFamily="18" charset="0"/>
              </a:rPr>
              <a:t>La convocante </a:t>
            </a:r>
            <a:r>
              <a:rPr lang="es-ES" sz="2000" dirty="0">
                <a:solidFill>
                  <a:srgbClr val="0070C0"/>
                </a:solidFill>
                <a:effectLst/>
                <a:latin typeface="Arial" panose="020B0604020202020204" pitchFamily="34" charset="0"/>
                <a:ea typeface="Times New Roman" panose="02020603050405020304" pitchFamily="18" charset="0"/>
              </a:rPr>
              <a:t>estará obligada a dar contestación</a:t>
            </a:r>
            <a:r>
              <a:rPr lang="es-ES" sz="2000" dirty="0">
                <a:solidFill>
                  <a:schemeClr val="bg1"/>
                </a:solidFill>
                <a:effectLst/>
                <a:latin typeface="Arial" panose="020B0604020202020204" pitchFamily="34" charset="0"/>
                <a:ea typeface="Times New Roman" panose="02020603050405020304" pitchFamily="18" charset="0"/>
              </a:rPr>
              <a:t>, en forma clara y precisa,        tanto a las solicitudes de aclaración como a las repreguntas que se formulen con respecto a las respuestas dadas por la convocante en la junta de aclaraciones </a:t>
            </a:r>
            <a:r>
              <a:rPr kumimoji="0" lang="es-E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(arts. 46 f</a:t>
            </a:r>
            <a:r>
              <a:rPr kumimoji="0" lang="es-ES" sz="160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racc. V RLAASSP, y 40 4º pfo. RLOPSRM)</a:t>
            </a:r>
            <a:r>
              <a:rPr kumimoji="0" lang="es-ES" sz="200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0" indent="0" algn="just">
              <a:lnSpc>
                <a:spcPct val="110000"/>
              </a:lnSpc>
              <a:spcBef>
                <a:spcPts val="0"/>
              </a:spcBef>
              <a:buNone/>
              <a:defRPr/>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ES" sz="2000" kern="0" dirty="0">
                <a:solidFill>
                  <a:sysClr val="windowText" lastClr="000000"/>
                </a:solidFill>
                <a:latin typeface="Arial" panose="020B0604020202020204" pitchFamily="34" charset="0"/>
                <a:cs typeface="Arial" panose="020B0604020202020204" pitchFamily="34" charset="0"/>
              </a:rPr>
              <a:t>Contestadas las repreguntas, </a:t>
            </a:r>
            <a:r>
              <a:rPr lang="es-ES" sz="2000" kern="0" dirty="0">
                <a:solidFill>
                  <a:schemeClr val="accent3">
                    <a:lumMod val="75000"/>
                  </a:schemeClr>
                </a:solidFill>
                <a:latin typeface="Arial" panose="020B0604020202020204" pitchFamily="34" charset="0"/>
                <a:cs typeface="Arial" panose="020B0604020202020204" pitchFamily="34" charset="0"/>
              </a:rPr>
              <a:t>se da por terminada la junta </a:t>
            </a:r>
            <a:r>
              <a:rPr lang="es-ES" sz="2000" kern="0" dirty="0">
                <a:solidFill>
                  <a:sysClr val="windowText" lastClr="000000"/>
                </a:solidFill>
                <a:latin typeface="Arial" panose="020B0604020202020204" pitchFamily="34" charset="0"/>
                <a:cs typeface="Arial" panose="020B0604020202020204" pitchFamily="34" charset="0"/>
              </a:rPr>
              <a:t>de aclaraciones y se levante el acta correspondiente </a:t>
            </a:r>
            <a:r>
              <a:rPr lang="es-ES" sz="1600" kern="0" dirty="0">
                <a:solidFill>
                  <a:sysClr val="windowText" lastClr="000000"/>
                </a:solidFill>
                <a:latin typeface="Arial" panose="020B0604020202020204" pitchFamily="34" charset="0"/>
                <a:cs typeface="Arial" panose="020B0604020202020204" pitchFamily="34" charset="0"/>
              </a:rPr>
              <a:t>(arts. 33 Bis. últ. pfo. LAASSP, y 35 últ. pfo. LOPSRM)</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La </a:t>
            </a:r>
            <a:r>
              <a:rPr lang="es-MX" sz="2000" dirty="0">
                <a:solidFill>
                  <a:schemeClr val="accent1">
                    <a:lumMod val="75000"/>
                  </a:schemeClr>
                </a:solidFill>
                <a:latin typeface="Arial" panose="020B0604020202020204" pitchFamily="34" charset="0"/>
                <a:cs typeface="Arial" panose="020B0604020202020204" pitchFamily="34" charset="0"/>
              </a:rPr>
              <a:t>inconformidad </a:t>
            </a:r>
            <a:r>
              <a:rPr lang="es-MX" sz="2000" dirty="0">
                <a:solidFill>
                  <a:schemeClr val="bg1"/>
                </a:solidFill>
                <a:latin typeface="Arial" panose="020B0604020202020204" pitchFamily="34" charset="0"/>
                <a:cs typeface="Arial" panose="020B0604020202020204" pitchFamily="34" charset="0"/>
              </a:rPr>
              <a:t>contra las juntas de aclaraciones o a la convocatoria, se prevén en los artículos 65 fracción I de la LAASSP y 83 fracción I de la LOPSRM.</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bg2">
                    <a:lumMod val="60000"/>
                    <a:lumOff val="40000"/>
                  </a:schemeClr>
                </a:solidFill>
                <a:latin typeface="Arial" panose="020B0604020202020204" pitchFamily="34" charset="0"/>
                <a:cs typeface="Arial" panose="020B0604020202020204" pitchFamily="34" charset="0"/>
              </a:rPr>
              <a:t>.</a:t>
            </a:r>
          </a:p>
        </p:txBody>
      </p:sp>
      <p:pic>
        <p:nvPicPr>
          <p:cNvPr id="16386" name="Picture 2" descr="Acta de la Junta de Aclaraciones a las Bases de la LicitaciÃ³n ...">
            <a:extLst>
              <a:ext uri="{FF2B5EF4-FFF2-40B4-BE49-F238E27FC236}">
                <a16:creationId xmlns:a16="http://schemas.microsoft.com/office/drawing/2014/main" id="{7A101941-11CE-A665-F06D-8C675C82E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8185" y="2673262"/>
            <a:ext cx="1656928" cy="2340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7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1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11">
                                            <p:txEl>
                                              <p:pRg st="2" end="2"/>
                                            </p:txEl>
                                          </p:spTgt>
                                        </p:tgtEl>
                                        <p:attrNameLst>
                                          <p:attrName>ppt_h</p:attrName>
                                        </p:attrNameLst>
                                      </p:cBhvr>
                                      <p:tavLst>
                                        <p:tav tm="0">
                                          <p:val>
                                            <p:strVal val="#ppt_h"/>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16386"/>
                                        </p:tgtEl>
                                        <p:attrNameLst>
                                          <p:attrName>style.visibility</p:attrName>
                                        </p:attrNameLst>
                                      </p:cBhvr>
                                      <p:to>
                                        <p:strVal val="visible"/>
                                      </p:to>
                                    </p:set>
                                    <p:anim calcmode="lin" valueType="num">
                                      <p:cBhvr>
                                        <p:cTn id="16" dur="500" fill="hold"/>
                                        <p:tgtEl>
                                          <p:spTgt spid="16386"/>
                                        </p:tgtEl>
                                        <p:attrNameLst>
                                          <p:attrName>ppt_w</p:attrName>
                                        </p:attrNameLst>
                                      </p:cBhvr>
                                      <p:tavLst>
                                        <p:tav tm="0">
                                          <p:val>
                                            <p:fltVal val="0"/>
                                          </p:val>
                                        </p:tav>
                                        <p:tav tm="100000">
                                          <p:val>
                                            <p:strVal val="#ppt_w"/>
                                          </p:val>
                                        </p:tav>
                                      </p:tavLst>
                                    </p:anim>
                                    <p:anim calcmode="lin" valueType="num">
                                      <p:cBhvr>
                                        <p:cTn id="17" dur="500" fill="hold"/>
                                        <p:tgtEl>
                                          <p:spTgt spid="16386"/>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calcmode="lin" valueType="num">
                                      <p:cBhvr>
                                        <p:cTn id="22"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4"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Scale>
                                      <p:cBhvr>
                                        <p:cTn id="30" dur="1000" decel="50000" fill="hold">
                                          <p:stCondLst>
                                            <p:cond delay="0"/>
                                          </p:stCondLst>
                                        </p:cTn>
                                        <p:tgtEl>
                                          <p:spTgt spid="1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1">
                                            <p:txEl>
                                              <p:pRg st="6" end="6"/>
                                            </p:txEl>
                                          </p:spTgt>
                                        </p:tgtEl>
                                        <p:attrNameLst>
                                          <p:attrName>ppt_x</p:attrName>
                                          <p:attrName>ppt_y</p:attrName>
                                        </p:attrNameLst>
                                      </p:cBhvr>
                                    </p:animMotion>
                                    <p:animEffect transition="in" filter="fade">
                                      <p:cBhvr>
                                        <p:cTn id="32" dur="1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833714" y="833718"/>
            <a:ext cx="10709275" cy="5916705"/>
          </a:xfrm>
        </p:spPr>
        <p:txBody>
          <a:bodyPr>
            <a:normAutofit/>
          </a:bodyPr>
          <a:lstStyle/>
          <a:p>
            <a:pPr marL="0" indent="0" algn="just">
              <a:lnSpc>
                <a:spcPct val="120000"/>
              </a:lnSpc>
              <a:spcBef>
                <a:spcPts val="0"/>
              </a:spcBef>
              <a:buNone/>
            </a:pPr>
            <a:r>
              <a:rPr lang="es-MX" sz="2000" b="1" dirty="0">
                <a:solidFill>
                  <a:schemeClr val="bg1"/>
                </a:solidFill>
                <a:latin typeface="ArialMT"/>
              </a:rPr>
              <a:t>Unidad 5. Otros sistemas electrónicos aplicables a las contrataciones públicas.</a:t>
            </a:r>
            <a:endParaRPr lang="es-MX" sz="2000" dirty="0">
              <a:solidFill>
                <a:schemeClr val="bg1"/>
              </a:solidFill>
              <a:latin typeface="ArialMT"/>
            </a:endParaRPr>
          </a:p>
          <a:p>
            <a:pPr marL="0" indent="0" algn="just">
              <a:lnSpc>
                <a:spcPct val="120000"/>
              </a:lnSpc>
              <a:spcBef>
                <a:spcPts val="0"/>
              </a:spcBef>
              <a:buNone/>
            </a:pPr>
            <a:r>
              <a:rPr lang="es-MX" sz="2000" dirty="0">
                <a:solidFill>
                  <a:schemeClr val="bg1"/>
                </a:solidFill>
                <a:effectLst/>
                <a:latin typeface="ArialMT"/>
              </a:rPr>
              <a:t>5.1. </a:t>
            </a:r>
            <a:r>
              <a:rPr lang="es-MX" sz="2000" dirty="0">
                <a:solidFill>
                  <a:schemeClr val="accent6">
                    <a:lumMod val="50000"/>
                  </a:schemeClr>
                </a:solidFill>
                <a:effectLst/>
                <a:latin typeface="ArialMT"/>
              </a:rPr>
              <a:t>CompraNet</a:t>
            </a:r>
            <a:r>
              <a:rPr lang="es-MX" sz="2000" dirty="0">
                <a:solidFill>
                  <a:schemeClr val="bg1"/>
                </a:solidFill>
                <a:effectLst/>
                <a:latin typeface="ArialMT"/>
              </a:rPr>
              <a:t>.</a:t>
            </a:r>
          </a:p>
          <a:p>
            <a:pPr marL="0" indent="0" algn="just">
              <a:lnSpc>
                <a:spcPct val="120000"/>
              </a:lnSpc>
              <a:spcBef>
                <a:spcPts val="0"/>
              </a:spcBef>
              <a:buNone/>
            </a:pPr>
            <a:r>
              <a:rPr lang="es-MX" sz="2000" dirty="0">
                <a:solidFill>
                  <a:schemeClr val="bg1"/>
                </a:solidFill>
                <a:latin typeface="ArialMT"/>
              </a:rPr>
              <a:t>5.2. </a:t>
            </a:r>
            <a:r>
              <a:rPr lang="es-MX" sz="2000" dirty="0">
                <a:solidFill>
                  <a:schemeClr val="accent6">
                    <a:lumMod val="50000"/>
                  </a:schemeClr>
                </a:solidFill>
                <a:effectLst/>
                <a:latin typeface="ArialMT"/>
              </a:rPr>
              <a:t>Bitácora Electrónica de Seguimiento de Adquisiciones </a:t>
            </a:r>
            <a:r>
              <a:rPr lang="es-MX" sz="2000" dirty="0">
                <a:solidFill>
                  <a:schemeClr val="bg1"/>
                </a:solidFill>
                <a:effectLst/>
                <a:latin typeface="ArialMT"/>
              </a:rPr>
              <a:t>(BESA).</a:t>
            </a:r>
          </a:p>
          <a:p>
            <a:pPr marL="0" indent="0" algn="just">
              <a:lnSpc>
                <a:spcPct val="120000"/>
              </a:lnSpc>
              <a:spcBef>
                <a:spcPts val="0"/>
              </a:spcBef>
              <a:buNone/>
            </a:pPr>
            <a:endParaRPr lang="es-MX" sz="1000" b="1" dirty="0">
              <a:solidFill>
                <a:schemeClr val="bg1"/>
              </a:solidFill>
              <a:latin typeface="ArialMT"/>
            </a:endParaRPr>
          </a:p>
          <a:p>
            <a:pPr marL="0" indent="0" algn="just">
              <a:lnSpc>
                <a:spcPct val="120000"/>
              </a:lnSpc>
              <a:spcBef>
                <a:spcPts val="0"/>
              </a:spcBef>
              <a:buNone/>
            </a:pPr>
            <a:r>
              <a:rPr lang="es-MX" sz="2000" b="1" dirty="0">
                <a:solidFill>
                  <a:schemeClr val="bg1"/>
                </a:solidFill>
                <a:effectLst/>
                <a:latin typeface="ArialMT"/>
              </a:rPr>
              <a:t>Unidad 6.</a:t>
            </a:r>
            <a:r>
              <a:rPr lang="es-MX" sz="2000" dirty="0">
                <a:solidFill>
                  <a:schemeClr val="bg1"/>
                </a:solidFill>
                <a:effectLst/>
                <a:latin typeface="ArialMT"/>
              </a:rPr>
              <a:t> </a:t>
            </a:r>
            <a:r>
              <a:rPr lang="es-MX" sz="2000" b="1" dirty="0">
                <a:solidFill>
                  <a:schemeClr val="bg1"/>
                </a:solidFill>
                <a:effectLst/>
                <a:latin typeface="ArialMT"/>
              </a:rPr>
              <a:t>Terminación de los trabajos y de las obligaciones contractuales</a:t>
            </a:r>
            <a:r>
              <a:rPr lang="es-MX" sz="2000" dirty="0">
                <a:solidFill>
                  <a:schemeClr val="bg1"/>
                </a:solidFill>
                <a:effectLst/>
                <a:latin typeface="ArialMT"/>
              </a:rPr>
              <a:t>.</a:t>
            </a:r>
          </a:p>
          <a:p>
            <a:pPr marL="0" indent="0" algn="just">
              <a:lnSpc>
                <a:spcPct val="120000"/>
              </a:lnSpc>
              <a:spcBef>
                <a:spcPts val="0"/>
              </a:spcBef>
              <a:buNone/>
            </a:pPr>
            <a:r>
              <a:rPr lang="es-MX" sz="2000" dirty="0">
                <a:solidFill>
                  <a:schemeClr val="bg1"/>
                </a:solidFill>
                <a:latin typeface="ArialMT"/>
              </a:rPr>
              <a:t>6.1. </a:t>
            </a:r>
            <a:r>
              <a:rPr lang="es-MX" sz="2000" dirty="0">
                <a:solidFill>
                  <a:schemeClr val="accent6">
                    <a:lumMod val="50000"/>
                  </a:schemeClr>
                </a:solidFill>
                <a:latin typeface="ArialMT"/>
              </a:rPr>
              <a:t>Verificación de los trabajos</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6</a:t>
            </a:r>
            <a:r>
              <a:rPr lang="es-MX" sz="2000" dirty="0">
                <a:solidFill>
                  <a:schemeClr val="bg1"/>
                </a:solidFill>
                <a:effectLst/>
                <a:latin typeface="ArialMT"/>
              </a:rPr>
              <a:t>.2. </a:t>
            </a:r>
            <a:r>
              <a:rPr lang="es-MX" sz="2000" dirty="0">
                <a:solidFill>
                  <a:schemeClr val="accent6">
                    <a:lumMod val="50000"/>
                  </a:schemeClr>
                </a:solidFill>
                <a:effectLst/>
                <a:latin typeface="ArialMT"/>
              </a:rPr>
              <a:t>Acta de entrega recepción físcia de los trabajos</a:t>
            </a:r>
            <a:r>
              <a:rPr lang="es-MX" sz="2000" dirty="0">
                <a:solidFill>
                  <a:schemeClr val="bg1"/>
                </a:solidFill>
                <a:effectLst/>
                <a:latin typeface="ArialMT"/>
              </a:rPr>
              <a:t>.</a:t>
            </a:r>
          </a:p>
          <a:p>
            <a:pPr marL="0" indent="0" algn="just">
              <a:lnSpc>
                <a:spcPct val="120000"/>
              </a:lnSpc>
              <a:spcBef>
                <a:spcPts val="0"/>
              </a:spcBef>
              <a:buNone/>
            </a:pPr>
            <a:r>
              <a:rPr lang="es-MX" sz="2000" dirty="0">
                <a:solidFill>
                  <a:schemeClr val="bg1"/>
                </a:solidFill>
                <a:latin typeface="ArialMT"/>
              </a:rPr>
              <a:t>6.3. </a:t>
            </a:r>
            <a:r>
              <a:rPr lang="es-MX" sz="2000" dirty="0">
                <a:solidFill>
                  <a:schemeClr val="accent6">
                    <a:lumMod val="50000"/>
                  </a:schemeClr>
                </a:solidFill>
                <a:latin typeface="ArialMT"/>
              </a:rPr>
              <a:t>Finiquito</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6</a:t>
            </a:r>
            <a:r>
              <a:rPr lang="es-MX" sz="2000" dirty="0">
                <a:solidFill>
                  <a:schemeClr val="bg1"/>
                </a:solidFill>
                <a:effectLst/>
                <a:latin typeface="ArialMT"/>
              </a:rPr>
              <a:t>.4. </a:t>
            </a:r>
            <a:r>
              <a:rPr lang="es-MX" sz="2000" dirty="0">
                <a:solidFill>
                  <a:schemeClr val="accent6">
                    <a:lumMod val="50000"/>
                  </a:schemeClr>
                </a:solidFill>
                <a:effectLst/>
                <a:latin typeface="ArialMT"/>
              </a:rPr>
              <a:t>Acta de extinción de derechos y obligaciones</a:t>
            </a:r>
            <a:r>
              <a:rPr lang="es-MX" sz="2000" dirty="0">
                <a:solidFill>
                  <a:schemeClr val="bg1"/>
                </a:solidFill>
                <a:effectLst/>
                <a:latin typeface="ArialMT"/>
              </a:rPr>
              <a:t>.</a:t>
            </a:r>
          </a:p>
          <a:p>
            <a:pPr marL="0" indent="0" algn="just">
              <a:lnSpc>
                <a:spcPct val="120000"/>
              </a:lnSpc>
              <a:spcBef>
                <a:spcPts val="0"/>
              </a:spcBef>
              <a:buNone/>
            </a:pPr>
            <a:r>
              <a:rPr lang="es-MX" sz="2000" dirty="0">
                <a:solidFill>
                  <a:schemeClr val="bg1"/>
                </a:solidFill>
                <a:latin typeface="ArialMT"/>
              </a:rPr>
              <a:t>6.5. </a:t>
            </a:r>
            <a:r>
              <a:rPr lang="es-MX" sz="2000" dirty="0">
                <a:solidFill>
                  <a:schemeClr val="accent6">
                    <a:lumMod val="50000"/>
                  </a:schemeClr>
                </a:solidFill>
                <a:latin typeface="ArialMT"/>
              </a:rPr>
              <a:t>Evaluación final de la obra</a:t>
            </a:r>
            <a:r>
              <a:rPr lang="es-MX" sz="2000" dirty="0">
                <a:solidFill>
                  <a:schemeClr val="bg1"/>
                </a:solidFill>
                <a:latin typeface="ArialMT"/>
              </a:rPr>
              <a:t>.</a:t>
            </a:r>
          </a:p>
          <a:p>
            <a:pPr marL="0" indent="0" algn="just">
              <a:lnSpc>
                <a:spcPct val="120000"/>
              </a:lnSpc>
              <a:spcBef>
                <a:spcPts val="0"/>
              </a:spcBef>
              <a:buNone/>
            </a:pPr>
            <a:endParaRPr lang="es-MX" sz="2000" dirty="0">
              <a:solidFill>
                <a:schemeClr val="bg1"/>
              </a:solidFill>
              <a:effectLst/>
              <a:latin typeface="ArialMT"/>
            </a:endParaRPr>
          </a:p>
          <a:p>
            <a:pPr marL="0" indent="0" algn="just">
              <a:lnSpc>
                <a:spcPct val="120000"/>
              </a:lnSpc>
              <a:spcBef>
                <a:spcPts val="0"/>
              </a:spcBef>
              <a:buNone/>
            </a:pPr>
            <a:endParaRPr lang="es-MX" sz="2000" dirty="0">
              <a:solidFill>
                <a:schemeClr val="bg1"/>
              </a:solidFill>
              <a:effectLst/>
            </a:endParaRPr>
          </a:p>
          <a:p>
            <a:pPr marL="0" indent="0" algn="just">
              <a:buNone/>
            </a:pPr>
            <a:endParaRPr lang="es-MX" dirty="0">
              <a:solidFill>
                <a:schemeClr val="bg1"/>
              </a:solidFill>
              <a:effectLst/>
            </a:endParaRPr>
          </a:p>
          <a:p>
            <a:endParaRPr lang="es-MX" dirty="0"/>
          </a:p>
        </p:txBody>
      </p:sp>
      <p:sp>
        <p:nvSpPr>
          <p:cNvPr id="2" name="Marcador de número de diapositiva 1">
            <a:extLst>
              <a:ext uri="{FF2B5EF4-FFF2-40B4-BE49-F238E27FC236}">
                <a16:creationId xmlns:a16="http://schemas.microsoft.com/office/drawing/2014/main" id="{4B89661E-6398-B3E5-ED4D-304A31670394}"/>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68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11">
                                            <p:txEl>
                                              <p:pRg st="0" end="0"/>
                                            </p:txEl>
                                          </p:spTgt>
                                        </p:tgtEl>
                                        <p:attrNameLst>
                                          <p:attrName>ppt_w</p:attrName>
                                        </p:attrNameLst>
                                      </p:cBhvr>
                                    </p:anim>
                                    <p:anim by="(#ppt_w*0.50)" calcmode="lin" valueType="num">
                                      <p:cBhvr>
                                        <p:cTn id="8" dur="250" decel="50000" autoRev="1" fill="hold">
                                          <p:stCondLst>
                                            <p:cond delay="0"/>
                                          </p:stCondLst>
                                        </p:cTn>
                                        <p:tgtEl>
                                          <p:spTgt spid="11">
                                            <p:txEl>
                                              <p:pRg st="0" end="0"/>
                                            </p:txEl>
                                          </p:spTgt>
                                        </p:tgtEl>
                                        <p:attrNameLst>
                                          <p:attrName>ppt_x</p:attrName>
                                        </p:attrNameLst>
                                      </p:cBhvr>
                                    </p:anim>
                                    <p:anim from="(-#ppt_h/2)" to="(#ppt_y)" calcmode="lin" valueType="num">
                                      <p:cBhvr>
                                        <p:cTn id="9" dur="500" fill="hold">
                                          <p:stCondLst>
                                            <p:cond delay="0"/>
                                          </p:stCondLst>
                                        </p:cTn>
                                        <p:tgtEl>
                                          <p:spTgt spid="11">
                                            <p:txEl>
                                              <p:pRg st="0" end="0"/>
                                            </p:txEl>
                                          </p:spTgt>
                                        </p:tgtEl>
                                        <p:attrNameLst>
                                          <p:attrName>ppt_y</p:attrName>
                                        </p:attrNameLst>
                                      </p:cBhvr>
                                    </p:anim>
                                    <p:animRot by="21600000">
                                      <p:cBhvr>
                                        <p:cTn id="10" dur="500" fill="hold">
                                          <p:stCondLst>
                                            <p:cond delay="0"/>
                                          </p:stCondLst>
                                        </p:cTn>
                                        <p:tgtEl>
                                          <p:spTgt spid="11">
                                            <p:txEl>
                                              <p:pRg st="0" end="0"/>
                                            </p:txEl>
                                          </p:spTgt>
                                        </p:tgtEl>
                                        <p:attrNameLst>
                                          <p:attrName>r</p:attrName>
                                        </p:attrNameLst>
                                      </p:cBhvr>
                                    </p:animRot>
                                  </p:childTnLst>
                                </p:cTn>
                              </p:par>
                            </p:childTnLst>
                          </p:cTn>
                        </p:par>
                        <p:par>
                          <p:cTn id="11" fill="hold">
                            <p:stCondLst>
                              <p:cond delay="395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11">
                                            <p:txEl>
                                              <p:pRg st="1" end="1"/>
                                            </p:txEl>
                                          </p:spTgt>
                                        </p:tgtEl>
                                        <p:attrNameLst>
                                          <p:attrName>style.visibility</p:attrName>
                                        </p:attrNameLst>
                                      </p:cBhvr>
                                      <p:to>
                                        <p:strVal val="visible"/>
                                      </p:to>
                                    </p:set>
                                    <p:anim by="(-#ppt_w*2)" calcmode="lin" valueType="num">
                                      <p:cBhvr rctx="PPT">
                                        <p:cTn id="14" dur="250" autoRev="1" fill="hold">
                                          <p:stCondLst>
                                            <p:cond delay="0"/>
                                          </p:stCondLst>
                                        </p:cTn>
                                        <p:tgtEl>
                                          <p:spTgt spid="11">
                                            <p:txEl>
                                              <p:pRg st="1" end="1"/>
                                            </p:txEl>
                                          </p:spTgt>
                                        </p:tgtEl>
                                        <p:attrNameLst>
                                          <p:attrName>ppt_w</p:attrName>
                                        </p:attrNameLst>
                                      </p:cBhvr>
                                    </p:anim>
                                    <p:anim by="(#ppt_w*0.50)" calcmode="lin" valueType="num">
                                      <p:cBhvr>
                                        <p:cTn id="15" dur="250" decel="50000" autoRev="1" fill="hold">
                                          <p:stCondLst>
                                            <p:cond delay="0"/>
                                          </p:stCondLst>
                                        </p:cTn>
                                        <p:tgtEl>
                                          <p:spTgt spid="11">
                                            <p:txEl>
                                              <p:pRg st="1" end="1"/>
                                            </p:txEl>
                                          </p:spTgt>
                                        </p:tgtEl>
                                        <p:attrNameLst>
                                          <p:attrName>ppt_x</p:attrName>
                                        </p:attrNameLst>
                                      </p:cBhvr>
                                    </p:anim>
                                    <p:anim from="(-#ppt_h/2)" to="(#ppt_y)" calcmode="lin" valueType="num">
                                      <p:cBhvr>
                                        <p:cTn id="16" dur="500" fill="hold">
                                          <p:stCondLst>
                                            <p:cond delay="0"/>
                                          </p:stCondLst>
                                        </p:cTn>
                                        <p:tgtEl>
                                          <p:spTgt spid="11">
                                            <p:txEl>
                                              <p:pRg st="1" end="1"/>
                                            </p:txEl>
                                          </p:spTgt>
                                        </p:tgtEl>
                                        <p:attrNameLst>
                                          <p:attrName>ppt_y</p:attrName>
                                        </p:attrNameLst>
                                      </p:cBhvr>
                                    </p:anim>
                                    <p:animRot by="21600000">
                                      <p:cBhvr>
                                        <p:cTn id="17" dur="500" fill="hold">
                                          <p:stCondLst>
                                            <p:cond delay="0"/>
                                          </p:stCondLst>
                                        </p:cTn>
                                        <p:tgtEl>
                                          <p:spTgt spid="11">
                                            <p:txEl>
                                              <p:pRg st="1" end="1"/>
                                            </p:txEl>
                                          </p:spTgt>
                                        </p:tgtEl>
                                        <p:attrNameLst>
                                          <p:attrName>r</p:attrName>
                                        </p:attrNameLst>
                                      </p:cBhvr>
                                    </p:animRot>
                                  </p:childTnLst>
                                </p:cTn>
                              </p:par>
                            </p:childTnLst>
                          </p:cTn>
                        </p:par>
                        <p:par>
                          <p:cTn id="18" fill="hold">
                            <p:stCondLst>
                              <p:cond delay="5100"/>
                            </p:stCondLst>
                            <p:childTnLst>
                              <p:par>
                                <p:cTn id="19" presetID="56" presetClass="entr" presetSubtype="0" fill="hold" nodeType="afterEffect">
                                  <p:stCondLst>
                                    <p:cond delay="0"/>
                                  </p:stCondLst>
                                  <p:iterate type="lt">
                                    <p:tmPct val="10000"/>
                                  </p:iterate>
                                  <p:childTnLst>
                                    <p:set>
                                      <p:cBhvr>
                                        <p:cTn id="20" dur="1" fill="hold">
                                          <p:stCondLst>
                                            <p:cond delay="0"/>
                                          </p:stCondLst>
                                        </p:cTn>
                                        <p:tgtEl>
                                          <p:spTgt spid="11">
                                            <p:txEl>
                                              <p:pRg st="2" end="2"/>
                                            </p:txEl>
                                          </p:spTgt>
                                        </p:tgtEl>
                                        <p:attrNameLst>
                                          <p:attrName>style.visibility</p:attrName>
                                        </p:attrNameLst>
                                      </p:cBhvr>
                                      <p:to>
                                        <p:strVal val="visible"/>
                                      </p:to>
                                    </p:set>
                                    <p:anim by="(-#ppt_w*2)" calcmode="lin" valueType="num">
                                      <p:cBhvr rctx="PPT">
                                        <p:cTn id="21" dur="250" autoRev="1" fill="hold">
                                          <p:stCondLst>
                                            <p:cond delay="0"/>
                                          </p:stCondLst>
                                        </p:cTn>
                                        <p:tgtEl>
                                          <p:spTgt spid="11">
                                            <p:txEl>
                                              <p:pRg st="2" end="2"/>
                                            </p:txEl>
                                          </p:spTgt>
                                        </p:tgtEl>
                                        <p:attrNameLst>
                                          <p:attrName>ppt_w</p:attrName>
                                        </p:attrNameLst>
                                      </p:cBhvr>
                                    </p:anim>
                                    <p:anim by="(#ppt_w*0.50)" calcmode="lin" valueType="num">
                                      <p:cBhvr>
                                        <p:cTn id="22" dur="250" decel="50000" autoRev="1" fill="hold">
                                          <p:stCondLst>
                                            <p:cond delay="0"/>
                                          </p:stCondLst>
                                        </p:cTn>
                                        <p:tgtEl>
                                          <p:spTgt spid="11">
                                            <p:txEl>
                                              <p:pRg st="2" end="2"/>
                                            </p:txEl>
                                          </p:spTgt>
                                        </p:tgtEl>
                                        <p:attrNameLst>
                                          <p:attrName>ppt_x</p:attrName>
                                        </p:attrNameLst>
                                      </p:cBhvr>
                                    </p:anim>
                                    <p:anim from="(-#ppt_h/2)" to="(#ppt_y)" calcmode="lin" valueType="num">
                                      <p:cBhvr>
                                        <p:cTn id="23" dur="500" fill="hold">
                                          <p:stCondLst>
                                            <p:cond delay="0"/>
                                          </p:stCondLst>
                                        </p:cTn>
                                        <p:tgtEl>
                                          <p:spTgt spid="11">
                                            <p:txEl>
                                              <p:pRg st="2" end="2"/>
                                            </p:txEl>
                                          </p:spTgt>
                                        </p:tgtEl>
                                        <p:attrNameLst>
                                          <p:attrName>ppt_y</p:attrName>
                                        </p:attrNameLst>
                                      </p:cBhvr>
                                    </p:anim>
                                    <p:animRot by="21600000">
                                      <p:cBhvr>
                                        <p:cTn id="24" dur="500" fill="hold">
                                          <p:stCondLst>
                                            <p:cond delay="0"/>
                                          </p:stCondLst>
                                        </p:cTn>
                                        <p:tgtEl>
                                          <p:spTgt spid="11">
                                            <p:txEl>
                                              <p:pRg st="2" end="2"/>
                                            </p:txEl>
                                          </p:spTgt>
                                        </p:tgtEl>
                                        <p:attrNameLst>
                                          <p:attrName>r</p:attrName>
                                        </p:attrNameLst>
                                      </p:cBhvr>
                                    </p:animRot>
                                  </p:childTnLst>
                                </p:cTn>
                              </p:par>
                            </p:childTnLst>
                          </p:cTn>
                        </p:par>
                        <p:par>
                          <p:cTn id="25" fill="hold">
                            <p:stCondLst>
                              <p:cond delay="8550"/>
                            </p:stCondLst>
                            <p:childTnLst>
                              <p:par>
                                <p:cTn id="26" presetID="56" presetClass="entr" presetSubtype="0" fill="hold" nodeType="afterEffect">
                                  <p:stCondLst>
                                    <p:cond delay="0"/>
                                  </p:stCondLst>
                                  <p:iterate type="lt">
                                    <p:tmPct val="10000"/>
                                  </p:iterate>
                                  <p:childTnLst>
                                    <p:set>
                                      <p:cBhvr>
                                        <p:cTn id="27" dur="1" fill="hold">
                                          <p:stCondLst>
                                            <p:cond delay="0"/>
                                          </p:stCondLst>
                                        </p:cTn>
                                        <p:tgtEl>
                                          <p:spTgt spid="11">
                                            <p:txEl>
                                              <p:pRg st="4" end="4"/>
                                            </p:txEl>
                                          </p:spTgt>
                                        </p:tgtEl>
                                        <p:attrNameLst>
                                          <p:attrName>style.visibility</p:attrName>
                                        </p:attrNameLst>
                                      </p:cBhvr>
                                      <p:to>
                                        <p:strVal val="visible"/>
                                      </p:to>
                                    </p:set>
                                    <p:anim by="(-#ppt_w*2)" calcmode="lin" valueType="num">
                                      <p:cBhvr rctx="PPT">
                                        <p:cTn id="28" dur="250" autoRev="1" fill="hold">
                                          <p:stCondLst>
                                            <p:cond delay="0"/>
                                          </p:stCondLst>
                                        </p:cTn>
                                        <p:tgtEl>
                                          <p:spTgt spid="11">
                                            <p:txEl>
                                              <p:pRg st="4" end="4"/>
                                            </p:txEl>
                                          </p:spTgt>
                                        </p:tgtEl>
                                        <p:attrNameLst>
                                          <p:attrName>ppt_w</p:attrName>
                                        </p:attrNameLst>
                                      </p:cBhvr>
                                    </p:anim>
                                    <p:anim by="(#ppt_w*0.50)" calcmode="lin" valueType="num">
                                      <p:cBhvr>
                                        <p:cTn id="29" dur="250" decel="50000" autoRev="1" fill="hold">
                                          <p:stCondLst>
                                            <p:cond delay="0"/>
                                          </p:stCondLst>
                                        </p:cTn>
                                        <p:tgtEl>
                                          <p:spTgt spid="11">
                                            <p:txEl>
                                              <p:pRg st="4" end="4"/>
                                            </p:txEl>
                                          </p:spTgt>
                                        </p:tgtEl>
                                        <p:attrNameLst>
                                          <p:attrName>ppt_x</p:attrName>
                                        </p:attrNameLst>
                                      </p:cBhvr>
                                    </p:anim>
                                    <p:anim from="(-#ppt_h/2)" to="(#ppt_y)" calcmode="lin" valueType="num">
                                      <p:cBhvr>
                                        <p:cTn id="30" dur="500" fill="hold">
                                          <p:stCondLst>
                                            <p:cond delay="0"/>
                                          </p:stCondLst>
                                        </p:cTn>
                                        <p:tgtEl>
                                          <p:spTgt spid="11">
                                            <p:txEl>
                                              <p:pRg st="4" end="4"/>
                                            </p:txEl>
                                          </p:spTgt>
                                        </p:tgtEl>
                                        <p:attrNameLst>
                                          <p:attrName>ppt_y</p:attrName>
                                        </p:attrNameLst>
                                      </p:cBhvr>
                                    </p:anim>
                                    <p:animRot by="21600000">
                                      <p:cBhvr>
                                        <p:cTn id="31" dur="500" fill="hold">
                                          <p:stCondLst>
                                            <p:cond delay="0"/>
                                          </p:stCondLst>
                                        </p:cTn>
                                        <p:tgtEl>
                                          <p:spTgt spid="11">
                                            <p:txEl>
                                              <p:pRg st="4" end="4"/>
                                            </p:txEl>
                                          </p:spTgt>
                                        </p:tgtEl>
                                        <p:attrNameLst>
                                          <p:attrName>r</p:attrName>
                                        </p:attrNameLst>
                                      </p:cBhvr>
                                    </p:animRot>
                                  </p:childTnLst>
                                </p:cTn>
                              </p:par>
                            </p:childTnLst>
                          </p:cTn>
                        </p:par>
                        <p:par>
                          <p:cTn id="32" fill="hold">
                            <p:stCondLst>
                              <p:cond delay="12200"/>
                            </p:stCondLst>
                            <p:childTnLst>
                              <p:par>
                                <p:cTn id="33" presetID="56" presetClass="entr" presetSubtype="0" fill="hold" nodeType="afterEffect">
                                  <p:stCondLst>
                                    <p:cond delay="0"/>
                                  </p:stCondLst>
                                  <p:iterate type="lt">
                                    <p:tmPct val="10000"/>
                                  </p:iterate>
                                  <p:childTnLst>
                                    <p:set>
                                      <p:cBhvr>
                                        <p:cTn id="34" dur="1" fill="hold">
                                          <p:stCondLst>
                                            <p:cond delay="0"/>
                                          </p:stCondLst>
                                        </p:cTn>
                                        <p:tgtEl>
                                          <p:spTgt spid="11">
                                            <p:txEl>
                                              <p:pRg st="5" end="5"/>
                                            </p:txEl>
                                          </p:spTgt>
                                        </p:tgtEl>
                                        <p:attrNameLst>
                                          <p:attrName>style.visibility</p:attrName>
                                        </p:attrNameLst>
                                      </p:cBhvr>
                                      <p:to>
                                        <p:strVal val="visible"/>
                                      </p:to>
                                    </p:set>
                                    <p:anim by="(-#ppt_w*2)" calcmode="lin" valueType="num">
                                      <p:cBhvr rctx="PPT">
                                        <p:cTn id="35" dur="250" autoRev="1" fill="hold">
                                          <p:stCondLst>
                                            <p:cond delay="0"/>
                                          </p:stCondLst>
                                        </p:cTn>
                                        <p:tgtEl>
                                          <p:spTgt spid="11">
                                            <p:txEl>
                                              <p:pRg st="5" end="5"/>
                                            </p:txEl>
                                          </p:spTgt>
                                        </p:tgtEl>
                                        <p:attrNameLst>
                                          <p:attrName>ppt_w</p:attrName>
                                        </p:attrNameLst>
                                      </p:cBhvr>
                                    </p:anim>
                                    <p:anim by="(#ppt_w*0.50)" calcmode="lin" valueType="num">
                                      <p:cBhvr>
                                        <p:cTn id="36" dur="250" decel="50000" autoRev="1" fill="hold">
                                          <p:stCondLst>
                                            <p:cond delay="0"/>
                                          </p:stCondLst>
                                        </p:cTn>
                                        <p:tgtEl>
                                          <p:spTgt spid="11">
                                            <p:txEl>
                                              <p:pRg st="5" end="5"/>
                                            </p:txEl>
                                          </p:spTgt>
                                        </p:tgtEl>
                                        <p:attrNameLst>
                                          <p:attrName>ppt_x</p:attrName>
                                        </p:attrNameLst>
                                      </p:cBhvr>
                                    </p:anim>
                                    <p:anim from="(-#ppt_h/2)" to="(#ppt_y)" calcmode="lin" valueType="num">
                                      <p:cBhvr>
                                        <p:cTn id="37" dur="500" fill="hold">
                                          <p:stCondLst>
                                            <p:cond delay="0"/>
                                          </p:stCondLst>
                                        </p:cTn>
                                        <p:tgtEl>
                                          <p:spTgt spid="11">
                                            <p:txEl>
                                              <p:pRg st="5" end="5"/>
                                            </p:txEl>
                                          </p:spTgt>
                                        </p:tgtEl>
                                        <p:attrNameLst>
                                          <p:attrName>ppt_y</p:attrName>
                                        </p:attrNameLst>
                                      </p:cBhvr>
                                    </p:anim>
                                    <p:animRot by="21600000">
                                      <p:cBhvr>
                                        <p:cTn id="38" dur="500" fill="hold">
                                          <p:stCondLst>
                                            <p:cond delay="0"/>
                                          </p:stCondLst>
                                        </p:cTn>
                                        <p:tgtEl>
                                          <p:spTgt spid="11">
                                            <p:txEl>
                                              <p:pRg st="5" end="5"/>
                                            </p:txEl>
                                          </p:spTgt>
                                        </p:tgtEl>
                                        <p:attrNameLst>
                                          <p:attrName>r</p:attrName>
                                        </p:attrNameLst>
                                      </p:cBhvr>
                                    </p:animRot>
                                  </p:childTnLst>
                                </p:cTn>
                              </p:par>
                            </p:childTnLst>
                          </p:cTn>
                        </p:par>
                        <p:par>
                          <p:cTn id="39" fill="hold">
                            <p:stCondLst>
                              <p:cond delay="14150"/>
                            </p:stCondLst>
                            <p:childTnLst>
                              <p:par>
                                <p:cTn id="40" presetID="56" presetClass="entr" presetSubtype="0" fill="hold" nodeType="afterEffect">
                                  <p:stCondLst>
                                    <p:cond delay="0"/>
                                  </p:stCondLst>
                                  <p:iterate type="lt">
                                    <p:tmPct val="10000"/>
                                  </p:iterate>
                                  <p:childTnLst>
                                    <p:set>
                                      <p:cBhvr>
                                        <p:cTn id="41" dur="1" fill="hold">
                                          <p:stCondLst>
                                            <p:cond delay="0"/>
                                          </p:stCondLst>
                                        </p:cTn>
                                        <p:tgtEl>
                                          <p:spTgt spid="11">
                                            <p:txEl>
                                              <p:pRg st="6" end="6"/>
                                            </p:txEl>
                                          </p:spTgt>
                                        </p:tgtEl>
                                        <p:attrNameLst>
                                          <p:attrName>style.visibility</p:attrName>
                                        </p:attrNameLst>
                                      </p:cBhvr>
                                      <p:to>
                                        <p:strVal val="visible"/>
                                      </p:to>
                                    </p:set>
                                    <p:anim by="(-#ppt_w*2)" calcmode="lin" valueType="num">
                                      <p:cBhvr rctx="PPT">
                                        <p:cTn id="42" dur="250" autoRev="1" fill="hold">
                                          <p:stCondLst>
                                            <p:cond delay="0"/>
                                          </p:stCondLst>
                                        </p:cTn>
                                        <p:tgtEl>
                                          <p:spTgt spid="11">
                                            <p:txEl>
                                              <p:pRg st="6" end="6"/>
                                            </p:txEl>
                                          </p:spTgt>
                                        </p:tgtEl>
                                        <p:attrNameLst>
                                          <p:attrName>ppt_w</p:attrName>
                                        </p:attrNameLst>
                                      </p:cBhvr>
                                    </p:anim>
                                    <p:anim by="(#ppt_w*0.50)" calcmode="lin" valueType="num">
                                      <p:cBhvr>
                                        <p:cTn id="43" dur="250" decel="50000" autoRev="1" fill="hold">
                                          <p:stCondLst>
                                            <p:cond delay="0"/>
                                          </p:stCondLst>
                                        </p:cTn>
                                        <p:tgtEl>
                                          <p:spTgt spid="11">
                                            <p:txEl>
                                              <p:pRg st="6" end="6"/>
                                            </p:txEl>
                                          </p:spTgt>
                                        </p:tgtEl>
                                        <p:attrNameLst>
                                          <p:attrName>ppt_x</p:attrName>
                                        </p:attrNameLst>
                                      </p:cBhvr>
                                    </p:anim>
                                    <p:anim from="(-#ppt_h/2)" to="(#ppt_y)" calcmode="lin" valueType="num">
                                      <p:cBhvr>
                                        <p:cTn id="44" dur="500" fill="hold">
                                          <p:stCondLst>
                                            <p:cond delay="0"/>
                                          </p:stCondLst>
                                        </p:cTn>
                                        <p:tgtEl>
                                          <p:spTgt spid="11">
                                            <p:txEl>
                                              <p:pRg st="6" end="6"/>
                                            </p:txEl>
                                          </p:spTgt>
                                        </p:tgtEl>
                                        <p:attrNameLst>
                                          <p:attrName>ppt_y</p:attrName>
                                        </p:attrNameLst>
                                      </p:cBhvr>
                                    </p:anim>
                                    <p:animRot by="21600000">
                                      <p:cBhvr>
                                        <p:cTn id="45" dur="500" fill="hold">
                                          <p:stCondLst>
                                            <p:cond delay="0"/>
                                          </p:stCondLst>
                                        </p:cTn>
                                        <p:tgtEl>
                                          <p:spTgt spid="11">
                                            <p:txEl>
                                              <p:pRg st="6" end="6"/>
                                            </p:txEl>
                                          </p:spTgt>
                                        </p:tgtEl>
                                        <p:attrNameLst>
                                          <p:attrName>r</p:attrName>
                                        </p:attrNameLst>
                                      </p:cBhvr>
                                    </p:animRot>
                                  </p:childTnLst>
                                </p:cTn>
                              </p:par>
                            </p:childTnLst>
                          </p:cTn>
                        </p:par>
                        <p:par>
                          <p:cTn id="46" fill="hold">
                            <p:stCondLst>
                              <p:cond delay="16900"/>
                            </p:stCondLst>
                            <p:childTnLst>
                              <p:par>
                                <p:cTn id="47" presetID="56" presetClass="entr" presetSubtype="0" fill="hold" nodeType="afterEffect">
                                  <p:stCondLst>
                                    <p:cond delay="0"/>
                                  </p:stCondLst>
                                  <p:iterate type="lt">
                                    <p:tmPct val="10000"/>
                                  </p:iterate>
                                  <p:childTnLst>
                                    <p:set>
                                      <p:cBhvr>
                                        <p:cTn id="48" dur="1" fill="hold">
                                          <p:stCondLst>
                                            <p:cond delay="0"/>
                                          </p:stCondLst>
                                        </p:cTn>
                                        <p:tgtEl>
                                          <p:spTgt spid="11">
                                            <p:txEl>
                                              <p:pRg st="7" end="7"/>
                                            </p:txEl>
                                          </p:spTgt>
                                        </p:tgtEl>
                                        <p:attrNameLst>
                                          <p:attrName>style.visibility</p:attrName>
                                        </p:attrNameLst>
                                      </p:cBhvr>
                                      <p:to>
                                        <p:strVal val="visible"/>
                                      </p:to>
                                    </p:set>
                                    <p:anim by="(-#ppt_w*2)" calcmode="lin" valueType="num">
                                      <p:cBhvr rctx="PPT">
                                        <p:cTn id="49" dur="250" autoRev="1" fill="hold">
                                          <p:stCondLst>
                                            <p:cond delay="0"/>
                                          </p:stCondLst>
                                        </p:cTn>
                                        <p:tgtEl>
                                          <p:spTgt spid="11">
                                            <p:txEl>
                                              <p:pRg st="7" end="7"/>
                                            </p:txEl>
                                          </p:spTgt>
                                        </p:tgtEl>
                                        <p:attrNameLst>
                                          <p:attrName>ppt_w</p:attrName>
                                        </p:attrNameLst>
                                      </p:cBhvr>
                                    </p:anim>
                                    <p:anim by="(#ppt_w*0.50)" calcmode="lin" valueType="num">
                                      <p:cBhvr>
                                        <p:cTn id="50" dur="250" decel="50000" autoRev="1" fill="hold">
                                          <p:stCondLst>
                                            <p:cond delay="0"/>
                                          </p:stCondLst>
                                        </p:cTn>
                                        <p:tgtEl>
                                          <p:spTgt spid="11">
                                            <p:txEl>
                                              <p:pRg st="7" end="7"/>
                                            </p:txEl>
                                          </p:spTgt>
                                        </p:tgtEl>
                                        <p:attrNameLst>
                                          <p:attrName>ppt_x</p:attrName>
                                        </p:attrNameLst>
                                      </p:cBhvr>
                                    </p:anim>
                                    <p:anim from="(-#ppt_h/2)" to="(#ppt_y)" calcmode="lin" valueType="num">
                                      <p:cBhvr>
                                        <p:cTn id="51" dur="500" fill="hold">
                                          <p:stCondLst>
                                            <p:cond delay="0"/>
                                          </p:stCondLst>
                                        </p:cTn>
                                        <p:tgtEl>
                                          <p:spTgt spid="11">
                                            <p:txEl>
                                              <p:pRg st="7" end="7"/>
                                            </p:txEl>
                                          </p:spTgt>
                                        </p:tgtEl>
                                        <p:attrNameLst>
                                          <p:attrName>ppt_y</p:attrName>
                                        </p:attrNameLst>
                                      </p:cBhvr>
                                    </p:anim>
                                    <p:animRot by="21600000">
                                      <p:cBhvr>
                                        <p:cTn id="52" dur="500" fill="hold">
                                          <p:stCondLst>
                                            <p:cond delay="0"/>
                                          </p:stCondLst>
                                        </p:cTn>
                                        <p:tgtEl>
                                          <p:spTgt spid="11">
                                            <p:txEl>
                                              <p:pRg st="7" end="7"/>
                                            </p:txEl>
                                          </p:spTgt>
                                        </p:tgtEl>
                                        <p:attrNameLst>
                                          <p:attrName>r</p:attrName>
                                        </p:attrNameLst>
                                      </p:cBhvr>
                                    </p:animRot>
                                  </p:childTnLst>
                                </p:cTn>
                              </p:par>
                            </p:childTnLst>
                          </p:cTn>
                        </p:par>
                        <p:par>
                          <p:cTn id="53" fill="hold">
                            <p:stCondLst>
                              <p:cond delay="18050"/>
                            </p:stCondLst>
                            <p:childTnLst>
                              <p:par>
                                <p:cTn id="54" presetID="56" presetClass="entr" presetSubtype="0" fill="hold" nodeType="afterEffect">
                                  <p:stCondLst>
                                    <p:cond delay="0"/>
                                  </p:stCondLst>
                                  <p:iterate type="lt">
                                    <p:tmPct val="10000"/>
                                  </p:iterate>
                                  <p:childTnLst>
                                    <p:set>
                                      <p:cBhvr>
                                        <p:cTn id="55" dur="1" fill="hold">
                                          <p:stCondLst>
                                            <p:cond delay="0"/>
                                          </p:stCondLst>
                                        </p:cTn>
                                        <p:tgtEl>
                                          <p:spTgt spid="11">
                                            <p:txEl>
                                              <p:pRg st="8" end="8"/>
                                            </p:txEl>
                                          </p:spTgt>
                                        </p:tgtEl>
                                        <p:attrNameLst>
                                          <p:attrName>style.visibility</p:attrName>
                                        </p:attrNameLst>
                                      </p:cBhvr>
                                      <p:to>
                                        <p:strVal val="visible"/>
                                      </p:to>
                                    </p:set>
                                    <p:anim by="(-#ppt_w*2)" calcmode="lin" valueType="num">
                                      <p:cBhvr rctx="PPT">
                                        <p:cTn id="56" dur="250" autoRev="1" fill="hold">
                                          <p:stCondLst>
                                            <p:cond delay="0"/>
                                          </p:stCondLst>
                                        </p:cTn>
                                        <p:tgtEl>
                                          <p:spTgt spid="11">
                                            <p:txEl>
                                              <p:pRg st="8" end="8"/>
                                            </p:txEl>
                                          </p:spTgt>
                                        </p:tgtEl>
                                        <p:attrNameLst>
                                          <p:attrName>ppt_w</p:attrName>
                                        </p:attrNameLst>
                                      </p:cBhvr>
                                    </p:anim>
                                    <p:anim by="(#ppt_w*0.50)" calcmode="lin" valueType="num">
                                      <p:cBhvr>
                                        <p:cTn id="57" dur="250" decel="50000" autoRev="1" fill="hold">
                                          <p:stCondLst>
                                            <p:cond delay="0"/>
                                          </p:stCondLst>
                                        </p:cTn>
                                        <p:tgtEl>
                                          <p:spTgt spid="11">
                                            <p:txEl>
                                              <p:pRg st="8" end="8"/>
                                            </p:txEl>
                                          </p:spTgt>
                                        </p:tgtEl>
                                        <p:attrNameLst>
                                          <p:attrName>ppt_x</p:attrName>
                                        </p:attrNameLst>
                                      </p:cBhvr>
                                    </p:anim>
                                    <p:anim from="(-#ppt_h/2)" to="(#ppt_y)" calcmode="lin" valueType="num">
                                      <p:cBhvr>
                                        <p:cTn id="58" dur="500" fill="hold">
                                          <p:stCondLst>
                                            <p:cond delay="0"/>
                                          </p:stCondLst>
                                        </p:cTn>
                                        <p:tgtEl>
                                          <p:spTgt spid="11">
                                            <p:txEl>
                                              <p:pRg st="8" end="8"/>
                                            </p:txEl>
                                          </p:spTgt>
                                        </p:tgtEl>
                                        <p:attrNameLst>
                                          <p:attrName>ppt_y</p:attrName>
                                        </p:attrNameLst>
                                      </p:cBhvr>
                                    </p:anim>
                                    <p:animRot by="21600000">
                                      <p:cBhvr>
                                        <p:cTn id="59" dur="500" fill="hold">
                                          <p:stCondLst>
                                            <p:cond delay="0"/>
                                          </p:stCondLst>
                                        </p:cTn>
                                        <p:tgtEl>
                                          <p:spTgt spid="11">
                                            <p:txEl>
                                              <p:pRg st="8" end="8"/>
                                            </p:txEl>
                                          </p:spTgt>
                                        </p:tgtEl>
                                        <p:attrNameLst>
                                          <p:attrName>r</p:attrName>
                                        </p:attrNameLst>
                                      </p:cBhvr>
                                    </p:animRot>
                                  </p:childTnLst>
                                </p:cTn>
                              </p:par>
                            </p:childTnLst>
                          </p:cTn>
                        </p:par>
                        <p:par>
                          <p:cTn id="60" fill="hold">
                            <p:stCondLst>
                              <p:cond delay="20650"/>
                            </p:stCondLst>
                            <p:childTnLst>
                              <p:par>
                                <p:cTn id="61" presetID="56" presetClass="entr" presetSubtype="0" fill="hold" nodeType="afterEffect">
                                  <p:stCondLst>
                                    <p:cond delay="0"/>
                                  </p:stCondLst>
                                  <p:iterate type="lt">
                                    <p:tmPct val="10000"/>
                                  </p:iterate>
                                  <p:childTnLst>
                                    <p:set>
                                      <p:cBhvr>
                                        <p:cTn id="62" dur="1" fill="hold">
                                          <p:stCondLst>
                                            <p:cond delay="0"/>
                                          </p:stCondLst>
                                        </p:cTn>
                                        <p:tgtEl>
                                          <p:spTgt spid="11">
                                            <p:txEl>
                                              <p:pRg st="9" end="9"/>
                                            </p:txEl>
                                          </p:spTgt>
                                        </p:tgtEl>
                                        <p:attrNameLst>
                                          <p:attrName>style.visibility</p:attrName>
                                        </p:attrNameLst>
                                      </p:cBhvr>
                                      <p:to>
                                        <p:strVal val="visible"/>
                                      </p:to>
                                    </p:set>
                                    <p:anim by="(-#ppt_w*2)" calcmode="lin" valueType="num">
                                      <p:cBhvr rctx="PPT">
                                        <p:cTn id="63" dur="250" autoRev="1" fill="hold">
                                          <p:stCondLst>
                                            <p:cond delay="0"/>
                                          </p:stCondLst>
                                        </p:cTn>
                                        <p:tgtEl>
                                          <p:spTgt spid="11">
                                            <p:txEl>
                                              <p:pRg st="9" end="9"/>
                                            </p:txEl>
                                          </p:spTgt>
                                        </p:tgtEl>
                                        <p:attrNameLst>
                                          <p:attrName>ppt_w</p:attrName>
                                        </p:attrNameLst>
                                      </p:cBhvr>
                                    </p:anim>
                                    <p:anim by="(#ppt_w*0.50)" calcmode="lin" valueType="num">
                                      <p:cBhvr>
                                        <p:cTn id="64" dur="250" decel="50000" autoRev="1" fill="hold">
                                          <p:stCondLst>
                                            <p:cond delay="0"/>
                                          </p:stCondLst>
                                        </p:cTn>
                                        <p:tgtEl>
                                          <p:spTgt spid="11">
                                            <p:txEl>
                                              <p:pRg st="9" end="9"/>
                                            </p:txEl>
                                          </p:spTgt>
                                        </p:tgtEl>
                                        <p:attrNameLst>
                                          <p:attrName>ppt_x</p:attrName>
                                        </p:attrNameLst>
                                      </p:cBhvr>
                                    </p:anim>
                                    <p:anim from="(-#ppt_h/2)" to="(#ppt_y)" calcmode="lin" valueType="num">
                                      <p:cBhvr>
                                        <p:cTn id="65" dur="500" fill="hold">
                                          <p:stCondLst>
                                            <p:cond delay="0"/>
                                          </p:stCondLst>
                                        </p:cTn>
                                        <p:tgtEl>
                                          <p:spTgt spid="11">
                                            <p:txEl>
                                              <p:pRg st="9" end="9"/>
                                            </p:txEl>
                                          </p:spTgt>
                                        </p:tgtEl>
                                        <p:attrNameLst>
                                          <p:attrName>ppt_y</p:attrName>
                                        </p:attrNameLst>
                                      </p:cBhvr>
                                    </p:anim>
                                    <p:animRot by="21600000">
                                      <p:cBhvr>
                                        <p:cTn id="66" dur="500" fill="hold">
                                          <p:stCondLst>
                                            <p:cond delay="0"/>
                                          </p:stCondLst>
                                        </p:cTn>
                                        <p:tgtEl>
                                          <p:spTgt spid="11">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10000"/>
              </a:lnSpc>
              <a:spcBef>
                <a:spcPts val="0"/>
              </a:spcBef>
              <a:buNone/>
              <a:defRPr/>
            </a:pPr>
            <a:r>
              <a:rPr kumimoji="0" lang="es-ES" sz="2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Modificación de la convocatoria a la licitación.</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Los  entes públicos  </a:t>
            </a:r>
            <a:r>
              <a:rPr lang="es-MX" sz="2000" dirty="0">
                <a:solidFill>
                  <a:schemeClr val="accent2">
                    <a:lumMod val="50000"/>
                  </a:schemeClr>
                </a:solidFill>
                <a:latin typeface="Arial" panose="020B0604020202020204" pitchFamily="34" charset="0"/>
                <a:cs typeface="Arial" panose="020B0604020202020204" pitchFamily="34" charset="0"/>
              </a:rPr>
              <a:t>pueden modificar  la convocatoria </a:t>
            </a:r>
            <a:r>
              <a:rPr lang="es-MX" sz="2000" dirty="0">
                <a:solidFill>
                  <a:schemeClr val="bg1"/>
                </a:solidFill>
                <a:latin typeface="Arial" panose="020B0604020202020204" pitchFamily="34" charset="0"/>
                <a:cs typeface="Arial" panose="020B0604020202020204" pitchFamily="34" charset="0"/>
              </a:rPr>
              <a:t>a la licitación, a  más  tardar hasta  el  séptimo  día  natural previo al acto de presentación y apertura de proposiciones. </a:t>
            </a:r>
            <a:r>
              <a:rPr lang="es-MX" sz="1600" dirty="0">
                <a:solidFill>
                  <a:schemeClr val="bg1"/>
                </a:solidFill>
                <a:latin typeface="Arial" panose="020B0604020202020204" pitchFamily="34" charset="0"/>
                <a:cs typeface="Arial" panose="020B0604020202020204" pitchFamily="34" charset="0"/>
              </a:rPr>
              <a:t>(33 LAASSP y 49 2º pfo. RLAASSP, y 34 1er. pfo. LOPSRM y 42 2º pfo. RLOPSRM)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Estos cambios </a:t>
            </a:r>
            <a:r>
              <a:rPr lang="es-MX" sz="2000" dirty="0">
                <a:solidFill>
                  <a:schemeClr val="accent6">
                    <a:lumMod val="75000"/>
                  </a:schemeClr>
                </a:solidFill>
                <a:latin typeface="Arial" panose="020B0604020202020204" pitchFamily="34" charset="0"/>
                <a:cs typeface="Arial" panose="020B0604020202020204" pitchFamily="34" charset="0"/>
              </a:rPr>
              <a:t>no pueden limitar la participación </a:t>
            </a:r>
            <a:r>
              <a:rPr lang="es-MX" sz="2000" dirty="0">
                <a:solidFill>
                  <a:schemeClr val="bg1"/>
                </a:solidFill>
                <a:latin typeface="Arial" panose="020B0604020202020204" pitchFamily="34" charset="0"/>
                <a:cs typeface="Arial" panose="020B0604020202020204" pitchFamily="34" charset="0"/>
              </a:rPr>
              <a:t>ni sustituir los bienes o servicios a contratar o adicionar distintos o variar significativamente las características de estos </a:t>
            </a:r>
            <a:r>
              <a:rPr lang="es-MX" sz="1600" dirty="0">
                <a:solidFill>
                  <a:schemeClr val="bg1"/>
                </a:solidFill>
                <a:latin typeface="Arial" panose="020B0604020202020204" pitchFamily="34" charset="0"/>
                <a:cs typeface="Arial" panose="020B0604020202020204" pitchFamily="34" charset="0"/>
              </a:rPr>
              <a:t>(33 2º y penúlt pfo. LAASSP, y 34 2º pfo. y últ. pfo. LOPSRM)</a:t>
            </a:r>
            <a:r>
              <a:rPr lang="es-MX" sz="2000" dirty="0">
                <a:solidFill>
                  <a:schemeClr val="bg1"/>
                </a:solidFill>
                <a:latin typeface="Arial" panose="020B0604020202020204" pitchFamily="34" charset="0"/>
                <a:cs typeface="Arial" panose="020B0604020202020204" pitchFamily="34" charset="0"/>
              </a:rPr>
              <a:t>, pero ninguna condición podrá ser negociada </a:t>
            </a:r>
            <a:r>
              <a:rPr lang="es-MX" sz="1600" dirty="0">
                <a:solidFill>
                  <a:schemeClr val="bg1"/>
                </a:solidFill>
                <a:latin typeface="Arial" panose="020B0604020202020204" pitchFamily="34" charset="0"/>
                <a:cs typeface="Arial" panose="020B0604020202020204" pitchFamily="34" charset="0"/>
              </a:rPr>
              <a:t>(26 7º pfo. LAASSP, y 27 4º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Aquello que se haya modificado </a:t>
            </a:r>
            <a:r>
              <a:rPr lang="es-MX" sz="2000" dirty="0">
                <a:solidFill>
                  <a:srgbClr val="7030A0"/>
                </a:solidFill>
                <a:latin typeface="Arial" panose="020B0604020202020204" pitchFamily="34" charset="0"/>
                <a:cs typeface="Arial" panose="020B0604020202020204" pitchFamily="34" charset="0"/>
              </a:rPr>
              <a:t>se debe difundir a través de CompraNet </a:t>
            </a:r>
            <a:r>
              <a:rPr lang="es-MX" sz="2000" dirty="0">
                <a:solidFill>
                  <a:schemeClr val="bg1"/>
                </a:solidFill>
                <a:latin typeface="Arial" panose="020B0604020202020204" pitchFamily="34" charset="0"/>
                <a:cs typeface="Arial" panose="020B0604020202020204" pitchFamily="34" charset="0"/>
              </a:rPr>
              <a:t>a más tardar el día siguiente </a:t>
            </a:r>
            <a:r>
              <a:rPr lang="es-MX" sz="1600" dirty="0">
                <a:solidFill>
                  <a:schemeClr val="bg1"/>
                </a:solidFill>
                <a:latin typeface="Arial" panose="020B0604020202020204" pitchFamily="34" charset="0"/>
                <a:cs typeface="Arial" panose="020B0604020202020204" pitchFamily="34" charset="0"/>
              </a:rPr>
              <a:t>(33 1er pfo. in fine LAASSP y 34 1er. pfo. LOPSRM)</a:t>
            </a:r>
            <a:r>
              <a:rPr lang="es-MX" sz="2000" dirty="0">
                <a:solidFill>
                  <a:schemeClr val="bg1"/>
                </a:solidFill>
                <a:latin typeface="Arial" panose="020B0604020202020204" pitchFamily="34" charset="0"/>
                <a:cs typeface="Arial" panose="020B0604020202020204" pitchFamily="34" charset="0"/>
              </a:rPr>
              <a:t>, independientemente que se entregue copia del acta. </a:t>
            </a:r>
            <a:r>
              <a:rPr lang="es-MX" sz="1600" dirty="0">
                <a:solidFill>
                  <a:schemeClr val="bg1"/>
                </a:solidFill>
                <a:latin typeface="Arial" panose="020B0604020202020204" pitchFamily="34" charset="0"/>
                <a:cs typeface="Arial" panose="020B0604020202020204" pitchFamily="34" charset="0"/>
              </a:rPr>
              <a:t>(37 Bis 1er pfo. LAASSP, y 39 Bis 1er. pfo. 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Estas modificaciones y las que resulten de la junta de aclaraciones, </a:t>
            </a:r>
            <a:r>
              <a:rPr lang="es-MX" sz="2000" dirty="0">
                <a:solidFill>
                  <a:srgbClr val="2F6642"/>
                </a:solidFill>
                <a:latin typeface="Arial" panose="020B0604020202020204" pitchFamily="34" charset="0"/>
                <a:cs typeface="Arial" panose="020B0604020202020204" pitchFamily="34" charset="0"/>
              </a:rPr>
              <a:t>formarán parte de la convocatoria</a:t>
            </a:r>
            <a:r>
              <a:rPr lang="es-MX" sz="2000" dirty="0">
                <a:solidFill>
                  <a:schemeClr val="bg1"/>
                </a:solidFill>
                <a:latin typeface="Arial" panose="020B0604020202020204" pitchFamily="34" charset="0"/>
                <a:cs typeface="Arial" panose="020B0604020202020204" pitchFamily="34" charset="0"/>
              </a:rPr>
              <a:t> y deberá ser considerada por los licitantes en la elaboración de su proposición </a:t>
            </a:r>
            <a:r>
              <a:rPr lang="es-MX" sz="1600" dirty="0">
                <a:solidFill>
                  <a:schemeClr val="bg1"/>
                </a:solidFill>
                <a:latin typeface="Arial" panose="020B0604020202020204" pitchFamily="34" charset="0"/>
                <a:cs typeface="Arial" panose="020B0604020202020204" pitchFamily="34" charset="0"/>
              </a:rPr>
              <a:t>(art. 33 4º pfo. LAASSP, y 34 últ.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bg2">
                    <a:lumMod val="60000"/>
                    <a:lumOff val="4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7395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par>
                          <p:cTn id="12" fill="hold">
                            <p:stCondLst>
                              <p:cond delay="2550"/>
                            </p:stCondLst>
                            <p:childTnLst>
                              <p:par>
                                <p:cTn id="13" presetID="26"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down)">
                                      <p:cBhvr>
                                        <p:cTn id="15" dur="362">
                                          <p:stCondLst>
                                            <p:cond delay="0"/>
                                          </p:stCondLst>
                                        </p:cTn>
                                        <p:tgtEl>
                                          <p:spTgt spid="11">
                                            <p:txEl>
                                              <p:pRg st="2" end="2"/>
                                            </p:txEl>
                                          </p:spTgt>
                                        </p:tgtEl>
                                      </p:cBhvr>
                                    </p:animEffect>
                                    <p:anim calcmode="lin" valueType="num">
                                      <p:cBhvr>
                                        <p:cTn id="16" dur="1139" tmFilter="0,0; 0.14,0.36; 0.43,0.73; 0.71,0.91; 1.0,1.0">
                                          <p:stCondLst>
                                            <p:cond delay="0"/>
                                          </p:stCondLst>
                                        </p:cTn>
                                        <p:tgtEl>
                                          <p:spTgt spid="11">
                                            <p:txEl>
                                              <p:pRg st="2" end="2"/>
                                            </p:txEl>
                                          </p:spTgt>
                                        </p:tgtEl>
                                        <p:attrNameLst>
                                          <p:attrName>ppt_x</p:attrName>
                                        </p:attrNameLst>
                                      </p:cBhvr>
                                      <p:tavLst>
                                        <p:tav tm="0">
                                          <p:val>
                                            <p:strVal val="#ppt_x-0.25"/>
                                          </p:val>
                                        </p:tav>
                                        <p:tav tm="100000">
                                          <p:val>
                                            <p:strVal val="#ppt_x"/>
                                          </p:val>
                                        </p:tav>
                                      </p:tavLst>
                                    </p:anim>
                                    <p:anim calcmode="lin" valueType="num">
                                      <p:cBhvr>
                                        <p:cTn id="17" dur="415" tmFilter="0.0,0.0; 0.25,0.07; 0.50,0.2; 0.75,0.467; 1.0,1.0">
                                          <p:stCondLst>
                                            <p:cond delay="0"/>
                                          </p:stCondLst>
                                        </p:cTn>
                                        <p:tgtEl>
                                          <p:spTgt spid="11">
                                            <p:txEl>
                                              <p:pRg st="2" end="2"/>
                                            </p:txEl>
                                          </p:spTgt>
                                        </p:tgtEl>
                                        <p:attrNameLst>
                                          <p:attrName>ppt_y</p:attrName>
                                        </p:attrNameLst>
                                      </p:cBhvr>
                                      <p:tavLst>
                                        <p:tav tm="0" fmla="#ppt_y-sin(pi*$)/3">
                                          <p:val>
                                            <p:fltVal val="0.5"/>
                                          </p:val>
                                        </p:tav>
                                        <p:tav tm="100000">
                                          <p:val>
                                            <p:fltVal val="1"/>
                                          </p:val>
                                        </p:tav>
                                      </p:tavLst>
                                    </p:anim>
                                    <p:anim calcmode="lin" valueType="num">
                                      <p:cBhvr>
                                        <p:cTn id="18" dur="415" tmFilter="0, 0; 0.125,0.2665; 0.25,0.4; 0.375,0.465; 0.5,0.5;  0.625,0.535; 0.75,0.6; 0.875,0.7335; 1,1">
                                          <p:stCondLst>
                                            <p:cond delay="415"/>
                                          </p:stCondLst>
                                        </p:cTn>
                                        <p:tgtEl>
                                          <p:spTgt spid="11">
                                            <p:txEl>
                                              <p:pRg st="2" end="2"/>
                                            </p:txEl>
                                          </p:spTgt>
                                        </p:tgtEl>
                                        <p:attrNameLst>
                                          <p:attrName>ppt_y</p:attrName>
                                        </p:attrNameLst>
                                      </p:cBhvr>
                                      <p:tavLst>
                                        <p:tav tm="0" fmla="#ppt_y-sin(pi*$)/9">
                                          <p:val>
                                            <p:fltVal val="0"/>
                                          </p:val>
                                        </p:tav>
                                        <p:tav tm="100000">
                                          <p:val>
                                            <p:fltVal val="1"/>
                                          </p:val>
                                        </p:tav>
                                      </p:tavLst>
                                    </p:anim>
                                    <p:anim calcmode="lin" valueType="num">
                                      <p:cBhvr>
                                        <p:cTn id="19" dur="207" tmFilter="0, 0; 0.125,0.2665; 0.25,0.4; 0.375,0.465; 0.5,0.5;  0.625,0.535; 0.75,0.6; 0.875,0.7335; 1,1">
                                          <p:stCondLst>
                                            <p:cond delay="828"/>
                                          </p:stCondLst>
                                        </p:cTn>
                                        <p:tgtEl>
                                          <p:spTgt spid="11">
                                            <p:txEl>
                                              <p:pRg st="2" end="2"/>
                                            </p:txEl>
                                          </p:spTgt>
                                        </p:tgtEl>
                                        <p:attrNameLst>
                                          <p:attrName>ppt_y</p:attrName>
                                        </p:attrNameLst>
                                      </p:cBhvr>
                                      <p:tavLst>
                                        <p:tav tm="0" fmla="#ppt_y-sin(pi*$)/27">
                                          <p:val>
                                            <p:fltVal val="0"/>
                                          </p:val>
                                        </p:tav>
                                        <p:tav tm="100000">
                                          <p:val>
                                            <p:fltVal val="1"/>
                                          </p:val>
                                        </p:tav>
                                      </p:tavLst>
                                    </p:anim>
                                    <p:anim calcmode="lin" valueType="num">
                                      <p:cBhvr>
                                        <p:cTn id="20" dur="103" tmFilter="0, 0; 0.125,0.2665; 0.25,0.4; 0.375,0.465; 0.5,0.5;  0.625,0.535; 0.75,0.6; 0.875,0.7335; 1,1">
                                          <p:stCondLst>
                                            <p:cond delay="1035"/>
                                          </p:stCondLst>
                                        </p:cTn>
                                        <p:tgtEl>
                                          <p:spTgt spid="11">
                                            <p:txEl>
                                              <p:pRg st="2" end="2"/>
                                            </p:txEl>
                                          </p:spTgt>
                                        </p:tgtEl>
                                        <p:attrNameLst>
                                          <p:attrName>ppt_y</p:attrName>
                                        </p:attrNameLst>
                                      </p:cBhvr>
                                      <p:tavLst>
                                        <p:tav tm="0" fmla="#ppt_y-sin(pi*$)/81">
                                          <p:val>
                                            <p:fltVal val="0"/>
                                          </p:val>
                                        </p:tav>
                                        <p:tav tm="100000">
                                          <p:val>
                                            <p:fltVal val="1"/>
                                          </p:val>
                                        </p:tav>
                                      </p:tavLst>
                                    </p:anim>
                                    <p:animScale>
                                      <p:cBhvr>
                                        <p:cTn id="21" dur="16">
                                          <p:stCondLst>
                                            <p:cond delay="406"/>
                                          </p:stCondLst>
                                        </p:cTn>
                                        <p:tgtEl>
                                          <p:spTgt spid="11">
                                            <p:txEl>
                                              <p:pRg st="2" end="2"/>
                                            </p:txEl>
                                          </p:spTgt>
                                        </p:tgtEl>
                                      </p:cBhvr>
                                      <p:to x="100000" y="60000"/>
                                    </p:animScale>
                                    <p:animScale>
                                      <p:cBhvr>
                                        <p:cTn id="22" dur="104" decel="50000">
                                          <p:stCondLst>
                                            <p:cond delay="423"/>
                                          </p:stCondLst>
                                        </p:cTn>
                                        <p:tgtEl>
                                          <p:spTgt spid="11">
                                            <p:txEl>
                                              <p:pRg st="2" end="2"/>
                                            </p:txEl>
                                          </p:spTgt>
                                        </p:tgtEl>
                                      </p:cBhvr>
                                      <p:to x="100000" y="100000"/>
                                    </p:animScale>
                                    <p:animScale>
                                      <p:cBhvr>
                                        <p:cTn id="23" dur="16">
                                          <p:stCondLst>
                                            <p:cond delay="820"/>
                                          </p:stCondLst>
                                        </p:cTn>
                                        <p:tgtEl>
                                          <p:spTgt spid="11">
                                            <p:txEl>
                                              <p:pRg st="2" end="2"/>
                                            </p:txEl>
                                          </p:spTgt>
                                        </p:tgtEl>
                                      </p:cBhvr>
                                      <p:to x="100000" y="80000"/>
                                    </p:animScale>
                                    <p:animScale>
                                      <p:cBhvr>
                                        <p:cTn id="24" dur="104" decel="50000">
                                          <p:stCondLst>
                                            <p:cond delay="836"/>
                                          </p:stCondLst>
                                        </p:cTn>
                                        <p:tgtEl>
                                          <p:spTgt spid="11">
                                            <p:txEl>
                                              <p:pRg st="2" end="2"/>
                                            </p:txEl>
                                          </p:spTgt>
                                        </p:tgtEl>
                                      </p:cBhvr>
                                      <p:to x="100000" y="100000"/>
                                    </p:animScale>
                                    <p:animScale>
                                      <p:cBhvr>
                                        <p:cTn id="25" dur="16">
                                          <p:stCondLst>
                                            <p:cond delay="1026"/>
                                          </p:stCondLst>
                                        </p:cTn>
                                        <p:tgtEl>
                                          <p:spTgt spid="11">
                                            <p:txEl>
                                              <p:pRg st="2" end="2"/>
                                            </p:txEl>
                                          </p:spTgt>
                                        </p:tgtEl>
                                      </p:cBhvr>
                                      <p:to x="100000" y="90000"/>
                                    </p:animScale>
                                    <p:animScale>
                                      <p:cBhvr>
                                        <p:cTn id="26" dur="104" decel="50000">
                                          <p:stCondLst>
                                            <p:cond delay="1042"/>
                                          </p:stCondLst>
                                        </p:cTn>
                                        <p:tgtEl>
                                          <p:spTgt spid="11">
                                            <p:txEl>
                                              <p:pRg st="2" end="2"/>
                                            </p:txEl>
                                          </p:spTgt>
                                        </p:tgtEl>
                                      </p:cBhvr>
                                      <p:to x="100000" y="100000"/>
                                    </p:animScale>
                                    <p:animScale>
                                      <p:cBhvr>
                                        <p:cTn id="27" dur="16">
                                          <p:stCondLst>
                                            <p:cond delay="1130"/>
                                          </p:stCondLst>
                                        </p:cTn>
                                        <p:tgtEl>
                                          <p:spTgt spid="11">
                                            <p:txEl>
                                              <p:pRg st="2" end="2"/>
                                            </p:txEl>
                                          </p:spTgt>
                                        </p:tgtEl>
                                      </p:cBhvr>
                                      <p:to x="100000" y="95000"/>
                                    </p:animScale>
                                    <p:animScale>
                                      <p:cBhvr>
                                        <p:cTn id="28" dur="104" decel="50000">
                                          <p:stCondLst>
                                            <p:cond delay="1146"/>
                                          </p:stCondLst>
                                        </p:cTn>
                                        <p:tgtEl>
                                          <p:spTgt spid="11">
                                            <p:txEl>
                                              <p:pRg st="2" end="2"/>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barn(inVertical)">
                                      <p:cBhvr>
                                        <p:cTn id="33" dur="1250"/>
                                        <p:tgtEl>
                                          <p:spTgt spid="1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1">
                                            <p:txEl>
                                              <p:pRg st="6" end="6"/>
                                            </p:txEl>
                                          </p:spTgt>
                                        </p:tgtEl>
                                        <p:attrNameLst>
                                          <p:attrName>style.visibility</p:attrName>
                                        </p:attrNameLst>
                                      </p:cBhvr>
                                      <p:to>
                                        <p:strVal val="visible"/>
                                      </p:to>
                                    </p:set>
                                    <p:anim calcmode="lin" valueType="num">
                                      <p:cBhvr>
                                        <p:cTn id="38"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9"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40"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41" dur="1000"/>
                                        <p:tgtEl>
                                          <p:spTgt spid="11">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nodeType="clickEffect">
                                  <p:stCondLst>
                                    <p:cond delay="0"/>
                                  </p:stCondLst>
                                  <p:childTnLst>
                                    <p:set>
                                      <p:cBhvr>
                                        <p:cTn id="45" dur="1" fill="hold">
                                          <p:stCondLst>
                                            <p:cond delay="0"/>
                                          </p:stCondLst>
                                        </p:cTn>
                                        <p:tgtEl>
                                          <p:spTgt spid="11">
                                            <p:txEl>
                                              <p:pRg st="8" end="8"/>
                                            </p:txEl>
                                          </p:spTgt>
                                        </p:tgtEl>
                                        <p:attrNameLst>
                                          <p:attrName>style.visibility</p:attrName>
                                        </p:attrNameLst>
                                      </p:cBhvr>
                                      <p:to>
                                        <p:strVal val="visible"/>
                                      </p:to>
                                    </p:set>
                                    <p:anim calcmode="lin" valueType="num">
                                      <p:cBhvr>
                                        <p:cTn id="46"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7"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8"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109879"/>
          </a:xfrm>
        </p:spPr>
        <p:txBody>
          <a:bodyPr>
            <a:normAutofit lnSpcReduction="10000"/>
          </a:bodyPr>
          <a:lstStyle/>
          <a:p>
            <a:pPr marL="0" indent="0" algn="just">
              <a:lnSpc>
                <a:spcPct val="110000"/>
              </a:lnSpc>
              <a:spcBef>
                <a:spcPts val="0"/>
              </a:spcBef>
              <a:buNone/>
              <a:defRPr/>
            </a:pPr>
            <a:r>
              <a:rPr kumimoji="0" lang="es-ES" sz="2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Presentación y apertura de proposiciones. </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principio  este  acto  se  debe llevar </a:t>
            </a:r>
            <a:r>
              <a:rPr lang="es-MX" sz="2000" dirty="0">
                <a:solidFill>
                  <a:srgbClr val="2F6642"/>
                </a:solidFill>
                <a:latin typeface="Arial" panose="020B0604020202020204" pitchFamily="34" charset="0"/>
                <a:cs typeface="Arial" panose="020B0604020202020204" pitchFamily="34" charset="0"/>
              </a:rPr>
              <a:t>a cabo a través de CompraNet</a:t>
            </a:r>
            <a:r>
              <a:rPr lang="es-MX" sz="2000" dirty="0">
                <a:solidFill>
                  <a:schemeClr val="bg1"/>
                </a:solidFill>
                <a:latin typeface="Arial" panose="020B0604020202020204" pitchFamily="34" charset="0"/>
                <a:cs typeface="Arial" panose="020B0604020202020204" pitchFamily="34" charset="0"/>
              </a:rPr>
              <a:t>, en el día, y hora establecidos, y si es mixto el procedimieto, en el lugar previstos en la convocatoria a la licitación, sino se modificó este. </a:t>
            </a:r>
            <a:r>
              <a:rPr lang="es-MX" sz="1600" dirty="0">
                <a:solidFill>
                  <a:schemeClr val="bg1"/>
                </a:solidFill>
                <a:latin typeface="Arial" panose="020B0604020202020204" pitchFamily="34" charset="0"/>
                <a:cs typeface="Arial" panose="020B0604020202020204" pitchFamily="34" charset="0"/>
              </a:rPr>
              <a:t>(arts. 35 1er. pfo. LAASSP y 47, 48 y 49 RLAASSP, y 37 1er. pfo. LOPSRM y 59, 60, 61 y 62 RLOPSRM)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Las proposiciones deben </a:t>
            </a:r>
            <a:r>
              <a:rPr lang="es-MX" sz="2000" dirty="0">
                <a:solidFill>
                  <a:srgbClr val="7F3B71"/>
                </a:solidFill>
                <a:latin typeface="Arial" panose="020B0604020202020204" pitchFamily="34" charset="0"/>
                <a:cs typeface="Arial" panose="020B0604020202020204" pitchFamily="34" charset="0"/>
              </a:rPr>
              <a:t>presentarse en sobre cerrado </a:t>
            </a:r>
            <a:r>
              <a:rPr lang="es-MX" sz="2000" dirty="0">
                <a:solidFill>
                  <a:schemeClr val="bg1"/>
                </a:solidFill>
                <a:latin typeface="Arial" panose="020B0604020202020204" pitchFamily="34" charset="0"/>
                <a:cs typeface="Arial" panose="020B0604020202020204" pitchFamily="34" charset="0"/>
              </a:rPr>
              <a:t>(con-		          tiene oferta o propuesta técnica y económica y documentos 		          legales o administrativos). (</a:t>
            </a:r>
            <a:r>
              <a:rPr lang="es-MX" sz="1600" dirty="0">
                <a:solidFill>
                  <a:schemeClr val="bg1"/>
                </a:solidFill>
                <a:latin typeface="Arial" panose="020B0604020202020204" pitchFamily="34" charset="0"/>
                <a:cs typeface="Arial" panose="020B0604020202020204" pitchFamily="34" charset="0"/>
              </a:rPr>
              <a:t>arts. 34 1e.r pfo. LAASSP y 2 fracc. XI RL		            AASSP, y 36 1er. pfo. LOPSRM y 2 fracc XXVIII RLOPSRM)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Cuando la proposición se manda por CompraNet, los sobres serán generados por ese medio tecnológico que resguarden su confidencialidad. </a:t>
            </a:r>
            <a:r>
              <a:rPr lang="es-MX" sz="1600" dirty="0">
                <a:solidFill>
                  <a:schemeClr val="bg1"/>
                </a:solidFill>
                <a:latin typeface="Arial" panose="020B0604020202020204" pitchFamily="34" charset="0"/>
                <a:cs typeface="Arial" panose="020B0604020202020204" pitchFamily="34" charset="0"/>
              </a:rPr>
              <a:t>(arts. 34 1er pfo. LAASSP, y 36 1er. pfo. LOPSRM)</a:t>
            </a:r>
          </a:p>
          <a:p>
            <a:pPr marL="0" indent="0" algn="just">
              <a:lnSpc>
                <a:spcPct val="11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Para participar o intervenir en el acto, es suficiente </a:t>
            </a:r>
            <a:r>
              <a:rPr lang="es-MX" sz="2000" dirty="0">
                <a:solidFill>
                  <a:srgbClr val="155A9B"/>
                </a:solidFill>
                <a:latin typeface="Arial" panose="020B0604020202020204" pitchFamily="34" charset="0"/>
                <a:cs typeface="Arial" panose="020B0604020202020204" pitchFamily="34" charset="0"/>
              </a:rPr>
              <a:t>presentar un escrito </a:t>
            </a:r>
            <a:r>
              <a:rPr lang="es-MX" sz="2000" dirty="0">
                <a:solidFill>
                  <a:schemeClr val="bg1"/>
                </a:solidFill>
                <a:latin typeface="Arial" panose="020B0604020202020204" pitchFamily="34" charset="0"/>
                <a:cs typeface="Arial" panose="020B0604020202020204" pitchFamily="34" charset="0"/>
              </a:rPr>
              <a:t>bajo protesta de decir verdad firmado por quien manifieste tener facultades para representar al licitante </a:t>
            </a:r>
            <a:r>
              <a:rPr lang="es-MX" sz="1600" dirty="0">
                <a:solidFill>
                  <a:schemeClr val="bg1"/>
                </a:solidFill>
                <a:latin typeface="Arial" panose="020B0604020202020204" pitchFamily="34" charset="0"/>
                <a:cs typeface="Arial" panose="020B0604020202020204" pitchFamily="34" charset="0"/>
              </a:rPr>
              <a:t>(arts. 48 fracc. V RLAASSP, y 61 fracc VI RLOPSRM)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El licitante sólo  puede  </a:t>
            </a:r>
            <a:r>
              <a:rPr lang="es-MX" sz="2000" dirty="0">
                <a:solidFill>
                  <a:schemeClr val="accent6">
                    <a:lumMod val="50000"/>
                  </a:schemeClr>
                </a:solidFill>
                <a:latin typeface="Arial" panose="020B0604020202020204" pitchFamily="34" charset="0"/>
                <a:cs typeface="Arial" panose="020B0604020202020204" pitchFamily="34" charset="0"/>
              </a:rPr>
              <a:t>presentar una proposición</a:t>
            </a:r>
            <a:r>
              <a:rPr lang="es-MX" sz="2000" dirty="0">
                <a:solidFill>
                  <a:schemeClr val="bg1"/>
                </a:solidFill>
                <a:latin typeface="Arial" panose="020B0604020202020204" pitchFamily="34" charset="0"/>
                <a:cs typeface="Arial" panose="020B0604020202020204" pitchFamily="34" charset="0"/>
              </a:rPr>
              <a:t>, misma que no puede ser retirada</a:t>
            </a:r>
            <a:endParaRPr lang="es-MX" sz="2000" dirty="0">
              <a:solidFill>
                <a:schemeClr val="bg2">
                  <a:lumMod val="60000"/>
                  <a:lumOff val="40000"/>
                </a:schemeClr>
              </a:solidFill>
              <a:latin typeface="Arial" panose="020B0604020202020204" pitchFamily="34" charset="0"/>
              <a:cs typeface="Arial" panose="020B0604020202020204" pitchFamily="34" charset="0"/>
            </a:endParaRPr>
          </a:p>
        </p:txBody>
      </p:sp>
      <p:pic>
        <p:nvPicPr>
          <p:cNvPr id="3" name="Picture 2" descr="Vuelve a Operar Compranet Antes de lo Previsto: Hacienda | Periódico El Orbe">
            <a:extLst>
              <a:ext uri="{FF2B5EF4-FFF2-40B4-BE49-F238E27FC236}">
                <a16:creationId xmlns:a16="http://schemas.microsoft.com/office/drawing/2014/main" id="{FEA95521-E1A8-249D-8F34-85851A24C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541" y="2535834"/>
            <a:ext cx="2348510" cy="1499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31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par>
                          <p:cTn id="12" fill="hold">
                            <p:stCondLst>
                              <p:cond delay="2300"/>
                            </p:stCondLst>
                            <p:childTnLst>
                              <p:par>
                                <p:cTn id="13" presetID="26"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down)">
                                      <p:cBhvr>
                                        <p:cTn id="15" dur="362">
                                          <p:stCondLst>
                                            <p:cond delay="0"/>
                                          </p:stCondLst>
                                        </p:cTn>
                                        <p:tgtEl>
                                          <p:spTgt spid="11">
                                            <p:txEl>
                                              <p:pRg st="2" end="2"/>
                                            </p:txEl>
                                          </p:spTgt>
                                        </p:tgtEl>
                                      </p:cBhvr>
                                    </p:animEffect>
                                    <p:anim calcmode="lin" valueType="num">
                                      <p:cBhvr>
                                        <p:cTn id="16" dur="1139" tmFilter="0,0; 0.14,0.36; 0.43,0.73; 0.71,0.91; 1.0,1.0">
                                          <p:stCondLst>
                                            <p:cond delay="0"/>
                                          </p:stCondLst>
                                        </p:cTn>
                                        <p:tgtEl>
                                          <p:spTgt spid="11">
                                            <p:txEl>
                                              <p:pRg st="2" end="2"/>
                                            </p:txEl>
                                          </p:spTgt>
                                        </p:tgtEl>
                                        <p:attrNameLst>
                                          <p:attrName>ppt_x</p:attrName>
                                        </p:attrNameLst>
                                      </p:cBhvr>
                                      <p:tavLst>
                                        <p:tav tm="0">
                                          <p:val>
                                            <p:strVal val="#ppt_x-0.25"/>
                                          </p:val>
                                        </p:tav>
                                        <p:tav tm="100000">
                                          <p:val>
                                            <p:strVal val="#ppt_x"/>
                                          </p:val>
                                        </p:tav>
                                      </p:tavLst>
                                    </p:anim>
                                    <p:anim calcmode="lin" valueType="num">
                                      <p:cBhvr>
                                        <p:cTn id="17" dur="415" tmFilter="0.0,0.0; 0.25,0.07; 0.50,0.2; 0.75,0.467; 1.0,1.0">
                                          <p:stCondLst>
                                            <p:cond delay="0"/>
                                          </p:stCondLst>
                                        </p:cTn>
                                        <p:tgtEl>
                                          <p:spTgt spid="11">
                                            <p:txEl>
                                              <p:pRg st="2" end="2"/>
                                            </p:txEl>
                                          </p:spTgt>
                                        </p:tgtEl>
                                        <p:attrNameLst>
                                          <p:attrName>ppt_y</p:attrName>
                                        </p:attrNameLst>
                                      </p:cBhvr>
                                      <p:tavLst>
                                        <p:tav tm="0" fmla="#ppt_y-sin(pi*$)/3">
                                          <p:val>
                                            <p:fltVal val="0.5"/>
                                          </p:val>
                                        </p:tav>
                                        <p:tav tm="100000">
                                          <p:val>
                                            <p:fltVal val="1"/>
                                          </p:val>
                                        </p:tav>
                                      </p:tavLst>
                                    </p:anim>
                                    <p:anim calcmode="lin" valueType="num">
                                      <p:cBhvr>
                                        <p:cTn id="18" dur="415" tmFilter="0, 0; 0.125,0.2665; 0.25,0.4; 0.375,0.465; 0.5,0.5;  0.625,0.535; 0.75,0.6; 0.875,0.7335; 1,1">
                                          <p:stCondLst>
                                            <p:cond delay="415"/>
                                          </p:stCondLst>
                                        </p:cTn>
                                        <p:tgtEl>
                                          <p:spTgt spid="11">
                                            <p:txEl>
                                              <p:pRg st="2" end="2"/>
                                            </p:txEl>
                                          </p:spTgt>
                                        </p:tgtEl>
                                        <p:attrNameLst>
                                          <p:attrName>ppt_y</p:attrName>
                                        </p:attrNameLst>
                                      </p:cBhvr>
                                      <p:tavLst>
                                        <p:tav tm="0" fmla="#ppt_y-sin(pi*$)/9">
                                          <p:val>
                                            <p:fltVal val="0"/>
                                          </p:val>
                                        </p:tav>
                                        <p:tav tm="100000">
                                          <p:val>
                                            <p:fltVal val="1"/>
                                          </p:val>
                                        </p:tav>
                                      </p:tavLst>
                                    </p:anim>
                                    <p:anim calcmode="lin" valueType="num">
                                      <p:cBhvr>
                                        <p:cTn id="19" dur="207" tmFilter="0, 0; 0.125,0.2665; 0.25,0.4; 0.375,0.465; 0.5,0.5;  0.625,0.535; 0.75,0.6; 0.875,0.7335; 1,1">
                                          <p:stCondLst>
                                            <p:cond delay="828"/>
                                          </p:stCondLst>
                                        </p:cTn>
                                        <p:tgtEl>
                                          <p:spTgt spid="11">
                                            <p:txEl>
                                              <p:pRg st="2" end="2"/>
                                            </p:txEl>
                                          </p:spTgt>
                                        </p:tgtEl>
                                        <p:attrNameLst>
                                          <p:attrName>ppt_y</p:attrName>
                                        </p:attrNameLst>
                                      </p:cBhvr>
                                      <p:tavLst>
                                        <p:tav tm="0" fmla="#ppt_y-sin(pi*$)/27">
                                          <p:val>
                                            <p:fltVal val="0"/>
                                          </p:val>
                                        </p:tav>
                                        <p:tav tm="100000">
                                          <p:val>
                                            <p:fltVal val="1"/>
                                          </p:val>
                                        </p:tav>
                                      </p:tavLst>
                                    </p:anim>
                                    <p:anim calcmode="lin" valueType="num">
                                      <p:cBhvr>
                                        <p:cTn id="20" dur="103" tmFilter="0, 0; 0.125,0.2665; 0.25,0.4; 0.375,0.465; 0.5,0.5;  0.625,0.535; 0.75,0.6; 0.875,0.7335; 1,1">
                                          <p:stCondLst>
                                            <p:cond delay="1035"/>
                                          </p:stCondLst>
                                        </p:cTn>
                                        <p:tgtEl>
                                          <p:spTgt spid="11">
                                            <p:txEl>
                                              <p:pRg st="2" end="2"/>
                                            </p:txEl>
                                          </p:spTgt>
                                        </p:tgtEl>
                                        <p:attrNameLst>
                                          <p:attrName>ppt_y</p:attrName>
                                        </p:attrNameLst>
                                      </p:cBhvr>
                                      <p:tavLst>
                                        <p:tav tm="0" fmla="#ppt_y-sin(pi*$)/81">
                                          <p:val>
                                            <p:fltVal val="0"/>
                                          </p:val>
                                        </p:tav>
                                        <p:tav tm="100000">
                                          <p:val>
                                            <p:fltVal val="1"/>
                                          </p:val>
                                        </p:tav>
                                      </p:tavLst>
                                    </p:anim>
                                    <p:animScale>
                                      <p:cBhvr>
                                        <p:cTn id="21" dur="16">
                                          <p:stCondLst>
                                            <p:cond delay="406"/>
                                          </p:stCondLst>
                                        </p:cTn>
                                        <p:tgtEl>
                                          <p:spTgt spid="11">
                                            <p:txEl>
                                              <p:pRg st="2" end="2"/>
                                            </p:txEl>
                                          </p:spTgt>
                                        </p:tgtEl>
                                      </p:cBhvr>
                                      <p:to x="100000" y="60000"/>
                                    </p:animScale>
                                    <p:animScale>
                                      <p:cBhvr>
                                        <p:cTn id="22" dur="104" decel="50000">
                                          <p:stCondLst>
                                            <p:cond delay="423"/>
                                          </p:stCondLst>
                                        </p:cTn>
                                        <p:tgtEl>
                                          <p:spTgt spid="11">
                                            <p:txEl>
                                              <p:pRg st="2" end="2"/>
                                            </p:txEl>
                                          </p:spTgt>
                                        </p:tgtEl>
                                      </p:cBhvr>
                                      <p:to x="100000" y="100000"/>
                                    </p:animScale>
                                    <p:animScale>
                                      <p:cBhvr>
                                        <p:cTn id="23" dur="16">
                                          <p:stCondLst>
                                            <p:cond delay="820"/>
                                          </p:stCondLst>
                                        </p:cTn>
                                        <p:tgtEl>
                                          <p:spTgt spid="11">
                                            <p:txEl>
                                              <p:pRg st="2" end="2"/>
                                            </p:txEl>
                                          </p:spTgt>
                                        </p:tgtEl>
                                      </p:cBhvr>
                                      <p:to x="100000" y="80000"/>
                                    </p:animScale>
                                    <p:animScale>
                                      <p:cBhvr>
                                        <p:cTn id="24" dur="104" decel="50000">
                                          <p:stCondLst>
                                            <p:cond delay="836"/>
                                          </p:stCondLst>
                                        </p:cTn>
                                        <p:tgtEl>
                                          <p:spTgt spid="11">
                                            <p:txEl>
                                              <p:pRg st="2" end="2"/>
                                            </p:txEl>
                                          </p:spTgt>
                                        </p:tgtEl>
                                      </p:cBhvr>
                                      <p:to x="100000" y="100000"/>
                                    </p:animScale>
                                    <p:animScale>
                                      <p:cBhvr>
                                        <p:cTn id="25" dur="16">
                                          <p:stCondLst>
                                            <p:cond delay="1026"/>
                                          </p:stCondLst>
                                        </p:cTn>
                                        <p:tgtEl>
                                          <p:spTgt spid="11">
                                            <p:txEl>
                                              <p:pRg st="2" end="2"/>
                                            </p:txEl>
                                          </p:spTgt>
                                        </p:tgtEl>
                                      </p:cBhvr>
                                      <p:to x="100000" y="90000"/>
                                    </p:animScale>
                                    <p:animScale>
                                      <p:cBhvr>
                                        <p:cTn id="26" dur="104" decel="50000">
                                          <p:stCondLst>
                                            <p:cond delay="1042"/>
                                          </p:stCondLst>
                                        </p:cTn>
                                        <p:tgtEl>
                                          <p:spTgt spid="11">
                                            <p:txEl>
                                              <p:pRg st="2" end="2"/>
                                            </p:txEl>
                                          </p:spTgt>
                                        </p:tgtEl>
                                      </p:cBhvr>
                                      <p:to x="100000" y="100000"/>
                                    </p:animScale>
                                    <p:animScale>
                                      <p:cBhvr>
                                        <p:cTn id="27" dur="16">
                                          <p:stCondLst>
                                            <p:cond delay="1130"/>
                                          </p:stCondLst>
                                        </p:cTn>
                                        <p:tgtEl>
                                          <p:spTgt spid="11">
                                            <p:txEl>
                                              <p:pRg st="2" end="2"/>
                                            </p:txEl>
                                          </p:spTgt>
                                        </p:tgtEl>
                                      </p:cBhvr>
                                      <p:to x="100000" y="95000"/>
                                    </p:animScale>
                                    <p:animScale>
                                      <p:cBhvr>
                                        <p:cTn id="28" dur="104" decel="50000">
                                          <p:stCondLst>
                                            <p:cond delay="1146"/>
                                          </p:stCondLst>
                                        </p:cTn>
                                        <p:tgtEl>
                                          <p:spTgt spid="11">
                                            <p:txEl>
                                              <p:pRg st="2" end="2"/>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ssolve">
                                      <p:cBhvr>
                                        <p:cTn id="33" dur="1000"/>
                                        <p:tgtEl>
                                          <p:spTgt spid="3"/>
                                        </p:tgtEl>
                                      </p:cBhvr>
                                    </p:animEffect>
                                  </p:childTnLst>
                                </p:cTn>
                              </p:par>
                              <p:par>
                                <p:cTn id="34" presetID="2" presetClass="entr" presetSubtype="4" fill="hold" nodeType="with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anim calcmode="lin" valueType="num">
                                      <p:cBhvr additive="base">
                                        <p:cTn id="3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 calcmode="lin" valueType="num">
                                      <p:cBhvr>
                                        <p:cTn id="42"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45"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1">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entr" presetSubtype="0" decel="100000" fill="hold" nodeType="clickEffect">
                                  <p:stCondLst>
                                    <p:cond delay="0"/>
                                  </p:stCondLst>
                                  <p:childTnLst>
                                    <p:set>
                                      <p:cBhvr>
                                        <p:cTn id="53" dur="1" fill="hold">
                                          <p:stCondLst>
                                            <p:cond delay="0"/>
                                          </p:stCondLst>
                                        </p:cTn>
                                        <p:tgtEl>
                                          <p:spTgt spid="11">
                                            <p:txEl>
                                              <p:pRg st="8" end="8"/>
                                            </p:txEl>
                                          </p:spTgt>
                                        </p:tgtEl>
                                        <p:attrNameLst>
                                          <p:attrName>style.visibility</p:attrName>
                                        </p:attrNameLst>
                                      </p:cBhvr>
                                      <p:to>
                                        <p:strVal val="visible"/>
                                      </p:to>
                                    </p:set>
                                    <p:anim calcmode="lin" valueType="num">
                                      <p:cBhvr>
                                        <p:cTn id="54"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55"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56" dur="1000" fill="hold"/>
                                        <p:tgtEl>
                                          <p:spTgt spid="11">
                                            <p:txEl>
                                              <p:pRg st="8" end="8"/>
                                            </p:txEl>
                                          </p:spTgt>
                                        </p:tgtEl>
                                        <p:attrNameLst>
                                          <p:attrName>style.rotation</p:attrName>
                                        </p:attrNameLst>
                                      </p:cBhvr>
                                      <p:tavLst>
                                        <p:tav tm="0">
                                          <p:val>
                                            <p:fltVal val="360"/>
                                          </p:val>
                                        </p:tav>
                                        <p:tav tm="100000">
                                          <p:val>
                                            <p:fltVal val="0"/>
                                          </p:val>
                                        </p:tav>
                                      </p:tavLst>
                                    </p:anim>
                                    <p:animEffect transition="in" filter="fade">
                                      <p:cBhvr>
                                        <p:cTn id="57" dur="1000"/>
                                        <p:tgtEl>
                                          <p:spTgt spid="11">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6" presetClass="entr" presetSubtype="0" fill="hold" nodeType="clickEffect">
                                  <p:stCondLst>
                                    <p:cond delay="0"/>
                                  </p:stCondLst>
                                  <p:iterate type="lt">
                                    <p:tmPct val="10000"/>
                                  </p:iterate>
                                  <p:childTnLst>
                                    <p:set>
                                      <p:cBhvr>
                                        <p:cTn id="61" dur="1" fill="hold">
                                          <p:stCondLst>
                                            <p:cond delay="0"/>
                                          </p:stCondLst>
                                        </p:cTn>
                                        <p:tgtEl>
                                          <p:spTgt spid="11">
                                            <p:txEl>
                                              <p:pRg st="10" end="10"/>
                                            </p:txEl>
                                          </p:spTgt>
                                        </p:tgtEl>
                                        <p:attrNameLst>
                                          <p:attrName>style.visibility</p:attrName>
                                        </p:attrNameLst>
                                      </p:cBhvr>
                                      <p:to>
                                        <p:strVal val="visible"/>
                                      </p:to>
                                    </p:set>
                                    <p:anim by="(-#ppt_w*2)" calcmode="lin" valueType="num">
                                      <p:cBhvr rctx="PPT">
                                        <p:cTn id="62" dur="125" autoRev="1" fill="hold">
                                          <p:stCondLst>
                                            <p:cond delay="0"/>
                                          </p:stCondLst>
                                        </p:cTn>
                                        <p:tgtEl>
                                          <p:spTgt spid="11">
                                            <p:txEl>
                                              <p:pRg st="10" end="10"/>
                                            </p:txEl>
                                          </p:spTgt>
                                        </p:tgtEl>
                                        <p:attrNameLst>
                                          <p:attrName>ppt_w</p:attrName>
                                        </p:attrNameLst>
                                      </p:cBhvr>
                                    </p:anim>
                                    <p:anim by="(#ppt_w*0.50)" calcmode="lin" valueType="num">
                                      <p:cBhvr>
                                        <p:cTn id="63" dur="125" decel="50000" autoRev="1" fill="hold">
                                          <p:stCondLst>
                                            <p:cond delay="0"/>
                                          </p:stCondLst>
                                        </p:cTn>
                                        <p:tgtEl>
                                          <p:spTgt spid="11">
                                            <p:txEl>
                                              <p:pRg st="10" end="10"/>
                                            </p:txEl>
                                          </p:spTgt>
                                        </p:tgtEl>
                                        <p:attrNameLst>
                                          <p:attrName>ppt_x</p:attrName>
                                        </p:attrNameLst>
                                      </p:cBhvr>
                                    </p:anim>
                                    <p:anim from="(-#ppt_h/2)" to="(#ppt_y)" calcmode="lin" valueType="num">
                                      <p:cBhvr>
                                        <p:cTn id="64" dur="250" fill="hold">
                                          <p:stCondLst>
                                            <p:cond delay="0"/>
                                          </p:stCondLst>
                                        </p:cTn>
                                        <p:tgtEl>
                                          <p:spTgt spid="11">
                                            <p:txEl>
                                              <p:pRg st="10" end="10"/>
                                            </p:txEl>
                                          </p:spTgt>
                                        </p:tgtEl>
                                        <p:attrNameLst>
                                          <p:attrName>ppt_y</p:attrName>
                                        </p:attrNameLst>
                                      </p:cBhvr>
                                    </p:anim>
                                    <p:animRot by="21600000">
                                      <p:cBhvr>
                                        <p:cTn id="65" dur="250" fill="hold">
                                          <p:stCondLst>
                                            <p:cond delay="0"/>
                                          </p:stCondLst>
                                        </p:cTn>
                                        <p:tgtEl>
                                          <p:spTgt spid="11">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ni dejada sin efectos después de iniciado el acto de presentación y apertura de proposiciones </a:t>
            </a:r>
            <a:r>
              <a:rPr lang="es-MX" sz="1600" dirty="0">
                <a:solidFill>
                  <a:schemeClr val="bg1"/>
                </a:solidFill>
                <a:latin typeface="Arial" panose="020B0604020202020204" pitchFamily="34" charset="0"/>
                <a:cs typeface="Arial" panose="020B0604020202020204" pitchFamily="34" charset="0"/>
              </a:rPr>
              <a:t>(arts. 27 LOPSRM 6º pfo., y 26 9º pfo. LAASSP)</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A partir de la hora señalada para el inicio del acto, </a:t>
            </a:r>
            <a:r>
              <a:rPr lang="es-MX" sz="2000" dirty="0">
                <a:solidFill>
                  <a:schemeClr val="bg2">
                    <a:lumMod val="60000"/>
                    <a:lumOff val="40000"/>
                  </a:schemeClr>
                </a:solidFill>
                <a:latin typeface="Arial" panose="020B0604020202020204" pitchFamily="34" charset="0"/>
                <a:cs typeface="Arial" panose="020B0604020202020204" pitchFamily="34" charset="0"/>
              </a:rPr>
              <a:t>no se permite el acceso a nadie</a:t>
            </a:r>
            <a:r>
              <a:rPr lang="es-MX" sz="2000" dirty="0">
                <a:solidFill>
                  <a:schemeClr val="bg1"/>
                </a:solidFill>
                <a:latin typeface="Arial" panose="020B0604020202020204" pitchFamily="34" charset="0"/>
                <a:cs typeface="Arial" panose="020B0604020202020204" pitchFamily="34" charset="0"/>
              </a:rPr>
              <a:t>. </a:t>
            </a:r>
            <a:r>
              <a:rPr lang="es-MX" sz="1600" dirty="0">
                <a:solidFill>
                  <a:schemeClr val="bg1"/>
                </a:solidFill>
                <a:latin typeface="Arial" panose="020B0604020202020204" pitchFamily="34" charset="0"/>
                <a:cs typeface="Arial" panose="020B0604020202020204" pitchFamily="34" charset="0"/>
              </a:rPr>
              <a:t>(arts. 47 4º pfo. RLAASSP, y 60 4º pfo. RLOPSRM)</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El servidor público que preside en acto, va </a:t>
            </a:r>
            <a:r>
              <a:rPr lang="es-MX" sz="2000" dirty="0">
                <a:solidFill>
                  <a:srgbClr val="9F7A02"/>
                </a:solidFill>
                <a:latin typeface="Arial" panose="020B0604020202020204" pitchFamily="34" charset="0"/>
                <a:cs typeface="Arial" panose="020B0604020202020204" pitchFamily="34" charset="0"/>
              </a:rPr>
              <a:t>dejando constancia de la documentación presentada</a:t>
            </a:r>
            <a:r>
              <a:rPr lang="es-MX" sz="2000" dirty="0">
                <a:solidFill>
                  <a:schemeClr val="bg1"/>
                </a:solidFill>
                <a:latin typeface="Arial" panose="020B0604020202020204" pitchFamily="34" charset="0"/>
                <a:cs typeface="Arial" panose="020B0604020202020204" pitchFamily="34" charset="0"/>
              </a:rPr>
              <a:t>, y no se puede descalificar a nadie en este momento.</a:t>
            </a:r>
            <a:r>
              <a:rPr lang="es-MX" sz="1600" dirty="0">
                <a:solidFill>
                  <a:schemeClr val="bg1"/>
                </a:solidFill>
                <a:latin typeface="Arial" panose="020B0604020202020204" pitchFamily="34" charset="0"/>
                <a:cs typeface="Arial" panose="020B0604020202020204" pitchFamily="34" charset="0"/>
              </a:rPr>
              <a:t> (arts. 35 fracc. I LAASSP, y 37 fracc. I LOPSRM)</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Se levanta el acta en la cual  </a:t>
            </a:r>
            <a:r>
              <a:rPr lang="es-MX" sz="2000" dirty="0">
                <a:solidFill>
                  <a:srgbClr val="70A186"/>
                </a:solidFill>
                <a:latin typeface="Arial" panose="020B0604020202020204" pitchFamily="34" charset="0"/>
                <a:cs typeface="Arial" panose="020B0604020202020204" pitchFamily="34" charset="0"/>
              </a:rPr>
              <a:t>se dan a conocer los importes </a:t>
            </a:r>
            <a:r>
              <a:rPr lang="es-MX" sz="2000" dirty="0">
                <a:solidFill>
                  <a:schemeClr val="bg1"/>
                </a:solidFill>
                <a:latin typeface="Arial" panose="020B0604020202020204" pitchFamily="34" charset="0"/>
                <a:cs typeface="Arial" panose="020B0604020202020204" pitchFamily="34" charset="0"/>
              </a:rPr>
              <a:t>de las propues-	      tas económicas y se informa cuando será el fallo (en principio, dentro de los	  20 días naturales siguientes para las adquisiciones y de los 30 para la  obra	  pública) </a:t>
            </a:r>
            <a:r>
              <a:rPr lang="es-MX" sz="1600" dirty="0">
                <a:solidFill>
                  <a:schemeClr val="bg1"/>
                </a:solidFill>
                <a:latin typeface="Arial" panose="020B0604020202020204" pitchFamily="34" charset="0"/>
                <a:cs typeface="Arial" panose="020B0604020202020204" pitchFamily="34" charset="0"/>
              </a:rPr>
              <a:t>(arts. 35 fracc. III LAASSP, y 37 fracc. III LOPSRM)</a:t>
            </a:r>
            <a:r>
              <a:rPr lang="es-MX" sz="2000" dirty="0">
                <a:solidFill>
                  <a:schemeClr val="bg1"/>
                </a:solidFill>
                <a:latin typeface="Arial" panose="020B0604020202020204" pitchFamily="34" charset="0"/>
                <a:cs typeface="Arial" panose="020B0604020202020204" pitchFamily="34" charset="0"/>
              </a:rPr>
              <a:t>.</a:t>
            </a:r>
            <a:endParaRPr lang="es-MX" sz="16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Aún  y  cuando  exista  </a:t>
            </a:r>
            <a:r>
              <a:rPr lang="es-MX" sz="2000" dirty="0">
                <a:solidFill>
                  <a:schemeClr val="accent6">
                    <a:lumMod val="75000"/>
                  </a:schemeClr>
                </a:solidFill>
                <a:latin typeface="Arial" panose="020B0604020202020204" pitchFamily="34" charset="0"/>
                <a:cs typeface="Arial" panose="020B0604020202020204" pitchFamily="34" charset="0"/>
              </a:rPr>
              <a:t>sospecha  o  duda </a:t>
            </a:r>
            <a:r>
              <a:rPr lang="es-MX" sz="2000" dirty="0">
                <a:solidFill>
                  <a:schemeClr val="bg1"/>
                </a:solidFill>
                <a:latin typeface="Arial" panose="020B0604020202020204" pitchFamily="34" charset="0"/>
                <a:cs typeface="Arial" panose="020B0604020202020204" pitchFamily="34" charset="0"/>
              </a:rPr>
              <a:t>que los escritos presentados </a:t>
            </a:r>
            <a:r>
              <a:rPr lang="es-MX" sz="2000" dirty="0">
                <a:solidFill>
                  <a:schemeClr val="accent6">
                    <a:lumMod val="75000"/>
                  </a:schemeClr>
                </a:solidFill>
                <a:latin typeface="Arial" panose="020B0604020202020204" pitchFamily="34" charset="0"/>
                <a:cs typeface="Arial" panose="020B0604020202020204" pitchFamily="34" charset="0"/>
              </a:rPr>
              <a:t>son</a:t>
            </a: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accent6">
                    <a:lumMod val="75000"/>
                  </a:schemeClr>
                </a:solidFill>
                <a:latin typeface="Arial" panose="020B0604020202020204" pitchFamily="34" charset="0"/>
                <a:cs typeface="Arial" panose="020B0604020202020204" pitchFamily="34" charset="0"/>
              </a:rPr>
              <a:t>falsos</a:t>
            </a:r>
            <a:r>
              <a:rPr lang="es-MX" sz="2000" dirty="0">
                <a:solidFill>
                  <a:schemeClr val="bg1"/>
                </a:solidFill>
                <a:latin typeface="Arial" panose="020B0604020202020204" pitchFamily="34" charset="0"/>
                <a:cs typeface="Arial" panose="020B0604020202020204" pitchFamily="34" charset="0"/>
              </a:rPr>
              <a:t>, la  proposición  no  puede  desecharse  y  se  debe  dar parte al OIC            </a:t>
            </a:r>
            <a:r>
              <a:rPr lang="es-MX" sz="2000" dirty="0">
                <a:solidFill>
                  <a:schemeClr val="bg2">
                    <a:lumMod val="40000"/>
                    <a:lumOff val="60000"/>
                  </a:schemeClr>
                </a:solidFill>
                <a:latin typeface="Arial" panose="020B0604020202020204" pitchFamily="34" charset="0"/>
                <a:cs typeface="Arial" panose="020B0604020202020204" pitchFamily="34" charset="0"/>
              </a:rPr>
              <a:t>.</a:t>
            </a:r>
            <a:r>
              <a:rPr lang="es-MX" sz="2000" dirty="0">
                <a:solidFill>
                  <a:schemeClr val="bg1"/>
                </a:solidFill>
                <a:latin typeface="Arial" panose="020B0604020202020204" pitchFamily="34" charset="0"/>
                <a:cs typeface="Arial" panose="020B0604020202020204" pitchFamily="34" charset="0"/>
              </a:rPr>
              <a:t>        </a:t>
            </a:r>
            <a:r>
              <a:rPr lang="es-MX" sz="1600" dirty="0">
                <a:solidFill>
                  <a:schemeClr val="bg1"/>
                </a:solidFill>
                <a:latin typeface="Arial" panose="020B0604020202020204" pitchFamily="34" charset="0"/>
                <a:cs typeface="Arial" panose="020B0604020202020204" pitchFamily="34" charset="0"/>
              </a:rPr>
              <a:t>(arts. 30 3er. pfo. RLAASSP y  60 penúlto pfo. LAASSP, y 78 último pfo. LOPSRM y 61 fracc. V 	              RLOPSRM)</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bg2">
                    <a:lumMod val="60000"/>
                    <a:lumOff val="40000"/>
                  </a:schemeClr>
                </a:solidFill>
                <a:latin typeface="Arial" panose="020B0604020202020204" pitchFamily="34" charset="0"/>
                <a:cs typeface="Arial" panose="020B0604020202020204" pitchFamily="34" charset="0"/>
              </a:rPr>
              <a:t>.</a:t>
            </a:r>
          </a:p>
        </p:txBody>
      </p:sp>
      <p:pic>
        <p:nvPicPr>
          <p:cNvPr id="11266" name="Picture 2" descr="SEDA TU 1'\~lñfonafe">
            <a:extLst>
              <a:ext uri="{FF2B5EF4-FFF2-40B4-BE49-F238E27FC236}">
                <a16:creationId xmlns:a16="http://schemas.microsoft.com/office/drawing/2014/main" id="{58F1FB6C-458D-2FDE-47F3-5B623EF12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1335" y="2980999"/>
            <a:ext cx="2094971" cy="271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16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125" autoRev="1" fill="hold">
                                          <p:stCondLst>
                                            <p:cond delay="0"/>
                                          </p:stCondLst>
                                        </p:cTn>
                                        <p:tgtEl>
                                          <p:spTgt spid="11">
                                            <p:txEl>
                                              <p:pRg st="0" end="0"/>
                                            </p:txEl>
                                          </p:spTgt>
                                        </p:tgtEl>
                                        <p:attrNameLst>
                                          <p:attrName>ppt_w</p:attrName>
                                        </p:attrNameLst>
                                      </p:cBhvr>
                                    </p:anim>
                                    <p:anim by="(#ppt_w*0.50)" calcmode="lin" valueType="num">
                                      <p:cBhvr>
                                        <p:cTn id="8" dur="125" decel="50000" autoRev="1" fill="hold">
                                          <p:stCondLst>
                                            <p:cond delay="0"/>
                                          </p:stCondLst>
                                        </p:cTn>
                                        <p:tgtEl>
                                          <p:spTgt spid="11">
                                            <p:txEl>
                                              <p:pRg st="0" end="0"/>
                                            </p:txEl>
                                          </p:spTgt>
                                        </p:tgtEl>
                                        <p:attrNameLst>
                                          <p:attrName>ppt_x</p:attrName>
                                        </p:attrNameLst>
                                      </p:cBhvr>
                                    </p:anim>
                                    <p:anim from="(-#ppt_h/2)" to="(#ppt_y)" calcmode="lin" valueType="num">
                                      <p:cBhvr>
                                        <p:cTn id="9" dur="250" fill="hold">
                                          <p:stCondLst>
                                            <p:cond delay="0"/>
                                          </p:stCondLst>
                                        </p:cTn>
                                        <p:tgtEl>
                                          <p:spTgt spid="11">
                                            <p:txEl>
                                              <p:pRg st="0" end="0"/>
                                            </p:txEl>
                                          </p:spTgt>
                                        </p:tgtEl>
                                        <p:attrNameLst>
                                          <p:attrName>ppt_y</p:attrName>
                                        </p:attrNameLst>
                                      </p:cBhvr>
                                    </p:anim>
                                    <p:animRot by="21600000">
                                      <p:cBhvr>
                                        <p:cTn id="10" dur="250" fill="hold">
                                          <p:stCondLst>
                                            <p:cond delay="0"/>
                                          </p:stCondLst>
                                        </p:cTn>
                                        <p:tgtEl>
                                          <p:spTgt spid="11">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style.rotation</p:attrName>
                                        </p:attrNameLst>
                                      </p:cBhvr>
                                      <p:tavLst>
                                        <p:tav tm="0">
                                          <p:val>
                                            <p:fltVal val="360"/>
                                          </p:val>
                                        </p:tav>
                                        <p:tav tm="100000">
                                          <p:val>
                                            <p:fltVal val="0"/>
                                          </p:val>
                                        </p:tav>
                                      </p:tavLst>
                                    </p:anim>
                                    <p:animEffect transition="in" filter="fade">
                                      <p:cBhvr>
                                        <p:cTn id="18" dur="10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24"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25" dur="10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Effect transition="in" filter="circle(in)">
                                      <p:cBhvr>
                                        <p:cTn id="30" dur="1000"/>
                                        <p:tgtEl>
                                          <p:spTgt spid="11">
                                            <p:txEl>
                                              <p:pRg st="6" end="6"/>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11266"/>
                                        </p:tgtEl>
                                        <p:attrNameLst>
                                          <p:attrName>style.visibility</p:attrName>
                                        </p:attrNameLst>
                                      </p:cBhvr>
                                      <p:to>
                                        <p:strVal val="visible"/>
                                      </p:to>
                                    </p:set>
                                    <p:animEffect transition="in" filter="dissolve">
                                      <p:cBhvr>
                                        <p:cTn id="33" dur="1000"/>
                                        <p:tgtEl>
                                          <p:spTgt spid="11266"/>
                                        </p:tgtEl>
                                      </p:cBhvr>
                                    </p:animEffect>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nodeType="click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 calcmode="lin" valueType="num">
                                      <p:cBhvr>
                                        <p:cTn id="38"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9"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0"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pPr>
            <a:r>
              <a:rPr kumimoji="0" lang="es-ES" sz="2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Evaluación técnica y económica. </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La convocante debe determinar en la convocatoria a la licitación, el </a:t>
            </a:r>
            <a:r>
              <a:rPr lang="es-MX" sz="2000" dirty="0">
                <a:solidFill>
                  <a:schemeClr val="accent4">
                    <a:lumMod val="75000"/>
                  </a:schemeClr>
                </a:solidFill>
                <a:latin typeface="Arial" panose="020B0604020202020204" pitchFamily="34" charset="0"/>
                <a:cs typeface="Arial" panose="020B0604020202020204" pitchFamily="34" charset="0"/>
              </a:rPr>
              <a:t>criterio de evaluación a utilizarse</a:t>
            </a:r>
            <a:r>
              <a:rPr lang="es-MX" sz="2000" dirty="0">
                <a:solidFill>
                  <a:schemeClr val="bg1"/>
                </a:solidFill>
                <a:latin typeface="Arial" panose="020B0604020202020204" pitchFamily="34" charset="0"/>
                <a:cs typeface="Arial" panose="020B0604020202020204" pitchFamily="34" charset="0"/>
              </a:rPr>
              <a:t>. </a:t>
            </a:r>
            <a:r>
              <a:rPr lang="es-MX" sz="1600" dirty="0">
                <a:solidFill>
                  <a:schemeClr val="bg1"/>
                </a:solidFill>
                <a:latin typeface="Arial" panose="020B0604020202020204" pitchFamily="34" charset="0"/>
                <a:cs typeface="Arial" panose="020B0604020202020204" pitchFamily="34" charset="0"/>
              </a:rPr>
              <a:t>(arts. 29 fracc. XIII y 35 1er. pfo. LAASSP, y 31 fracc. XXIII y 38 1er. pfo. LOPSRM)</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Se debe verificar que las proposiciones </a:t>
            </a:r>
            <a:r>
              <a:rPr lang="es-MX" sz="2000" dirty="0">
                <a:solidFill>
                  <a:schemeClr val="accent3">
                    <a:lumMod val="75000"/>
                  </a:schemeClr>
                </a:solidFill>
                <a:latin typeface="Arial" panose="020B0604020202020204" pitchFamily="34" charset="0"/>
                <a:cs typeface="Arial" panose="020B0604020202020204" pitchFamily="34" charset="0"/>
              </a:rPr>
              <a:t>cumplan los requisitos solicitados </a:t>
            </a:r>
            <a:r>
              <a:rPr lang="es-MX" sz="1600" dirty="0">
                <a:solidFill>
                  <a:schemeClr val="bg1"/>
                </a:solidFill>
                <a:latin typeface="Arial" panose="020B0604020202020204" pitchFamily="34" charset="0"/>
                <a:cs typeface="Arial" panose="020B0604020202020204" pitchFamily="34" charset="0"/>
              </a:rPr>
              <a:t>(arts. 38 1º 			pfo. LOPSRM, y 36 2º pfo. LAASSP)</a:t>
            </a:r>
            <a:r>
              <a:rPr lang="es-MX" sz="2000" dirty="0">
                <a:solidFill>
                  <a:schemeClr val="bg1"/>
                </a:solidFill>
                <a:latin typeface="Arial" panose="020B0604020202020204" pitchFamily="34" charset="0"/>
                <a:cs typeface="Arial" panose="020B0604020202020204" pitchFamily="34" charset="0"/>
              </a:rPr>
              <a:t>, y como ya se señaló, se tie-			en dos periodos de 30 días naturales para evaluar en el  			caso de la obra pública y de 20 para las adquisiciones. </a:t>
            </a:r>
            <a:r>
              <a:rPr lang="es-MX" sz="1600" dirty="0">
                <a:solidFill>
                  <a:schemeClr val="bg1"/>
                </a:solidFill>
                <a:latin typeface="Arial" panose="020B0604020202020204" pitchFamily="34" charset="0"/>
                <a:cs typeface="Arial" panose="020B0604020202020204" pitchFamily="34" charset="0"/>
              </a:rPr>
              <a:t>(arts. 			35 fracc. III LAASSP, y 37 fracc. III 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El </a:t>
            </a:r>
            <a:r>
              <a:rPr lang="es-MX" sz="2000" b="1" dirty="0">
                <a:solidFill>
                  <a:schemeClr val="bg1"/>
                </a:solidFill>
                <a:latin typeface="Arial" panose="020B0604020202020204" pitchFamily="34" charset="0"/>
                <a:cs typeface="Arial" panose="020B0604020202020204" pitchFamily="34" charset="0"/>
              </a:rPr>
              <a:t>materia de obras públicas</a:t>
            </a: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accent1"/>
                </a:solidFill>
                <a:latin typeface="Arial" panose="020B0604020202020204" pitchFamily="34" charset="0"/>
                <a:cs typeface="Arial" panose="020B0604020202020204" pitchFamily="34" charset="0"/>
              </a:rPr>
              <a:t>se pueden solicitar aclaracio- nes </a:t>
            </a:r>
            <a:r>
              <a:rPr lang="es-MX" sz="2000" dirty="0">
                <a:solidFill>
                  <a:schemeClr val="bg1"/>
                </a:solidFill>
                <a:latin typeface="Arial" panose="020B0604020202020204" pitchFamily="34" charset="0"/>
                <a:cs typeface="Arial" panose="020B0604020202020204" pitchFamily="34" charset="0"/>
              </a:rPr>
              <a:t>o la aportación de información adicional para hacer la evaluación; sin que las propuestas técnica o económica puedan alterarse o modificarse.  </a:t>
            </a:r>
            <a:r>
              <a:rPr lang="es-MX" sz="1600" dirty="0">
                <a:solidFill>
                  <a:schemeClr val="bg1"/>
                </a:solidFill>
                <a:latin typeface="Arial" panose="020B0604020202020204" pitchFamily="34" charset="0"/>
                <a:cs typeface="Arial" panose="020B0604020202020204" pitchFamily="34" charset="0"/>
              </a:rPr>
              <a:t>(arts. 27 4º pfo. y 38 4º pfo. LOPSRM y 66 RLOPSRM)</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a:t>
            </a:r>
            <a:r>
              <a:rPr lang="es-MX" sz="2000" b="1" dirty="0">
                <a:solidFill>
                  <a:schemeClr val="bg1"/>
                </a:solidFill>
                <a:latin typeface="Arial" panose="020B0604020202020204" pitchFamily="34" charset="0"/>
                <a:cs typeface="Arial" panose="020B0604020202020204" pitchFamily="34" charset="0"/>
              </a:rPr>
              <a:t>materia de adquisiciones</a:t>
            </a:r>
            <a:r>
              <a:rPr lang="es-MX" sz="2000" dirty="0">
                <a:solidFill>
                  <a:schemeClr val="bg1"/>
                </a:solidFill>
                <a:latin typeface="Arial" panose="020B0604020202020204" pitchFamily="34" charset="0"/>
                <a:cs typeface="Arial" panose="020B0604020202020204" pitchFamily="34" charset="0"/>
              </a:rPr>
              <a:t>, en ningún caso las partes pueden </a:t>
            </a:r>
            <a:r>
              <a:rPr lang="es-MX" sz="2000" dirty="0">
                <a:solidFill>
                  <a:schemeClr val="accent6">
                    <a:lumMod val="75000"/>
                  </a:schemeClr>
                </a:solidFill>
                <a:latin typeface="Arial" panose="020B0604020202020204" pitchFamily="34" charset="0"/>
                <a:cs typeface="Arial" panose="020B0604020202020204" pitchFamily="34" charset="0"/>
              </a:rPr>
              <a:t>suplir o corregir las deficiencias</a:t>
            </a:r>
            <a:r>
              <a:rPr lang="es-MX" sz="2000" dirty="0">
                <a:solidFill>
                  <a:schemeClr val="bg1"/>
                </a:solidFill>
                <a:latin typeface="Arial" panose="020B0604020202020204" pitchFamily="34" charset="0"/>
                <a:cs typeface="Arial" panose="020B0604020202020204" pitchFamily="34" charset="0"/>
              </a:rPr>
              <a:t> de las proposiciones presentadas </a:t>
            </a:r>
            <a:r>
              <a:rPr lang="es-MX" sz="1600" dirty="0">
                <a:solidFill>
                  <a:schemeClr val="bg1"/>
                </a:solidFill>
                <a:latin typeface="Arial" panose="020B0604020202020204" pitchFamily="34" charset="0"/>
                <a:cs typeface="Arial" panose="020B0604020202020204" pitchFamily="34" charset="0"/>
              </a:rPr>
              <a:t>(36 último pfo. LAASSP)</a:t>
            </a:r>
            <a:r>
              <a:rPr lang="es-MX" sz="2000" dirty="0">
                <a:solidFill>
                  <a:schemeClr val="bg1"/>
                </a:solidFill>
                <a:latin typeface="Arial" panose="020B0604020202020204" pitchFamily="34" charset="0"/>
                <a:cs typeface="Arial" panose="020B0604020202020204" pitchFamily="34" charset="0"/>
              </a:rPr>
              <a:t>, sin embargo, </a:t>
            </a:r>
            <a:endParaRPr lang="es-MX" sz="16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2000" b="1" dirty="0">
              <a:solidFill>
                <a:schemeClr val="bg1"/>
              </a:solidFill>
              <a:latin typeface="Arial" panose="020B0604020202020204" pitchFamily="34" charset="0"/>
              <a:cs typeface="Arial" panose="020B0604020202020204" pitchFamily="34" charset="0"/>
            </a:endParaRPr>
          </a:p>
        </p:txBody>
      </p:sp>
      <p:pic>
        <p:nvPicPr>
          <p:cNvPr id="3" name="Picture 2" descr="Qué es Evaluación? » Su Definición y Significado [2022]">
            <a:extLst>
              <a:ext uri="{FF2B5EF4-FFF2-40B4-BE49-F238E27FC236}">
                <a16:creationId xmlns:a16="http://schemas.microsoft.com/office/drawing/2014/main" id="{A627BDD1-DA33-97D7-18FD-4E970A3F0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41" y="2599699"/>
            <a:ext cx="2580046" cy="165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6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par>
                          <p:cTn id="12" fill="hold">
                            <p:stCondLst>
                              <p:cond delay="1850"/>
                            </p:stCondLst>
                            <p:childTnLst>
                              <p:par>
                                <p:cTn id="13" presetID="49" presetClass="entr" presetSubtype="0" decel="10000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style.rotation</p:attrName>
                                        </p:attrNameLst>
                                      </p:cBhvr>
                                      <p:tavLst>
                                        <p:tav tm="0">
                                          <p:val>
                                            <p:fltVal val="360"/>
                                          </p:val>
                                        </p:tav>
                                        <p:tav tm="100000">
                                          <p:val>
                                            <p:fltVal val="0"/>
                                          </p:val>
                                        </p:tav>
                                      </p:tavLst>
                                    </p:anim>
                                    <p:animEffect transition="in" filter="fade">
                                      <p:cBhvr>
                                        <p:cTn id="18" dur="10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edge">
                                      <p:cBhvr>
                                        <p:cTn id="23" dur="1250"/>
                                        <p:tgtEl>
                                          <p:spTgt spid="11">
                                            <p:txEl>
                                              <p:pRg st="4" end="4"/>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12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11">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 calcmode="lin" valueType="num">
                                      <p:cBhvr>
                                        <p:cTn id="39" dur="500" decel="50000" fill="hold">
                                          <p:stCondLst>
                                            <p:cond delay="0"/>
                                          </p:stCondLst>
                                        </p:cTn>
                                        <p:tgtEl>
                                          <p:spTgt spid="11">
                                            <p:txEl>
                                              <p:pRg st="8" end="8"/>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xEl>
                                              <p:pRg st="8" end="8"/>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xEl>
                                              <p:pRg st="8" end="8"/>
                                            </p:txEl>
                                          </p:spTgt>
                                        </p:tgtEl>
                                        <p:attrNameLst>
                                          <p:attrName>ppt_w</p:attrName>
                                        </p:attrNameLst>
                                      </p:cBhvr>
                                      <p:tavLst>
                                        <p:tav tm="0">
                                          <p:val>
                                            <p:strVal val="#ppt_w*.05"/>
                                          </p:val>
                                        </p:tav>
                                        <p:tav tm="100000">
                                          <p:val>
                                            <p:strVal val="#ppt_w"/>
                                          </p:val>
                                        </p:tav>
                                      </p:tavLst>
                                    </p:anim>
                                    <p:anim calcmode="lin" valueType="num">
                                      <p:cBhvr>
                                        <p:cTn id="42" dur="1000" fill="hold"/>
                                        <p:tgtEl>
                                          <p:spTgt spid="11">
                                            <p:txEl>
                                              <p:pRg st="8" end="8"/>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xEl>
                                              <p:pRg st="8" end="8"/>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xEl>
                                              <p:pRg st="8" end="8"/>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xEl>
                                              <p:pRg st="8" end="8"/>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lnSpcReduction="10000"/>
          </a:bodyPr>
          <a:lstStyle/>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si la convocante detecta un </a:t>
            </a:r>
            <a:r>
              <a:rPr lang="es-MX" sz="2000" dirty="0">
                <a:solidFill>
                  <a:schemeClr val="accent1">
                    <a:lumMod val="75000"/>
                  </a:schemeClr>
                </a:solidFill>
                <a:latin typeface="Arial" panose="020B0604020202020204" pitchFamily="34" charset="0"/>
                <a:cs typeface="Arial" panose="020B0604020202020204" pitchFamily="34" charset="0"/>
              </a:rPr>
              <a:t>error de cálculo en alguna proposición</a:t>
            </a:r>
            <a:r>
              <a:rPr lang="es-MX" sz="2000" dirty="0">
                <a:solidFill>
                  <a:schemeClr val="bg1"/>
                </a:solidFill>
                <a:latin typeface="Arial" panose="020B0604020202020204" pitchFamily="34" charset="0"/>
                <a:cs typeface="Arial" panose="020B0604020202020204" pitchFamily="34" charset="0"/>
              </a:rPr>
              <a:t>, podrá llevar a cabo su rectificación cuando la corrección no implique la modificación del precio unitario.</a:t>
            </a:r>
            <a:r>
              <a:rPr lang="es-MX" sz="1600" dirty="0">
                <a:solidFill>
                  <a:schemeClr val="bg1"/>
                </a:solidFill>
                <a:latin typeface="Arial" panose="020B0604020202020204" pitchFamily="34" charset="0"/>
                <a:cs typeface="Arial" panose="020B0604020202020204" pitchFamily="34" charset="0"/>
              </a:rPr>
              <a:t> (art. 55 RLAASSP)</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1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En </a:t>
            </a:r>
            <a:r>
              <a:rPr lang="es-MX" sz="2000" b="1" dirty="0">
                <a:solidFill>
                  <a:schemeClr val="bg1"/>
                </a:solidFill>
                <a:latin typeface="Arial" panose="020B0604020202020204" pitchFamily="34" charset="0"/>
                <a:cs typeface="Arial" panose="020B0604020202020204" pitchFamily="34" charset="0"/>
              </a:rPr>
              <a:t>materia de obra pública</a:t>
            </a:r>
            <a:r>
              <a:rPr lang="es-MX" sz="2000" dirty="0">
                <a:solidFill>
                  <a:schemeClr val="bg1"/>
                </a:solidFill>
                <a:latin typeface="Arial" panose="020B0604020202020204" pitchFamily="34" charset="0"/>
                <a:cs typeface="Arial" panose="020B0604020202020204" pitchFamily="34" charset="0"/>
              </a:rPr>
              <a:t>, la convocante </a:t>
            </a:r>
            <a:r>
              <a:rPr lang="es-MX" sz="2000" dirty="0">
                <a:solidFill>
                  <a:schemeClr val="bg2">
                    <a:lumMod val="60000"/>
                    <a:lumOff val="40000"/>
                  </a:schemeClr>
                </a:solidFill>
                <a:latin typeface="Arial" panose="020B0604020202020204" pitchFamily="34" charset="0"/>
                <a:cs typeface="Arial" panose="020B0604020202020204" pitchFamily="34" charset="0"/>
              </a:rPr>
              <a:t>puede realizar correc-	     	ciones </a:t>
            </a:r>
            <a:r>
              <a:rPr lang="es-MX" sz="2000" dirty="0">
                <a:solidFill>
                  <a:schemeClr val="bg1"/>
                </a:solidFill>
                <a:latin typeface="Arial" panose="020B0604020202020204" pitchFamily="34" charset="0"/>
                <a:cs typeface="Arial" panose="020B0604020202020204" pitchFamily="34" charset="0"/>
              </a:rPr>
              <a:t>a la propuesta económica tratándose de errores mecanográ-		ficos, aritméticos  o  de  cualquier  otra  naturaleza  que  no  afecten 		el resultado de la evaluación, y esta </a:t>
            </a:r>
            <a:r>
              <a:rPr lang="es-MX" sz="2000" dirty="0">
                <a:solidFill>
                  <a:schemeClr val="bg2">
                    <a:lumMod val="60000"/>
                    <a:lumOff val="40000"/>
                  </a:schemeClr>
                </a:solidFill>
                <a:latin typeface="Arial" panose="020B0604020202020204" pitchFamily="34" charset="0"/>
                <a:cs typeface="Arial" panose="020B0604020202020204" pitchFamily="34" charset="0"/>
              </a:rPr>
              <a:t>no implique modificar el  precio 		unitario</a:t>
            </a:r>
            <a:r>
              <a:rPr lang="es-MX" sz="2000" dirty="0">
                <a:solidFill>
                  <a:schemeClr val="bg1"/>
                </a:solidFill>
                <a:latin typeface="Arial" panose="020B0604020202020204" pitchFamily="34" charset="0"/>
                <a:cs typeface="Arial" panose="020B0604020202020204" pitchFamily="34" charset="0"/>
              </a:rPr>
              <a:t> o importes de actividades de obra o servicio en precio alza-		zado, las cuales se encuentran condicionadas a la aceptación del 		licitante </a:t>
            </a:r>
            <a:r>
              <a:rPr lang="es-MX" sz="1600" dirty="0">
                <a:solidFill>
                  <a:schemeClr val="bg1"/>
                </a:solidFill>
                <a:latin typeface="Arial" panose="020B0604020202020204" pitchFamily="34" charset="0"/>
                <a:cs typeface="Arial" panose="020B0604020202020204" pitchFamily="34" charset="0"/>
              </a:rPr>
              <a:t>(art. 66 RLOPSRM)</a:t>
            </a:r>
            <a:r>
              <a:rPr lang="es-MX" sz="2000" dirty="0">
                <a:solidFill>
                  <a:schemeClr val="bg1"/>
                </a:solidFill>
                <a:latin typeface="Arial" panose="020B0604020202020204" pitchFamily="34" charset="0"/>
                <a:cs typeface="Arial" panose="020B0604020202020204" pitchFamily="34" charset="0"/>
              </a:rPr>
              <a:t>.</a:t>
            </a:r>
            <a:endParaRPr lang="es-MX" sz="16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Los criterios de evaluación que se pueden utilizar en ambas materias son el </a:t>
            </a:r>
            <a:r>
              <a:rPr lang="es-MX" sz="2000" b="1" dirty="0">
                <a:solidFill>
                  <a:schemeClr val="bg1"/>
                </a:solidFill>
                <a:latin typeface="Arial" panose="020B0604020202020204" pitchFamily="34" charset="0"/>
                <a:cs typeface="Arial" panose="020B0604020202020204" pitchFamily="34" charset="0"/>
              </a:rPr>
              <a:t>binario</a:t>
            </a:r>
            <a:r>
              <a:rPr lang="es-MX" sz="2000" dirty="0">
                <a:solidFill>
                  <a:schemeClr val="bg1"/>
                </a:solidFill>
                <a:latin typeface="Arial" panose="020B0604020202020204" pitchFamily="34" charset="0"/>
                <a:cs typeface="Arial" panose="020B0604020202020204" pitchFamily="34" charset="0"/>
              </a:rPr>
              <a:t> y el de </a:t>
            </a:r>
            <a:r>
              <a:rPr lang="es-MX" sz="2000" b="1" dirty="0">
                <a:solidFill>
                  <a:schemeClr val="bg1"/>
                </a:solidFill>
                <a:latin typeface="Arial" panose="020B0604020202020204" pitchFamily="34" charset="0"/>
                <a:cs typeface="Arial" panose="020B0604020202020204" pitchFamily="34" charset="0"/>
              </a:rPr>
              <a:t>puntos o porcentajes</a:t>
            </a:r>
            <a:r>
              <a:rPr lang="es-MX" sz="2000" dirty="0">
                <a:solidFill>
                  <a:schemeClr val="bg1"/>
                </a:solidFill>
                <a:latin typeface="Arial" panose="020B0604020202020204" pitchFamily="34" charset="0"/>
                <a:cs typeface="Arial" panose="020B0604020202020204" pitchFamily="34" charset="0"/>
              </a:rPr>
              <a:t>, y en adquisiciones se tiene un tercero criterio que es el de </a:t>
            </a:r>
            <a:r>
              <a:rPr lang="es-MX" sz="2000" b="1" dirty="0">
                <a:solidFill>
                  <a:schemeClr val="bg1"/>
                </a:solidFill>
                <a:latin typeface="Arial" panose="020B0604020202020204" pitchFamily="34" charset="0"/>
                <a:cs typeface="Arial" panose="020B0604020202020204" pitchFamily="34" charset="0"/>
              </a:rPr>
              <a:t>costo-beneficio</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Para utilizar el </a:t>
            </a:r>
            <a:r>
              <a:rPr lang="es-MX" sz="2000" dirty="0">
                <a:solidFill>
                  <a:srgbClr val="00B050"/>
                </a:solidFill>
                <a:latin typeface="Arial" panose="020B0604020202020204" pitchFamily="34" charset="0"/>
                <a:cs typeface="Arial" panose="020B0604020202020204" pitchFamily="34" charset="0"/>
              </a:rPr>
              <a:t>criterio binario </a:t>
            </a:r>
            <a:r>
              <a:rPr lang="es-MX" sz="2000" dirty="0">
                <a:solidFill>
                  <a:schemeClr val="bg1"/>
                </a:solidFill>
                <a:latin typeface="Arial" panose="020B0604020202020204" pitchFamily="34" charset="0"/>
                <a:cs typeface="Arial" panose="020B0604020202020204" pitchFamily="34" charset="0"/>
              </a:rPr>
              <a:t>en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se debe justificar </a:t>
            </a:r>
            <a:r>
              <a:rPr lang="es-MX" sz="1600" dirty="0">
                <a:solidFill>
                  <a:schemeClr val="bg1"/>
                </a:solidFill>
                <a:latin typeface="Arial" panose="020B0604020202020204" pitchFamily="34" charset="0"/>
                <a:cs typeface="Arial" panose="020B0604020202020204" pitchFamily="34" charset="0"/>
              </a:rPr>
              <a:t>(art. 36 2º pfo. LAASSP y 51 2º pfo. LAASSP)</a:t>
            </a:r>
            <a:r>
              <a:rPr lang="es-MX" sz="2000" dirty="0">
                <a:solidFill>
                  <a:schemeClr val="bg1"/>
                </a:solidFill>
                <a:latin typeface="Arial" panose="020B0604020202020204" pitchFamily="34" charset="0"/>
                <a:cs typeface="Arial" panose="020B0604020202020204" pitchFamily="34" charset="0"/>
              </a:rPr>
              <a:t>, argumentando que: </a:t>
            </a:r>
            <a:r>
              <a:rPr lang="es-MX" sz="2000" b="1" dirty="0">
                <a:solidFill>
                  <a:schemeClr val="bg1"/>
                </a:solidFill>
                <a:latin typeface="Arial" panose="020B0604020202020204" pitchFamily="34" charset="0"/>
                <a:cs typeface="Arial" panose="020B0604020202020204" pitchFamily="34" charset="0"/>
              </a:rPr>
              <a:t>a) </a:t>
            </a:r>
            <a:r>
              <a:rPr lang="es-MX" sz="2000" dirty="0">
                <a:solidFill>
                  <a:schemeClr val="bg1"/>
                </a:solidFill>
                <a:latin typeface="Arial" panose="020B0604020202020204" pitchFamily="34" charset="0"/>
                <a:cs typeface="Arial" panose="020B0604020202020204" pitchFamily="34" charset="0"/>
              </a:rPr>
              <a:t>la convocante no requiera vincular las condiciones que deberán cumplir los proveedores con las características y especificaciones  del  objeto de  la contratación, y </a:t>
            </a:r>
            <a:r>
              <a:rPr lang="es-MX" sz="2000" b="1" dirty="0">
                <a:solidFill>
                  <a:schemeClr val="bg1"/>
                </a:solidFill>
                <a:latin typeface="Arial" panose="020B0604020202020204" pitchFamily="34" charset="0"/>
                <a:cs typeface="Arial" panose="020B0604020202020204" pitchFamily="34" charset="0"/>
              </a:rPr>
              <a:t>b) </a:t>
            </a:r>
            <a:r>
              <a:rPr lang="es-MX" sz="2000" dirty="0">
                <a:solidFill>
                  <a:schemeClr val="bg1"/>
                </a:solidFill>
                <a:latin typeface="Arial" panose="020B0604020202020204" pitchFamily="34" charset="0"/>
                <a:cs typeface="Arial" panose="020B0604020202020204" pitchFamily="34" charset="0"/>
              </a:rPr>
              <a:t>el objeto de  la contratación  se</a:t>
            </a:r>
            <a:endParaRPr lang="es-MX" sz="2000" dirty="0">
              <a:solidFill>
                <a:schemeClr val="bg2">
                  <a:lumMod val="60000"/>
                  <a:lumOff val="40000"/>
                </a:schemeClr>
              </a:solidFill>
              <a:latin typeface="Arial" panose="020B0604020202020204" pitchFamily="34" charset="0"/>
              <a:cs typeface="Arial" panose="020B0604020202020204" pitchFamily="34" charset="0"/>
            </a:endParaRPr>
          </a:p>
        </p:txBody>
      </p:sp>
      <p:pic>
        <p:nvPicPr>
          <p:cNvPr id="19460" name="Picture 4" descr="Error del sistema fotos de stock, imágenes de Error del sistema sin  royalties | Depositphotos">
            <a:extLst>
              <a:ext uri="{FF2B5EF4-FFF2-40B4-BE49-F238E27FC236}">
                <a16:creationId xmlns:a16="http://schemas.microsoft.com/office/drawing/2014/main" id="{5B580BF1-6371-1444-22C1-4F5F2DF17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032" y="1665129"/>
            <a:ext cx="1532820" cy="231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39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9460"/>
                                        </p:tgtEl>
                                        <p:attrNameLst>
                                          <p:attrName>style.visibility</p:attrName>
                                        </p:attrNameLst>
                                      </p:cBhvr>
                                      <p:to>
                                        <p:strVal val="visible"/>
                                      </p:to>
                                    </p:set>
                                    <p:animEffect transition="in" filter="checkerboard(across)">
                                      <p:cBhvr>
                                        <p:cTn id="19" dur="1250"/>
                                        <p:tgtEl>
                                          <p:spTgt spid="19460"/>
                                        </p:tgtEl>
                                      </p:cBhvr>
                                    </p:animEffect>
                                  </p:childTnLst>
                                </p:cTn>
                              </p:par>
                              <p:par>
                                <p:cTn id="20" presetID="18" presetClass="entr" presetSubtype="12" fill="hold" nodeType="with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strips(downLeft)">
                                      <p:cBhvr>
                                        <p:cTn id="22" dur="1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p:cTn id="27" dur="125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8" dur="125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9" dur="1250"/>
                                        <p:tgtEl>
                                          <p:spTgt spid="11">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11">
                                            <p:txEl>
                                              <p:pRg st="6" end="6"/>
                                            </p:txEl>
                                          </p:spTgt>
                                        </p:tgtEl>
                                        <p:attrNameLst>
                                          <p:attrName>style.visibility</p:attrName>
                                        </p:attrNameLst>
                                      </p:cBhvr>
                                      <p:to>
                                        <p:strVal val="visible"/>
                                      </p:to>
                                    </p:set>
                                    <p:anim calcmode="lin" valueType="num">
                                      <p:cBhvr>
                                        <p:cTn id="34"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37"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encuentra estandarizado, homologado o normalizado en el mercado. </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a:t>
            </a:r>
            <a:r>
              <a:rPr lang="es-MX" sz="2000" b="1" dirty="0">
                <a:solidFill>
                  <a:schemeClr val="bg1"/>
                </a:solidFill>
                <a:latin typeface="Arial" panose="020B0604020202020204" pitchFamily="34" charset="0"/>
                <a:cs typeface="Arial" panose="020B0604020202020204" pitchFamily="34" charset="0"/>
              </a:rPr>
              <a:t>obra pública</a:t>
            </a:r>
            <a:r>
              <a:rPr lang="es-MX" sz="2000" dirty="0">
                <a:solidFill>
                  <a:schemeClr val="bg1"/>
                </a:solidFill>
                <a:latin typeface="Arial" panose="020B0604020202020204" pitchFamily="34" charset="0"/>
                <a:cs typeface="Arial" panose="020B0604020202020204" pitchFamily="34" charset="0"/>
              </a:rPr>
              <a:t>, el </a:t>
            </a:r>
            <a:r>
              <a:rPr lang="es-MX" sz="2000" dirty="0">
                <a:solidFill>
                  <a:srgbClr val="00B050"/>
                </a:solidFill>
                <a:latin typeface="Arial" panose="020B0604020202020204" pitchFamily="34" charset="0"/>
                <a:cs typeface="Arial" panose="020B0604020202020204" pitchFamily="34" charset="0"/>
              </a:rPr>
              <a:t>criterio binario </a:t>
            </a:r>
            <a:r>
              <a:rPr lang="es-MX" sz="2000" dirty="0">
                <a:solidFill>
                  <a:schemeClr val="bg1"/>
                </a:solidFill>
                <a:latin typeface="Arial" panose="020B0604020202020204" pitchFamily="34" charset="0"/>
                <a:cs typeface="Arial" panose="020B0604020202020204" pitchFamily="34" charset="0"/>
              </a:rPr>
              <a:t>sólo se puede utilizar en tres casos </a:t>
            </a:r>
            <a:r>
              <a:rPr lang="es-MX" sz="1600" dirty="0">
                <a:solidFill>
                  <a:schemeClr val="bg1"/>
                </a:solidFill>
                <a:latin typeface="Arial" panose="020B0604020202020204" pitchFamily="34" charset="0"/>
                <a:cs typeface="Arial" panose="020B0604020202020204" pitchFamily="34" charset="0"/>
              </a:rPr>
              <a:t>(art. 63 RLOPSRM)</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a) </a:t>
            </a:r>
            <a:r>
              <a:rPr lang="es-MX" sz="2000" dirty="0">
                <a:solidFill>
                  <a:schemeClr val="bg1"/>
                </a:solidFill>
                <a:latin typeface="Arial" panose="020B0604020202020204" pitchFamily="34" charset="0"/>
                <a:cs typeface="Arial" panose="020B0604020202020204" pitchFamily="34" charset="0"/>
              </a:rPr>
              <a:t>Cuando la contratante no cuenta con un áreas o estructuras especializadas para la contratación de la obra o servicio, por ser una contratación ocasional;</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b) </a:t>
            </a:r>
            <a:r>
              <a:rPr lang="es-MX" sz="2000" dirty="0">
                <a:solidFill>
                  <a:schemeClr val="bg1"/>
                </a:solidFill>
                <a:latin typeface="Arial" panose="020B0604020202020204" pitchFamily="34" charset="0"/>
                <a:cs typeface="Arial" panose="020B0604020202020204" pitchFamily="34" charset="0"/>
              </a:rPr>
              <a:t>Obra o servicio hasta 10,000 veces el valor mensual de 	              	   la UMA  </a:t>
            </a:r>
            <a:r>
              <a:rPr lang="es-MX" sz="1600" dirty="0">
                <a:solidFill>
                  <a:schemeClr val="bg1"/>
                </a:solidFill>
                <a:latin typeface="Arial" panose="020B0604020202020204" pitchFamily="34" charset="0"/>
                <a:cs typeface="Arial" panose="020B0604020202020204" pitchFamily="34" charset="0"/>
              </a:rPr>
              <a:t>($ 31´537,000 pesos hasta el 30 de enero de 2024)</a:t>
            </a:r>
            <a:r>
              <a:rPr lang="es-MX" sz="2000" dirty="0">
                <a:solidFill>
                  <a:schemeClr val="bg1"/>
                </a:solidFill>
                <a:latin typeface="Arial" panose="020B0604020202020204" pitchFamily="34" charset="0"/>
                <a:cs typeface="Arial" panose="020B0604020202020204" pitchFamily="34" charset="0"/>
              </a:rPr>
              <a:t>, y</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c) </a:t>
            </a:r>
            <a:r>
              <a:rPr lang="es-MX" sz="2000" dirty="0">
                <a:solidFill>
                  <a:schemeClr val="bg1"/>
                </a:solidFill>
                <a:latin typeface="Arial" panose="020B0604020202020204" pitchFamily="34" charset="0"/>
                <a:cs typeface="Arial" panose="020B0604020202020204" pitchFamily="34" charset="0"/>
              </a:rPr>
              <a:t>Cuando por las características, complejidad y magnitud 			  de los trabajos, el área responsable de la contratación jus- 		           tifique  la  conveniencia  de  aplicar  este mecanismo (esto 		                     porque técnicamente es muy sencilla la obra o servicio).</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materia de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el </a:t>
            </a:r>
            <a:r>
              <a:rPr lang="es-MX" sz="2000" dirty="0">
                <a:solidFill>
                  <a:srgbClr val="00B050"/>
                </a:solidFill>
                <a:latin typeface="Arial" panose="020B0604020202020204" pitchFamily="34" charset="0"/>
                <a:cs typeface="Arial" panose="020B0604020202020204" pitchFamily="34" charset="0"/>
              </a:rPr>
              <a:t>criterio binario </a:t>
            </a:r>
            <a:r>
              <a:rPr lang="es-MX" sz="2000" dirty="0">
                <a:solidFill>
                  <a:schemeClr val="bg1"/>
                </a:solidFill>
                <a:latin typeface="Arial" panose="020B0604020202020204" pitchFamily="34" charset="0"/>
                <a:cs typeface="Arial" panose="020B0604020202020204" pitchFamily="34" charset="0"/>
              </a:rPr>
              <a:t>no se puede utilizar cuando el bien o servicio a ser contratado conlleven características de alta especialidad técnica o de innovación tecnológica </a:t>
            </a:r>
            <a:r>
              <a:rPr lang="es-MX" sz="1600" dirty="0">
                <a:solidFill>
                  <a:schemeClr val="bg1"/>
                </a:solidFill>
                <a:latin typeface="Arial" panose="020B0604020202020204" pitchFamily="34" charset="0"/>
                <a:cs typeface="Arial" panose="020B0604020202020204" pitchFamily="34" charset="0"/>
              </a:rPr>
              <a:t>(art. 36 3er. pfo. 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Por ende el criterio más utilizado es el de </a:t>
            </a:r>
            <a:r>
              <a:rPr lang="es-MX" sz="2000" dirty="0">
                <a:solidFill>
                  <a:srgbClr val="0070C0"/>
                </a:solidFill>
                <a:latin typeface="Arial" panose="020B0604020202020204" pitchFamily="34" charset="0"/>
                <a:cs typeface="Arial" panose="020B0604020202020204" pitchFamily="34" charset="0"/>
              </a:rPr>
              <a:t>puntos y porcentajes</a:t>
            </a:r>
            <a:r>
              <a:rPr lang="es-MX" sz="2000" dirty="0">
                <a:solidFill>
                  <a:schemeClr val="bg1"/>
                </a:solidFill>
                <a:latin typeface="Arial" panose="020B0604020202020204" pitchFamily="34" charset="0"/>
                <a:cs typeface="Arial" panose="020B0604020202020204" pitchFamily="34" charset="0"/>
              </a:rPr>
              <a:t>, tanto en adquisicio-</a:t>
            </a:r>
            <a:endParaRPr lang="es-MX" sz="2000" dirty="0">
              <a:solidFill>
                <a:schemeClr val="bg2">
                  <a:lumMod val="60000"/>
                  <a:lumOff val="40000"/>
                </a:schemeClr>
              </a:solidFill>
              <a:latin typeface="Arial" panose="020B060402020202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522393F0-EC18-D575-6548-2A8DE125CF81}"/>
              </a:ext>
            </a:extLst>
          </p:cNvPr>
          <p:cNvGraphicFramePr>
            <a:graphicFrameLocks noGrp="1"/>
          </p:cNvGraphicFramePr>
          <p:nvPr>
            <p:extLst>
              <p:ext uri="{D42A27DB-BD31-4B8C-83A1-F6EECF244321}">
                <p14:modId xmlns:p14="http://schemas.microsoft.com/office/powerpoint/2010/main" val="2433634975"/>
              </p:ext>
            </p:extLst>
          </p:nvPr>
        </p:nvGraphicFramePr>
        <p:xfrm>
          <a:off x="7489230" y="2794721"/>
          <a:ext cx="3701283" cy="2125620"/>
        </p:xfrm>
        <a:graphic>
          <a:graphicData uri="http://schemas.openxmlformats.org/drawingml/2006/table">
            <a:tbl>
              <a:tblPr firstRow="1" firstCol="1" bandRow="1">
                <a:tableStyleId>{5C22544A-7EE6-4342-B048-85BDC9FD1C3A}</a:tableStyleId>
              </a:tblPr>
              <a:tblGrid>
                <a:gridCol w="669221">
                  <a:extLst>
                    <a:ext uri="{9D8B030D-6E8A-4147-A177-3AD203B41FA5}">
                      <a16:colId xmlns:a16="http://schemas.microsoft.com/office/drawing/2014/main" val="3434746279"/>
                    </a:ext>
                  </a:extLst>
                </a:gridCol>
                <a:gridCol w="901787">
                  <a:extLst>
                    <a:ext uri="{9D8B030D-6E8A-4147-A177-3AD203B41FA5}">
                      <a16:colId xmlns:a16="http://schemas.microsoft.com/office/drawing/2014/main" val="1740632308"/>
                    </a:ext>
                  </a:extLst>
                </a:gridCol>
                <a:gridCol w="1009369">
                  <a:extLst>
                    <a:ext uri="{9D8B030D-6E8A-4147-A177-3AD203B41FA5}">
                      <a16:colId xmlns:a16="http://schemas.microsoft.com/office/drawing/2014/main" val="2193643698"/>
                    </a:ext>
                  </a:extLst>
                </a:gridCol>
                <a:gridCol w="1120906">
                  <a:extLst>
                    <a:ext uri="{9D8B030D-6E8A-4147-A177-3AD203B41FA5}">
                      <a16:colId xmlns:a16="http://schemas.microsoft.com/office/drawing/2014/main" val="3442253064"/>
                    </a:ext>
                  </a:extLst>
                </a:gridCol>
              </a:tblGrid>
              <a:tr h="236180">
                <a:tc>
                  <a:txBody>
                    <a:bodyPr/>
                    <a:lstStyle/>
                    <a:p>
                      <a:r>
                        <a:rPr lang="es-MX" sz="1200" dirty="0">
                          <a:effectLst/>
                        </a:rPr>
                        <a:t>Año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Diario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Mensual</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Anual</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140809"/>
                  </a:ext>
                </a:extLst>
              </a:tr>
              <a:tr h="236180">
                <a:tc>
                  <a:txBody>
                    <a:bodyPr/>
                    <a:lstStyle/>
                    <a:p>
                      <a:r>
                        <a:rPr lang="es-MX" sz="1200">
                          <a:effectLst/>
                        </a:rPr>
                        <a:t>2023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$ 103.74</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$ 3,153.70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$ 37,844.40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1823935"/>
                  </a:ext>
                </a:extLst>
              </a:tr>
              <a:tr h="236180">
                <a:tc>
                  <a:txBody>
                    <a:bodyPr/>
                    <a:lstStyle/>
                    <a:p>
                      <a:r>
                        <a:rPr lang="es-MX" sz="1200">
                          <a:effectLst/>
                        </a:rPr>
                        <a:t>2022</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$ 96.22</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$ 2,925.09</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$ 35,101.08</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7623348"/>
                  </a:ext>
                </a:extLst>
              </a:tr>
              <a:tr h="236180">
                <a:tc>
                  <a:txBody>
                    <a:bodyPr/>
                    <a:lstStyle/>
                    <a:p>
                      <a:r>
                        <a:rPr lang="es-MX" sz="1200">
                          <a:effectLst/>
                        </a:rPr>
                        <a:t>2021</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$ 89.62</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dirty="0">
                          <a:effectLst/>
                        </a:rPr>
                        <a:t>$ 2,724.45</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$ 32,693.40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4105156"/>
                  </a:ext>
                </a:extLst>
              </a:tr>
              <a:tr h="236180">
                <a:tc>
                  <a:txBody>
                    <a:bodyPr/>
                    <a:lstStyle/>
                    <a:p>
                      <a:r>
                        <a:rPr lang="es-MX" sz="1200">
                          <a:effectLst/>
                        </a:rPr>
                        <a:t>2020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$ 86.88</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$ 2,641.15</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$ 31,693.80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7439579"/>
                  </a:ext>
                </a:extLst>
              </a:tr>
              <a:tr h="236180">
                <a:tc>
                  <a:txBody>
                    <a:bodyPr/>
                    <a:lstStyle/>
                    <a:p>
                      <a:r>
                        <a:rPr lang="es-MX" sz="1200">
                          <a:effectLst/>
                        </a:rPr>
                        <a:t>2019</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$ 84.49</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$ 2,568.50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$ 30,822.00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3022642"/>
                  </a:ext>
                </a:extLst>
              </a:tr>
              <a:tr h="236180">
                <a:tc>
                  <a:txBody>
                    <a:bodyPr/>
                    <a:lstStyle/>
                    <a:p>
                      <a:r>
                        <a:rPr lang="es-MX" sz="1200">
                          <a:effectLst/>
                        </a:rPr>
                        <a:t>2018</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$ 80.60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$ 2,450.24</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$ 29,402.88</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1224484"/>
                  </a:ext>
                </a:extLst>
              </a:tr>
              <a:tr h="236180">
                <a:tc>
                  <a:txBody>
                    <a:bodyPr/>
                    <a:lstStyle/>
                    <a:p>
                      <a:r>
                        <a:rPr lang="es-MX" sz="1200">
                          <a:effectLst/>
                        </a:rPr>
                        <a:t>2017</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$ 75.49</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$ 2,294.90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$ 27,538.80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0407793"/>
                  </a:ext>
                </a:extLst>
              </a:tr>
              <a:tr h="236180">
                <a:tc>
                  <a:txBody>
                    <a:bodyPr/>
                    <a:lstStyle/>
                    <a:p>
                      <a:r>
                        <a:rPr lang="es-MX" sz="1200">
                          <a:effectLst/>
                        </a:rPr>
                        <a:t>2016</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$ 73.04</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$ 2,220.42</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dirty="0">
                          <a:effectLst/>
                        </a:rPr>
                        <a:t>$ 26,645.04</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361460"/>
                  </a:ext>
                </a:extLst>
              </a:tr>
            </a:tbl>
          </a:graphicData>
        </a:graphic>
      </p:graphicFrame>
    </p:spTree>
    <p:extLst>
      <p:ext uri="{BB962C8B-B14F-4D97-AF65-F5344CB8AC3E}">
        <p14:creationId xmlns:p14="http://schemas.microsoft.com/office/powerpoint/2010/main" val="156594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nodeType="clickEffect">
                                  <p:stCondLst>
                                    <p:cond delay="0"/>
                                  </p:stCondLst>
                                  <p:iterate type="lt">
                                    <p:tmPct val="10000"/>
                                  </p:iterate>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p:cTn id="19" dur="50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21" dur="50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800" decel="100000"/>
                                        <p:tgtEl>
                                          <p:spTgt spid="11">
                                            <p:txEl>
                                              <p:pRg st="4" end="4"/>
                                            </p:txEl>
                                          </p:spTgt>
                                        </p:tgtEl>
                                      </p:cBhvr>
                                    </p:animEffect>
                                    <p:anim calcmode="lin" valueType="num">
                                      <p:cBhvr>
                                        <p:cTn id="29"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11">
                                            <p:txEl>
                                              <p:pRg st="6" end="6"/>
                                            </p:txEl>
                                          </p:spTgt>
                                        </p:tgtEl>
                                        <p:attrNameLst>
                                          <p:attrName>style.visibility</p:attrName>
                                        </p:attrNameLst>
                                      </p:cBhvr>
                                      <p:to>
                                        <p:strVal val="visible"/>
                                      </p:to>
                                    </p:set>
                                    <p:animEffect transition="in" filter="fade">
                                      <p:cBhvr>
                                        <p:cTn id="38" dur="800" decel="100000"/>
                                        <p:tgtEl>
                                          <p:spTgt spid="11">
                                            <p:txEl>
                                              <p:pRg st="6" end="6"/>
                                            </p:txEl>
                                          </p:spTgt>
                                        </p:tgtEl>
                                      </p:cBhvr>
                                    </p:animEffect>
                                    <p:anim calcmode="lin" valueType="num">
                                      <p:cBhvr>
                                        <p:cTn id="39" dur="800" decel="100000" fill="hold"/>
                                        <p:tgtEl>
                                          <p:spTgt spid="11">
                                            <p:txEl>
                                              <p:pRg st="6" end="6"/>
                                            </p:txEl>
                                          </p:spTgt>
                                        </p:tgtEl>
                                        <p:attrNameLst>
                                          <p:attrName>style.rotation</p:attrName>
                                        </p:attrNameLst>
                                      </p:cBhvr>
                                      <p:tavLst>
                                        <p:tav tm="0">
                                          <p:val>
                                            <p:fltVal val="-90"/>
                                          </p:val>
                                        </p:tav>
                                        <p:tav tm="100000">
                                          <p:val>
                                            <p:fltVal val="0"/>
                                          </p:val>
                                        </p:tav>
                                      </p:tavLst>
                                    </p:anim>
                                    <p:anim calcmode="lin" valueType="num">
                                      <p:cBhvr>
                                        <p:cTn id="40" dur="800" decel="100000" fill="hold"/>
                                        <p:tgtEl>
                                          <p:spTgt spid="11">
                                            <p:txEl>
                                              <p:pRg st="6" end="6"/>
                                            </p:txEl>
                                          </p:spTgt>
                                        </p:tgtEl>
                                        <p:attrNameLst>
                                          <p:attrName>ppt_x</p:attrName>
                                        </p:attrNameLst>
                                      </p:cBhvr>
                                      <p:tavLst>
                                        <p:tav tm="0">
                                          <p:val>
                                            <p:strVal val="#ppt_x+0.4"/>
                                          </p:val>
                                        </p:tav>
                                        <p:tav tm="100000">
                                          <p:val>
                                            <p:strVal val="#ppt_x-0.05"/>
                                          </p:val>
                                        </p:tav>
                                      </p:tavLst>
                                    </p:anim>
                                    <p:anim calcmode="lin" valueType="num">
                                      <p:cBhvr>
                                        <p:cTn id="41" dur="800" decel="100000" fill="hold"/>
                                        <p:tgtEl>
                                          <p:spTgt spid="11">
                                            <p:txEl>
                                              <p:pRg st="6" end="6"/>
                                            </p:txEl>
                                          </p:spTgt>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1">
                                            <p:txEl>
                                              <p:pRg st="6" end="6"/>
                                            </p:txEl>
                                          </p:spTgt>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1">
                                            <p:txEl>
                                              <p:pRg st="6" end="6"/>
                                            </p:txEl>
                                          </p:spTgt>
                                        </p:tgtEl>
                                        <p:attrNameLst>
                                          <p:attrName>ppt_y</p:attrName>
                                        </p:attrNameLst>
                                      </p:cBhvr>
                                      <p:tavLst>
                                        <p:tav tm="0">
                                          <p:val>
                                            <p:strVal val="#ppt_y+0.1"/>
                                          </p:val>
                                        </p:tav>
                                        <p:tav tm="100000">
                                          <p:val>
                                            <p:strVal val="#ppt_y"/>
                                          </p:val>
                                        </p:tav>
                                      </p:tavLst>
                                    </p:anim>
                                  </p:childTnLst>
                                </p:cTn>
                              </p:par>
                              <p:par>
                                <p:cTn id="44" presetID="14" presetClass="entr" presetSubtype="1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randombar(horizontal)">
                                      <p:cBhvr>
                                        <p:cTn id="46" dur="10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nodeType="clickEffect">
                                  <p:stCondLst>
                                    <p:cond delay="0"/>
                                  </p:stCondLst>
                                  <p:childTnLst>
                                    <p:set>
                                      <p:cBhvr>
                                        <p:cTn id="50" dur="1" fill="hold">
                                          <p:stCondLst>
                                            <p:cond delay="0"/>
                                          </p:stCondLst>
                                        </p:cTn>
                                        <p:tgtEl>
                                          <p:spTgt spid="11">
                                            <p:txEl>
                                              <p:pRg st="8" end="8"/>
                                            </p:txEl>
                                          </p:spTgt>
                                        </p:tgtEl>
                                        <p:attrNameLst>
                                          <p:attrName>style.visibility</p:attrName>
                                        </p:attrNameLst>
                                      </p:cBhvr>
                                      <p:to>
                                        <p:strVal val="visible"/>
                                      </p:to>
                                    </p:set>
                                    <p:animEffect transition="in" filter="fade">
                                      <p:cBhvr>
                                        <p:cTn id="51" dur="800" decel="100000"/>
                                        <p:tgtEl>
                                          <p:spTgt spid="11">
                                            <p:txEl>
                                              <p:pRg st="8" end="8"/>
                                            </p:txEl>
                                          </p:spTgt>
                                        </p:tgtEl>
                                      </p:cBhvr>
                                    </p:animEffect>
                                    <p:anim calcmode="lin" valueType="num">
                                      <p:cBhvr>
                                        <p:cTn id="52" dur="800" decel="100000" fill="hold"/>
                                        <p:tgtEl>
                                          <p:spTgt spid="11">
                                            <p:txEl>
                                              <p:pRg st="8" end="8"/>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11">
                                            <p:txEl>
                                              <p:pRg st="8" end="8"/>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11">
                                            <p:txEl>
                                              <p:pRg st="8" end="8"/>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1">
                                            <p:txEl>
                                              <p:pRg st="8" end="8"/>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1">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11">
                                            <p:txEl>
                                              <p:pRg st="10" end="10"/>
                                            </p:txEl>
                                          </p:spTgt>
                                        </p:tgtEl>
                                        <p:attrNameLst>
                                          <p:attrName>style.visibility</p:attrName>
                                        </p:attrNameLst>
                                      </p:cBhvr>
                                      <p:to>
                                        <p:strVal val="visible"/>
                                      </p:to>
                                    </p:set>
                                    <p:animEffect transition="in" filter="randombar(horizontal)">
                                      <p:cBhvr>
                                        <p:cTn id="61" dur="1250"/>
                                        <p:tgtEl>
                                          <p:spTgt spid="11">
                                            <p:txEl>
                                              <p:pRg st="10" end="1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2" presetClass="entr" presetSubtype="0" fill="hold" nodeType="clickEffect">
                                  <p:stCondLst>
                                    <p:cond delay="0"/>
                                  </p:stCondLst>
                                  <p:childTnLst>
                                    <p:set>
                                      <p:cBhvr>
                                        <p:cTn id="65" dur="1" fill="hold">
                                          <p:stCondLst>
                                            <p:cond delay="0"/>
                                          </p:stCondLst>
                                        </p:cTn>
                                        <p:tgtEl>
                                          <p:spTgt spid="11">
                                            <p:txEl>
                                              <p:pRg st="12" end="12"/>
                                            </p:txEl>
                                          </p:spTgt>
                                        </p:tgtEl>
                                        <p:attrNameLst>
                                          <p:attrName>style.visibility</p:attrName>
                                        </p:attrNameLst>
                                      </p:cBhvr>
                                      <p:to>
                                        <p:strVal val="visible"/>
                                      </p:to>
                                    </p:set>
                                    <p:animScale>
                                      <p:cBhvr>
                                        <p:cTn id="66" dur="1000" decel="50000" fill="hold">
                                          <p:stCondLst>
                                            <p:cond delay="0"/>
                                          </p:stCondLst>
                                        </p:cTn>
                                        <p:tgtEl>
                                          <p:spTgt spid="11">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11">
                                            <p:txEl>
                                              <p:pRg st="12" end="12"/>
                                            </p:txEl>
                                          </p:spTgt>
                                        </p:tgtEl>
                                        <p:attrNameLst>
                                          <p:attrName>ppt_x</p:attrName>
                                          <p:attrName>ppt_y</p:attrName>
                                        </p:attrNameLst>
                                      </p:cBhvr>
                                    </p:animMotion>
                                    <p:animEffect transition="in" filter="fade">
                                      <p:cBhvr>
                                        <p:cTn id="68" dur="10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nes como en obra pública, pues el  de </a:t>
            </a:r>
            <a:r>
              <a:rPr lang="es-MX" sz="2000" dirty="0">
                <a:solidFill>
                  <a:srgbClr val="C00000"/>
                </a:solidFill>
                <a:latin typeface="Arial" panose="020B0604020202020204" pitchFamily="34" charset="0"/>
                <a:cs typeface="Arial" panose="020B0604020202020204" pitchFamily="34" charset="0"/>
              </a:rPr>
              <a:t>costo beneficio </a:t>
            </a:r>
            <a:r>
              <a:rPr lang="es-MX" sz="2000" dirty="0">
                <a:solidFill>
                  <a:schemeClr val="bg1"/>
                </a:solidFill>
                <a:latin typeface="Arial" panose="020B0604020202020204" pitchFamily="34" charset="0"/>
                <a:cs typeface="Arial" panose="020B0604020202020204" pitchFamily="34" charset="0"/>
              </a:rPr>
              <a:t>es  complejo y poco</a:t>
            </a:r>
            <a:r>
              <a:rPr lang="es-MX" sz="1700" dirty="0">
                <a:solidFill>
                  <a:schemeClr val="bg1"/>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conocida su forma de aplicación. </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materia de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si se utiliza el </a:t>
            </a:r>
            <a:r>
              <a:rPr lang="es-MX" sz="2000" dirty="0">
                <a:solidFill>
                  <a:srgbClr val="00B050"/>
                </a:solidFill>
                <a:latin typeface="Arial" panose="020B0604020202020204" pitchFamily="34" charset="0"/>
                <a:cs typeface="Arial" panose="020B0604020202020204" pitchFamily="34" charset="0"/>
              </a:rPr>
              <a:t>criterio binario </a:t>
            </a:r>
            <a:r>
              <a:rPr lang="es-MX" sz="2000" dirty="0">
                <a:solidFill>
                  <a:schemeClr val="bg1"/>
                </a:solidFill>
                <a:latin typeface="Arial" panose="020B0604020202020204" pitchFamily="34" charset="0"/>
                <a:cs typeface="Arial" panose="020B0604020202020204" pitchFamily="34" charset="0"/>
              </a:rPr>
              <a:t>se puede </a:t>
            </a:r>
            <a:r>
              <a:rPr lang="es-MX" sz="2000" dirty="0">
                <a:solidFill>
                  <a:srgbClr val="C59702"/>
                </a:solidFill>
                <a:latin typeface="Arial" panose="020B0604020202020204" pitchFamily="34" charset="0"/>
                <a:cs typeface="Arial" panose="020B0604020202020204" pitchFamily="34" charset="0"/>
              </a:rPr>
              <a:t>evaluar sólo las dos proposiciones solventes más bajas</a:t>
            </a:r>
            <a:r>
              <a:rPr lang="es-MX" sz="2000" dirty="0">
                <a:solidFill>
                  <a:srgbClr val="FFC000"/>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en precio. </a:t>
            </a:r>
            <a:r>
              <a:rPr lang="es-MX" sz="1600" dirty="0">
                <a:solidFill>
                  <a:schemeClr val="bg1"/>
                </a:solidFill>
                <a:latin typeface="Arial" panose="020B0604020202020204" pitchFamily="34" charset="0"/>
                <a:cs typeface="Arial" panose="020B0604020202020204" pitchFamily="34" charset="0"/>
              </a:rPr>
              <a:t>(arts. 36 2º pfo. LAASSP  y 41 3er. pfo. RLAASSP)</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accent6">
                    <a:lumMod val="50000"/>
                  </a:schemeClr>
                </a:solidFill>
                <a:latin typeface="Arial" panose="020B0604020202020204" pitchFamily="34" charset="0"/>
                <a:cs typeface="Arial" panose="020B0604020202020204" pitchFamily="34" charset="0"/>
              </a:rPr>
              <a:t>No son objeto de evaluación </a:t>
            </a:r>
            <a:r>
              <a:rPr lang="es-MX" sz="2000" dirty="0">
                <a:solidFill>
                  <a:schemeClr val="bg1"/>
                </a:solidFill>
                <a:latin typeface="Arial" panose="020B0604020202020204" pitchFamily="34" charset="0"/>
                <a:cs typeface="Arial" panose="020B0604020202020204" pitchFamily="34" charset="0"/>
              </a:rPr>
              <a:t>todo aquello que facilite la presentación de las proposiciones a agilizar los actos de la licitación. La inobservancia de estos requisitos o condiciones no son motivo para desechar la proposición. </a:t>
            </a:r>
            <a:r>
              <a:rPr lang="es-MX" sz="1600" dirty="0">
                <a:solidFill>
                  <a:schemeClr val="bg1"/>
                </a:solidFill>
                <a:latin typeface="Arial" panose="020B0604020202020204" pitchFamily="34" charset="0"/>
                <a:cs typeface="Arial" panose="020B0604020202020204" pitchFamily="34" charset="0"/>
              </a:rPr>
              <a:t>(arts. 36 4º pfo. LAASSP, y 38 3er. pfo. LOPSRM)</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caso de </a:t>
            </a:r>
            <a:r>
              <a:rPr lang="es-MX" sz="2000" dirty="0">
                <a:solidFill>
                  <a:srgbClr val="7030A0"/>
                </a:solidFill>
                <a:latin typeface="Arial" panose="020B0604020202020204" pitchFamily="34" charset="0"/>
                <a:cs typeface="Arial" panose="020B0604020202020204" pitchFamily="34" charset="0"/>
              </a:rPr>
              <a:t>empate</a:t>
            </a:r>
            <a:r>
              <a:rPr lang="es-MX" sz="2000" dirty="0">
                <a:solidFill>
                  <a:schemeClr val="bg1"/>
                </a:solidFill>
                <a:latin typeface="Arial" panose="020B0604020202020204" pitchFamily="34" charset="0"/>
                <a:cs typeface="Arial" panose="020B0604020202020204" pitchFamily="34" charset="0"/>
              </a:rPr>
              <a:t>, en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se debe adjudicar a la empresa más pequeña de las MIPYMES, y de no ser posible, se desempatara mediante sorteo </a:t>
            </a:r>
            <a:r>
              <a:rPr lang="es-MX" sz="1600" dirty="0">
                <a:solidFill>
                  <a:schemeClr val="bg1"/>
                </a:solidFill>
                <a:latin typeface="Arial" panose="020B0604020202020204" pitchFamily="34" charset="0"/>
                <a:cs typeface="Arial" panose="020B0604020202020204" pitchFamily="34" charset="0"/>
              </a:rPr>
              <a:t>(arts. 36 Bis 2º pfo. LAASSP y 54 RLAASSP)</a:t>
            </a:r>
            <a:r>
              <a:rPr lang="es-MX" sz="2000" dirty="0">
                <a:solidFill>
                  <a:schemeClr val="bg1"/>
                </a:solidFill>
                <a:latin typeface="Arial" panose="020B0604020202020204" pitchFamily="34" charset="0"/>
                <a:cs typeface="Arial" panose="020B0604020202020204" pitchFamily="34" charset="0"/>
              </a:rPr>
              <a:t>;  en  </a:t>
            </a:r>
            <a:r>
              <a:rPr lang="es-MX" sz="2000" b="1" dirty="0">
                <a:solidFill>
                  <a:schemeClr val="bg1"/>
                </a:solidFill>
                <a:latin typeface="Arial" panose="020B0604020202020204" pitchFamily="34" charset="0"/>
                <a:cs typeface="Arial" panose="020B0604020202020204" pitchFamily="34" charset="0"/>
              </a:rPr>
              <a:t>obras públicas</a:t>
            </a:r>
            <a:r>
              <a:rPr lang="es-MX" sz="2000" dirty="0">
                <a:solidFill>
                  <a:schemeClr val="bg1"/>
                </a:solidFill>
                <a:latin typeface="Arial" panose="020B0604020202020204" pitchFamily="34" charset="0"/>
                <a:cs typeface="Arial" panose="020B0604020202020204" pitchFamily="34" charset="0"/>
              </a:rPr>
              <a:t>, debe optarse por quien 			asegure  las  mejores  condiciones  en  cuanto  a  precio, 			calidad, financiamiento, oportunidad y no necesariamente la 			más económica, y si esto no es posible, se desempatará 			mediante sorteo </a:t>
            </a:r>
            <a:r>
              <a:rPr lang="es-MX" sz="1600" dirty="0">
                <a:solidFill>
                  <a:schemeClr val="bg1"/>
                </a:solidFill>
                <a:latin typeface="Arial" panose="020B0604020202020204" pitchFamily="34" charset="0"/>
                <a:cs typeface="Arial" panose="020B0604020202020204" pitchFamily="34" charset="0"/>
              </a:rPr>
              <a:t>(arts. 38 6º pfo. LOPSRM y 67 2º pfo. RLOPSRM)</a:t>
            </a:r>
            <a:r>
              <a:rPr lang="es-MX" sz="2000" dirty="0">
                <a:solidFill>
                  <a:schemeClr val="bg1"/>
                </a:solidFill>
                <a:latin typeface="Arial" panose="020B0604020202020204" pitchFamily="34" charset="0"/>
                <a:cs typeface="Arial" panose="020B0604020202020204" pitchFamily="34" charset="0"/>
              </a:rPr>
              <a:t>.</a:t>
            </a:r>
          </a:p>
        </p:txBody>
      </p:sp>
      <p:pic>
        <p:nvPicPr>
          <p:cNvPr id="24578" name="Picture 2" descr="Cuándo es empate en una partida de ajedrez?">
            <a:extLst>
              <a:ext uri="{FF2B5EF4-FFF2-40B4-BE49-F238E27FC236}">
                <a16:creationId xmlns:a16="http://schemas.microsoft.com/office/drawing/2014/main" id="{AD319EFB-D05B-ACBA-6A7A-B9725B70E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53" y="4833664"/>
            <a:ext cx="2637957" cy="148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71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Scale>
                                      <p:cBhvr>
                                        <p:cTn id="7" dur="1000" decel="50000" fill="hold">
                                          <p:stCondLst>
                                            <p:cond delay="0"/>
                                          </p:stCondLst>
                                        </p:cTn>
                                        <p:tgtEl>
                                          <p:spTgt spid="1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xEl>
                                              <p:pRg st="0" end="0"/>
                                            </p:txEl>
                                          </p:spTgt>
                                        </p:tgtEl>
                                        <p:attrNameLst>
                                          <p:attrName>ppt_x</p:attrName>
                                          <p:attrName>ppt_y</p:attrName>
                                        </p:attrNameLst>
                                      </p:cBhvr>
                                    </p:animMotion>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wipe(down)">
                                      <p:cBhvr>
                                        <p:cTn id="21" dur="362">
                                          <p:stCondLst>
                                            <p:cond delay="0"/>
                                          </p:stCondLst>
                                        </p:cTn>
                                        <p:tgtEl>
                                          <p:spTgt spid="11">
                                            <p:txEl>
                                              <p:pRg st="4" end="4"/>
                                            </p:txEl>
                                          </p:spTgt>
                                        </p:tgtEl>
                                      </p:cBhvr>
                                    </p:animEffect>
                                    <p:anim calcmode="lin" valueType="num">
                                      <p:cBhvr>
                                        <p:cTn id="22" dur="1139" tmFilter="0,0; 0.14,0.36; 0.43,0.73; 0.71,0.91; 1.0,1.0">
                                          <p:stCondLst>
                                            <p:cond delay="0"/>
                                          </p:stCondLst>
                                        </p:cTn>
                                        <p:tgtEl>
                                          <p:spTgt spid="11">
                                            <p:txEl>
                                              <p:pRg st="4" end="4"/>
                                            </p:txEl>
                                          </p:spTgt>
                                        </p:tgtEl>
                                        <p:attrNameLst>
                                          <p:attrName>ppt_x</p:attrName>
                                        </p:attrNameLst>
                                      </p:cBhvr>
                                      <p:tavLst>
                                        <p:tav tm="0">
                                          <p:val>
                                            <p:strVal val="#ppt_x-0.25"/>
                                          </p:val>
                                        </p:tav>
                                        <p:tav tm="100000">
                                          <p:val>
                                            <p:strVal val="#ppt_x"/>
                                          </p:val>
                                        </p:tav>
                                      </p:tavLst>
                                    </p:anim>
                                    <p:anim calcmode="lin" valueType="num">
                                      <p:cBhvr>
                                        <p:cTn id="23" dur="415" tmFilter="0.0,0.0; 0.25,0.07; 0.50,0.2; 0.75,0.467; 1.0,1.0">
                                          <p:stCondLst>
                                            <p:cond delay="0"/>
                                          </p:stCondLst>
                                        </p:cTn>
                                        <p:tgtEl>
                                          <p:spTgt spid="11">
                                            <p:txEl>
                                              <p:pRg st="4" end="4"/>
                                            </p:txEl>
                                          </p:spTgt>
                                        </p:tgtEl>
                                        <p:attrNameLst>
                                          <p:attrName>ppt_y</p:attrName>
                                        </p:attrNameLst>
                                      </p:cBhvr>
                                      <p:tavLst>
                                        <p:tav tm="0" fmla="#ppt_y-sin(pi*$)/3">
                                          <p:val>
                                            <p:fltVal val="0.5"/>
                                          </p:val>
                                        </p:tav>
                                        <p:tav tm="100000">
                                          <p:val>
                                            <p:fltVal val="1"/>
                                          </p:val>
                                        </p:tav>
                                      </p:tavLst>
                                    </p:anim>
                                    <p:anim calcmode="lin" valueType="num">
                                      <p:cBhvr>
                                        <p:cTn id="24" dur="415" tmFilter="0, 0; 0.125,0.2665; 0.25,0.4; 0.375,0.465; 0.5,0.5;  0.625,0.535; 0.75,0.6; 0.875,0.7335; 1,1">
                                          <p:stCondLst>
                                            <p:cond delay="415"/>
                                          </p:stCondLst>
                                        </p:cTn>
                                        <p:tgtEl>
                                          <p:spTgt spid="11">
                                            <p:txEl>
                                              <p:pRg st="4" end="4"/>
                                            </p:txEl>
                                          </p:spTgt>
                                        </p:tgtEl>
                                        <p:attrNameLst>
                                          <p:attrName>ppt_y</p:attrName>
                                        </p:attrNameLst>
                                      </p:cBhvr>
                                      <p:tavLst>
                                        <p:tav tm="0" fmla="#ppt_y-sin(pi*$)/9">
                                          <p:val>
                                            <p:fltVal val="0"/>
                                          </p:val>
                                        </p:tav>
                                        <p:tav tm="100000">
                                          <p:val>
                                            <p:fltVal val="1"/>
                                          </p:val>
                                        </p:tav>
                                      </p:tavLst>
                                    </p:anim>
                                    <p:anim calcmode="lin" valueType="num">
                                      <p:cBhvr>
                                        <p:cTn id="25" dur="207" tmFilter="0, 0; 0.125,0.2665; 0.25,0.4; 0.375,0.465; 0.5,0.5;  0.625,0.535; 0.75,0.6; 0.875,0.7335; 1,1">
                                          <p:stCondLst>
                                            <p:cond delay="828"/>
                                          </p:stCondLst>
                                        </p:cTn>
                                        <p:tgtEl>
                                          <p:spTgt spid="11">
                                            <p:txEl>
                                              <p:pRg st="4" end="4"/>
                                            </p:txEl>
                                          </p:spTgt>
                                        </p:tgtEl>
                                        <p:attrNameLst>
                                          <p:attrName>ppt_y</p:attrName>
                                        </p:attrNameLst>
                                      </p:cBhvr>
                                      <p:tavLst>
                                        <p:tav tm="0" fmla="#ppt_y-sin(pi*$)/27">
                                          <p:val>
                                            <p:fltVal val="0"/>
                                          </p:val>
                                        </p:tav>
                                        <p:tav tm="100000">
                                          <p:val>
                                            <p:fltVal val="1"/>
                                          </p:val>
                                        </p:tav>
                                      </p:tavLst>
                                    </p:anim>
                                    <p:anim calcmode="lin" valueType="num">
                                      <p:cBhvr>
                                        <p:cTn id="26" dur="103" tmFilter="0, 0; 0.125,0.2665; 0.25,0.4; 0.375,0.465; 0.5,0.5;  0.625,0.535; 0.75,0.6; 0.875,0.7335; 1,1">
                                          <p:stCondLst>
                                            <p:cond delay="1035"/>
                                          </p:stCondLst>
                                        </p:cTn>
                                        <p:tgtEl>
                                          <p:spTgt spid="11">
                                            <p:txEl>
                                              <p:pRg st="4" end="4"/>
                                            </p:txEl>
                                          </p:spTgt>
                                        </p:tgtEl>
                                        <p:attrNameLst>
                                          <p:attrName>ppt_y</p:attrName>
                                        </p:attrNameLst>
                                      </p:cBhvr>
                                      <p:tavLst>
                                        <p:tav tm="0" fmla="#ppt_y-sin(pi*$)/81">
                                          <p:val>
                                            <p:fltVal val="0"/>
                                          </p:val>
                                        </p:tav>
                                        <p:tav tm="100000">
                                          <p:val>
                                            <p:fltVal val="1"/>
                                          </p:val>
                                        </p:tav>
                                      </p:tavLst>
                                    </p:anim>
                                    <p:animScale>
                                      <p:cBhvr>
                                        <p:cTn id="27" dur="16">
                                          <p:stCondLst>
                                            <p:cond delay="406"/>
                                          </p:stCondLst>
                                        </p:cTn>
                                        <p:tgtEl>
                                          <p:spTgt spid="11">
                                            <p:txEl>
                                              <p:pRg st="4" end="4"/>
                                            </p:txEl>
                                          </p:spTgt>
                                        </p:tgtEl>
                                      </p:cBhvr>
                                      <p:to x="100000" y="60000"/>
                                    </p:animScale>
                                    <p:animScale>
                                      <p:cBhvr>
                                        <p:cTn id="28" dur="104" decel="50000">
                                          <p:stCondLst>
                                            <p:cond delay="423"/>
                                          </p:stCondLst>
                                        </p:cTn>
                                        <p:tgtEl>
                                          <p:spTgt spid="11">
                                            <p:txEl>
                                              <p:pRg st="4" end="4"/>
                                            </p:txEl>
                                          </p:spTgt>
                                        </p:tgtEl>
                                      </p:cBhvr>
                                      <p:to x="100000" y="100000"/>
                                    </p:animScale>
                                    <p:animScale>
                                      <p:cBhvr>
                                        <p:cTn id="29" dur="16">
                                          <p:stCondLst>
                                            <p:cond delay="820"/>
                                          </p:stCondLst>
                                        </p:cTn>
                                        <p:tgtEl>
                                          <p:spTgt spid="11">
                                            <p:txEl>
                                              <p:pRg st="4" end="4"/>
                                            </p:txEl>
                                          </p:spTgt>
                                        </p:tgtEl>
                                      </p:cBhvr>
                                      <p:to x="100000" y="80000"/>
                                    </p:animScale>
                                    <p:animScale>
                                      <p:cBhvr>
                                        <p:cTn id="30" dur="104" decel="50000">
                                          <p:stCondLst>
                                            <p:cond delay="836"/>
                                          </p:stCondLst>
                                        </p:cTn>
                                        <p:tgtEl>
                                          <p:spTgt spid="11">
                                            <p:txEl>
                                              <p:pRg st="4" end="4"/>
                                            </p:txEl>
                                          </p:spTgt>
                                        </p:tgtEl>
                                      </p:cBhvr>
                                      <p:to x="100000" y="100000"/>
                                    </p:animScale>
                                    <p:animScale>
                                      <p:cBhvr>
                                        <p:cTn id="31" dur="16">
                                          <p:stCondLst>
                                            <p:cond delay="1026"/>
                                          </p:stCondLst>
                                        </p:cTn>
                                        <p:tgtEl>
                                          <p:spTgt spid="11">
                                            <p:txEl>
                                              <p:pRg st="4" end="4"/>
                                            </p:txEl>
                                          </p:spTgt>
                                        </p:tgtEl>
                                      </p:cBhvr>
                                      <p:to x="100000" y="90000"/>
                                    </p:animScale>
                                    <p:animScale>
                                      <p:cBhvr>
                                        <p:cTn id="32" dur="104" decel="50000">
                                          <p:stCondLst>
                                            <p:cond delay="1042"/>
                                          </p:stCondLst>
                                        </p:cTn>
                                        <p:tgtEl>
                                          <p:spTgt spid="11">
                                            <p:txEl>
                                              <p:pRg st="4" end="4"/>
                                            </p:txEl>
                                          </p:spTgt>
                                        </p:tgtEl>
                                      </p:cBhvr>
                                      <p:to x="100000" y="100000"/>
                                    </p:animScale>
                                    <p:animScale>
                                      <p:cBhvr>
                                        <p:cTn id="33" dur="16">
                                          <p:stCondLst>
                                            <p:cond delay="1130"/>
                                          </p:stCondLst>
                                        </p:cTn>
                                        <p:tgtEl>
                                          <p:spTgt spid="11">
                                            <p:txEl>
                                              <p:pRg st="4" end="4"/>
                                            </p:txEl>
                                          </p:spTgt>
                                        </p:tgtEl>
                                      </p:cBhvr>
                                      <p:to x="100000" y="95000"/>
                                    </p:animScale>
                                    <p:animScale>
                                      <p:cBhvr>
                                        <p:cTn id="34" dur="104" decel="50000">
                                          <p:stCondLst>
                                            <p:cond delay="1146"/>
                                          </p:stCondLst>
                                        </p:cTn>
                                        <p:tgtEl>
                                          <p:spTgt spid="11">
                                            <p:txEl>
                                              <p:pRg st="4" end="4"/>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1">
                                            <p:txEl>
                                              <p:pRg st="6" end="6"/>
                                            </p:txEl>
                                          </p:spTgt>
                                        </p:tgtEl>
                                        <p:attrNameLst>
                                          <p:attrName>style.visibility</p:attrName>
                                        </p:attrNameLst>
                                      </p:cBhvr>
                                      <p:to>
                                        <p:strVal val="visible"/>
                                      </p:to>
                                    </p:set>
                                    <p:animEffect transition="in" filter="wheel(1)">
                                      <p:cBhvr>
                                        <p:cTn id="39" dur="1250"/>
                                        <p:tgtEl>
                                          <p:spTgt spid="11">
                                            <p:txEl>
                                              <p:pRg st="6" end="6"/>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4578"/>
                                        </p:tgtEl>
                                        <p:attrNameLst>
                                          <p:attrName>style.visibility</p:attrName>
                                        </p:attrNameLst>
                                      </p:cBhvr>
                                      <p:to>
                                        <p:strVal val="visible"/>
                                      </p:to>
                                    </p:set>
                                    <p:animEffect transition="in" filter="barn(inVertical)">
                                      <p:cBhvr>
                                        <p:cTn id="42" dur="125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defRPr/>
            </a:pPr>
            <a:r>
              <a:rPr lang="es-ES" sz="2000" b="1" kern="0" dirty="0">
                <a:solidFill>
                  <a:sysClr val="windowText" lastClr="000000"/>
                </a:solidFill>
                <a:latin typeface="Arial" panose="020B0604020202020204" pitchFamily="34" charset="0"/>
                <a:cs typeface="Arial" panose="020B0604020202020204" pitchFamily="34" charset="0"/>
              </a:rPr>
              <a:t>Emisión del fallo. </a:t>
            </a:r>
            <a:endParaRPr lang="es-ES" sz="2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Una vez concluida la evaluación, </a:t>
            </a:r>
            <a:r>
              <a:rPr lang="es-MX" sz="2000" dirty="0">
                <a:solidFill>
                  <a:srgbClr val="008000"/>
                </a:solidFill>
                <a:latin typeface="Arial" panose="020B0604020202020204" pitchFamily="34" charset="0"/>
                <a:cs typeface="Arial" panose="020B0604020202020204" pitchFamily="34" charset="0"/>
              </a:rPr>
              <a:t>el contrato se adjudicará </a:t>
            </a:r>
            <a:r>
              <a:rPr lang="es-MX" sz="2000" dirty="0">
                <a:solidFill>
                  <a:schemeClr val="bg1"/>
                </a:solidFill>
                <a:latin typeface="Arial" panose="020B0604020202020204" pitchFamily="34" charset="0"/>
                <a:cs typeface="Arial" panose="020B0604020202020204" pitchFamily="34" charset="0"/>
              </a:rPr>
              <a:t>al licitante cuya oferta resulte solvente porque cumple los requisitos legales, técnico y económicos solicitados </a:t>
            </a:r>
            <a:r>
              <a:rPr lang="es-MX" sz="1600" dirty="0">
                <a:solidFill>
                  <a:schemeClr val="bg1"/>
                </a:solidFill>
                <a:latin typeface="Arial" panose="020B0604020202020204" pitchFamily="34" charset="0"/>
                <a:cs typeface="Arial" panose="020B0604020202020204" pitchFamily="34" charset="0"/>
              </a:rPr>
              <a:t>(art. 36 Bis 1er. pfo. LAASSP, y 38 5º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La convocante emitirá </a:t>
            </a:r>
            <a:r>
              <a:rPr lang="es-MX" sz="2000" dirty="0">
                <a:solidFill>
                  <a:srgbClr val="7030A0"/>
                </a:solidFill>
                <a:latin typeface="Arial" panose="020B0604020202020204" pitchFamily="34" charset="0"/>
                <a:cs typeface="Arial" panose="020B0604020202020204" pitchFamily="34" charset="0"/>
              </a:rPr>
              <a:t>el fallo que deberá contener </a:t>
            </a:r>
            <a:r>
              <a:rPr lang="es-MX" sz="2000" dirty="0">
                <a:solidFill>
                  <a:schemeClr val="bg1"/>
                </a:solidFill>
                <a:latin typeface="Arial" panose="020B0604020202020204" pitchFamily="34" charset="0"/>
                <a:cs typeface="Arial" panose="020B0604020202020204" pitchFamily="34" charset="0"/>
              </a:rPr>
              <a:t>lo siguiente</a:t>
            </a:r>
            <a:r>
              <a:rPr lang="es-MX" sz="2000" dirty="0">
                <a:solidFill>
                  <a:schemeClr val="bg1"/>
                </a:solidFill>
                <a:latin typeface="Arial" panose="020B0604020202020204" pitchFamily="34" charset="0"/>
                <a:cs typeface="Arial" panose="020B0604020202020204" pitchFamily="34" charset="0"/>
                <a:sym typeface="Wingdings" pitchFamily="2" charset="2"/>
              </a:rPr>
              <a:t>: </a:t>
            </a:r>
            <a:r>
              <a:rPr lang="es-MX" sz="1600" dirty="0">
                <a:solidFill>
                  <a:schemeClr val="bg1"/>
                </a:solidFill>
                <a:latin typeface="Arial" panose="020B0604020202020204" pitchFamily="34" charset="0"/>
                <a:cs typeface="Arial" panose="020B0604020202020204" pitchFamily="34" charset="0"/>
                <a:sym typeface="Wingdings" pitchFamily="2" charset="2"/>
              </a:rPr>
              <a:t>(arts. </a:t>
            </a:r>
            <a:r>
              <a:rPr lang="es-MX" sz="1600" dirty="0">
                <a:solidFill>
                  <a:schemeClr val="bg1"/>
                </a:solidFill>
                <a:latin typeface="Arial" panose="020B0604020202020204" pitchFamily="34" charset="0"/>
                <a:cs typeface="Arial" panose="020B0604020202020204" pitchFamily="34" charset="0"/>
              </a:rPr>
              <a:t>37 LAASSP, 84 6º pfo RLAASSP, y 39  LOPSRM y 81 RLOPSRM)</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 </a:t>
            </a:r>
            <a:r>
              <a:rPr lang="es-MX" sz="2000" dirty="0">
                <a:solidFill>
                  <a:schemeClr val="bg1"/>
                </a:solidFill>
                <a:latin typeface="Arial" panose="020B0604020202020204" pitchFamily="34" charset="0"/>
                <a:cs typeface="Arial" panose="020B0604020202020204" pitchFamily="34" charset="0"/>
              </a:rPr>
              <a:t>La relación de licitantes cuyas proposiciones se desecharon, expresando todas las razones legales, técnicas o económicas que sustentan tal determinación e indicando los puntos de la convocatoria que en cada caso se incumpla;</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II. </a:t>
            </a:r>
            <a:r>
              <a:rPr lang="es-MX" sz="2000" dirty="0">
                <a:solidFill>
                  <a:schemeClr val="bg1"/>
                </a:solidFill>
                <a:latin typeface="Arial" panose="020B0604020202020204" pitchFamily="34" charset="0"/>
                <a:cs typeface="Arial" panose="020B0604020202020204" pitchFamily="34" charset="0"/>
              </a:rPr>
              <a:t>La relación de licitantes cuyas proposiciones resultaron solventes, describiendo en lo general dichas proposiciones. Se presumirá la solvencia de las proposiciones, cuando no se señale expresamente incumplimiento alguno.</a:t>
            </a:r>
          </a:p>
          <a:p>
            <a:pPr marL="0" indent="0" algn="just">
              <a:lnSpc>
                <a:spcPct val="100000"/>
              </a:lnSpc>
              <a:spcBef>
                <a:spcPts val="0"/>
              </a:spcBef>
              <a:buNone/>
              <a:defRPr/>
            </a:pPr>
            <a:r>
              <a:rPr lang="es-MX" sz="5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a:t>
            </a:r>
            <a:r>
              <a:rPr lang="es-MX" sz="2000" b="1" dirty="0">
                <a:solidFill>
                  <a:schemeClr val="bg1"/>
                </a:solidFill>
                <a:latin typeface="Arial" panose="020B0604020202020204" pitchFamily="34" charset="0"/>
                <a:cs typeface="Arial" panose="020B0604020202020204" pitchFamily="34" charset="0"/>
              </a:rPr>
              <a:t>obras públicas</a:t>
            </a:r>
            <a:r>
              <a:rPr lang="es-MX" sz="2000" dirty="0">
                <a:solidFill>
                  <a:schemeClr val="bg1"/>
                </a:solidFill>
                <a:latin typeface="Arial" panose="020B0604020202020204" pitchFamily="34" charset="0"/>
                <a:cs typeface="Arial" panose="020B0604020202020204" pitchFamily="34" charset="0"/>
              </a:rPr>
              <a:t>, el caso de haberse utilizado el criterio de puntos y porcentajes, se incluirá un listado de los componentes del puntaje de cada licitante;</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III. </a:t>
            </a:r>
            <a:r>
              <a:rPr lang="es-MX" sz="2000" dirty="0">
                <a:solidFill>
                  <a:schemeClr val="bg1"/>
                </a:solidFill>
                <a:latin typeface="Arial" panose="020B0604020202020204" pitchFamily="34" charset="0"/>
                <a:cs typeface="Arial" panose="020B0604020202020204" pitchFamily="34" charset="0"/>
              </a:rPr>
              <a:t>Nombre del licitante a quien se adjudica el contrato, indicando las razones que motivaron  la  adjudicación, de  acuerdo a  los criterios previstos en la  convocatoria,</a:t>
            </a: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endParaRPr lang="es-MX" sz="2000" dirty="0">
              <a:solidFill>
                <a:schemeClr val="bg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938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par>
                          <p:cTn id="12" fill="hold">
                            <p:stCondLst>
                              <p:cond delay="1250"/>
                            </p:stCondLst>
                            <p:childTnLst>
                              <p:par>
                                <p:cTn id="13" presetID="5" presetClass="entr" presetSubtype="1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5" dur="125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 calcmode="lin" valueType="num">
                                      <p:cBhvr>
                                        <p:cTn id="20"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21"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22" dur="10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 calcmode="lin" valueType="num">
                                      <p:cBhvr>
                                        <p:cTn id="27"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28"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29"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30" dur="1000"/>
                                        <p:tgtEl>
                                          <p:spTgt spid="1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 calcmode="lin" valueType="num">
                                      <p:cBhvr>
                                        <p:cTn id="35"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6"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37" dur="1000" fill="hold"/>
                                        <p:tgtEl>
                                          <p:spTgt spid="11">
                                            <p:txEl>
                                              <p:pRg st="8" end="8"/>
                                            </p:txEl>
                                          </p:spTgt>
                                        </p:tgtEl>
                                        <p:attrNameLst>
                                          <p:attrName>style.rotation</p:attrName>
                                        </p:attrNameLst>
                                      </p:cBhvr>
                                      <p:tavLst>
                                        <p:tav tm="0">
                                          <p:val>
                                            <p:fltVal val="90"/>
                                          </p:val>
                                        </p:tav>
                                        <p:tav tm="100000">
                                          <p:val>
                                            <p:fltVal val="0"/>
                                          </p:val>
                                        </p:tav>
                                      </p:tavLst>
                                    </p:anim>
                                    <p:animEffect transition="in" filter="fade">
                                      <p:cBhvr>
                                        <p:cTn id="38" dur="1000"/>
                                        <p:tgtEl>
                                          <p:spTgt spid="11">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anim calcmode="lin" valueType="num">
                                      <p:cBhvr>
                                        <p:cTn id="43" dur="10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44" dur="1000" fill="hold"/>
                                        <p:tgtEl>
                                          <p:spTgt spid="11">
                                            <p:txEl>
                                              <p:pRg st="10" end="10"/>
                                            </p:txEl>
                                          </p:spTgt>
                                        </p:tgtEl>
                                        <p:attrNameLst>
                                          <p:attrName>ppt_h</p:attrName>
                                        </p:attrNameLst>
                                      </p:cBhvr>
                                      <p:tavLst>
                                        <p:tav tm="0">
                                          <p:val>
                                            <p:fltVal val="0"/>
                                          </p:val>
                                        </p:tav>
                                        <p:tav tm="100000">
                                          <p:val>
                                            <p:strVal val="#ppt_h"/>
                                          </p:val>
                                        </p:tav>
                                      </p:tavLst>
                                    </p:anim>
                                    <p:anim calcmode="lin" valueType="num">
                                      <p:cBhvr>
                                        <p:cTn id="45" dur="1000" fill="hold"/>
                                        <p:tgtEl>
                                          <p:spTgt spid="11">
                                            <p:txEl>
                                              <p:pRg st="10" end="10"/>
                                            </p:txEl>
                                          </p:spTgt>
                                        </p:tgtEl>
                                        <p:attrNameLst>
                                          <p:attrName>style.rotation</p:attrName>
                                        </p:attrNameLst>
                                      </p:cBhvr>
                                      <p:tavLst>
                                        <p:tav tm="0">
                                          <p:val>
                                            <p:fltVal val="90"/>
                                          </p:val>
                                        </p:tav>
                                        <p:tav tm="100000">
                                          <p:val>
                                            <p:fltVal val="0"/>
                                          </p:val>
                                        </p:tav>
                                      </p:tavLst>
                                    </p:anim>
                                    <p:animEffect transition="in" filter="fade">
                                      <p:cBhvr>
                                        <p:cTn id="46" dur="1000"/>
                                        <p:tgtEl>
                                          <p:spTgt spid="11">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1">
                                            <p:txEl>
                                              <p:pRg st="12" end="12"/>
                                            </p:txEl>
                                          </p:spTgt>
                                        </p:tgtEl>
                                        <p:attrNameLst>
                                          <p:attrName>style.visibility</p:attrName>
                                        </p:attrNameLst>
                                      </p:cBhvr>
                                      <p:to>
                                        <p:strVal val="visible"/>
                                      </p:to>
                                    </p:set>
                                    <p:anim calcmode="lin" valueType="num">
                                      <p:cBhvr>
                                        <p:cTn id="51" dur="1000" fill="hold"/>
                                        <p:tgtEl>
                                          <p:spTgt spid="11">
                                            <p:txEl>
                                              <p:pRg st="12" end="12"/>
                                            </p:txEl>
                                          </p:spTgt>
                                        </p:tgtEl>
                                        <p:attrNameLst>
                                          <p:attrName>ppt_w</p:attrName>
                                        </p:attrNameLst>
                                      </p:cBhvr>
                                      <p:tavLst>
                                        <p:tav tm="0">
                                          <p:val>
                                            <p:fltVal val="0"/>
                                          </p:val>
                                        </p:tav>
                                        <p:tav tm="100000">
                                          <p:val>
                                            <p:strVal val="#ppt_w"/>
                                          </p:val>
                                        </p:tav>
                                      </p:tavLst>
                                    </p:anim>
                                    <p:anim calcmode="lin" valueType="num">
                                      <p:cBhvr>
                                        <p:cTn id="52" dur="1000" fill="hold"/>
                                        <p:tgtEl>
                                          <p:spTgt spid="11">
                                            <p:txEl>
                                              <p:pRg st="12" end="12"/>
                                            </p:txEl>
                                          </p:spTgt>
                                        </p:tgtEl>
                                        <p:attrNameLst>
                                          <p:attrName>ppt_h</p:attrName>
                                        </p:attrNameLst>
                                      </p:cBhvr>
                                      <p:tavLst>
                                        <p:tav tm="0">
                                          <p:val>
                                            <p:fltVal val="0"/>
                                          </p:val>
                                        </p:tav>
                                        <p:tav tm="100000">
                                          <p:val>
                                            <p:strVal val="#ppt_h"/>
                                          </p:val>
                                        </p:tav>
                                      </p:tavLst>
                                    </p:anim>
                                    <p:anim calcmode="lin" valueType="num">
                                      <p:cBhvr>
                                        <p:cTn id="53" dur="1000" fill="hold"/>
                                        <p:tgtEl>
                                          <p:spTgt spid="11">
                                            <p:txEl>
                                              <p:pRg st="12" end="12"/>
                                            </p:txEl>
                                          </p:spTgt>
                                        </p:tgtEl>
                                        <p:attrNameLst>
                                          <p:attrName>style.rotation</p:attrName>
                                        </p:attrNameLst>
                                      </p:cBhvr>
                                      <p:tavLst>
                                        <p:tav tm="0">
                                          <p:val>
                                            <p:fltVal val="90"/>
                                          </p:val>
                                        </p:tav>
                                        <p:tav tm="100000">
                                          <p:val>
                                            <p:fltVal val="0"/>
                                          </p:val>
                                        </p:tav>
                                      </p:tavLst>
                                    </p:anim>
                                    <p:animEffect transition="in" filter="fade">
                                      <p:cBhvr>
                                        <p:cTn id="54" dur="10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76013"/>
          </a:xfrm>
        </p:spPr>
        <p:txBody>
          <a:bodyPr>
            <a:normAutofit lnSpcReduction="10000"/>
          </a:bodyPr>
          <a:lstStyle/>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así como el monto total de la proposición;</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IV. </a:t>
            </a:r>
            <a:r>
              <a:rPr lang="es-MX" sz="2000" dirty="0">
                <a:solidFill>
                  <a:schemeClr val="bg1"/>
                </a:solidFill>
                <a:latin typeface="Arial" panose="020B0604020202020204" pitchFamily="34" charset="0"/>
                <a:cs typeface="Arial" panose="020B0604020202020204" pitchFamily="34" charset="0"/>
              </a:rPr>
              <a:t>Fecha, lugar y hora para la firma del contrato, así como su número, objeto, monto y vigencia; porcentaje y monto para otorgar la garantía de cumplimiento y si será divisible o indivisible y, en su caso, la entrega de anticipos, y</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V. </a:t>
            </a:r>
            <a:r>
              <a:rPr lang="es-MX" sz="2000" dirty="0">
                <a:solidFill>
                  <a:schemeClr val="bg1"/>
                </a:solidFill>
                <a:latin typeface="Arial" panose="020B0604020202020204" pitchFamily="34" charset="0"/>
                <a:cs typeface="Arial" panose="020B0604020202020204" pitchFamily="34" charset="0"/>
              </a:rPr>
              <a:t>Nombre, cargo y firma del servidor público que lo emite, señalando sus facultades de acuerdo con los ordenamientos jurídicos que rijan a la convocante. Indicará también el nombre y cargo de los responsables de la evaluación de las proposiciones.</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caso de que se </a:t>
            </a:r>
            <a:r>
              <a:rPr lang="es-MX" sz="2000" dirty="0">
                <a:solidFill>
                  <a:schemeClr val="accent6">
                    <a:lumMod val="50000"/>
                  </a:schemeClr>
                </a:solidFill>
                <a:latin typeface="Arial" panose="020B0604020202020204" pitchFamily="34" charset="0"/>
                <a:cs typeface="Arial" panose="020B0604020202020204" pitchFamily="34" charset="0"/>
              </a:rPr>
              <a:t>declare desierta </a:t>
            </a:r>
            <a:r>
              <a:rPr lang="es-MX" sz="2000" dirty="0">
                <a:solidFill>
                  <a:schemeClr val="bg1"/>
                </a:solidFill>
                <a:latin typeface="Arial" panose="020B0604020202020204" pitchFamily="34" charset="0"/>
                <a:cs typeface="Arial" panose="020B0604020202020204" pitchFamily="34" charset="0"/>
              </a:rPr>
              <a:t>la licitación, se deben </a:t>
            </a:r>
            <a:r>
              <a:rPr lang="es-MX" sz="2000" dirty="0">
                <a:solidFill>
                  <a:srgbClr val="70A186"/>
                </a:solidFill>
                <a:latin typeface="Arial" panose="020B0604020202020204" pitchFamily="34" charset="0"/>
                <a:cs typeface="Arial" panose="020B0604020202020204" pitchFamily="34" charset="0"/>
              </a:rPr>
              <a:t>señalar las razones </a:t>
            </a:r>
            <a:r>
              <a:rPr lang="es-MX" sz="2000" dirty="0">
                <a:solidFill>
                  <a:schemeClr val="bg1"/>
                </a:solidFill>
                <a:latin typeface="Arial" panose="020B0604020202020204" pitchFamily="34" charset="0"/>
                <a:cs typeface="Arial" panose="020B0604020202020204" pitchFamily="34" charset="0"/>
              </a:rPr>
              <a:t>o causas de desechamiento que lo motivaron </a:t>
            </a:r>
            <a:r>
              <a:rPr lang="es-MX" sz="1600" dirty="0">
                <a:solidFill>
                  <a:schemeClr val="bg1"/>
                </a:solidFill>
                <a:latin typeface="Arial" panose="020B0604020202020204" pitchFamily="34" charset="0"/>
                <a:cs typeface="Arial" panose="020B0604020202020204" pitchFamily="34" charset="0"/>
              </a:rPr>
              <a:t>(arts. 37 2º pfo. LAASSP, 38 1er. pfo., y 39 2º pfo. y 40 1er. pfo. LOPSRM)</a:t>
            </a:r>
            <a:r>
              <a:rPr lang="es-MX" sz="2000" dirty="0">
                <a:solidFill>
                  <a:schemeClr val="bg1"/>
                </a:solidFill>
                <a:latin typeface="Arial" panose="020B0604020202020204" pitchFamily="34" charset="0"/>
                <a:cs typeface="Arial" panose="020B0604020202020204" pitchFamily="34" charset="0"/>
              </a:rPr>
              <a:t>, las cuales solo pueden ser, para las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a:t>
            </a:r>
            <a:r>
              <a:rPr lang="es-MX" sz="1600" dirty="0">
                <a:solidFill>
                  <a:schemeClr val="bg1"/>
                </a:solidFill>
                <a:latin typeface="Arial" panose="020B0604020202020204" pitchFamily="34" charset="0"/>
                <a:cs typeface="Arial" panose="020B0604020202020204" pitchFamily="34" charset="0"/>
              </a:rPr>
              <a:t>(art. 58 1er. pfo. RLAASSP)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r>
              <a:rPr lang="es-MX" sz="5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a) </a:t>
            </a:r>
            <a:r>
              <a:rPr lang="es-MX" sz="2000" dirty="0">
                <a:solidFill>
                  <a:schemeClr val="bg1"/>
                </a:solidFill>
                <a:latin typeface="Arial" panose="020B0604020202020204" pitchFamily="34" charset="0"/>
                <a:cs typeface="Arial" panose="020B0604020202020204" pitchFamily="34" charset="0"/>
              </a:rPr>
              <a:t>Que no se presento ninguna proposición;  </a:t>
            </a:r>
            <a:r>
              <a:rPr lang="es-MX" sz="2000" b="1" dirty="0">
                <a:solidFill>
                  <a:schemeClr val="bg1"/>
                </a:solidFill>
                <a:latin typeface="Arial" panose="020B0604020202020204" pitchFamily="34" charset="0"/>
                <a:cs typeface="Arial" panose="020B0604020202020204" pitchFamily="34" charset="0"/>
              </a:rPr>
              <a:t>b) </a:t>
            </a:r>
            <a:r>
              <a:rPr lang="es-MX" sz="2000" dirty="0">
                <a:solidFill>
                  <a:schemeClr val="bg1"/>
                </a:solidFill>
                <a:latin typeface="Arial" panose="020B0604020202020204" pitchFamily="34" charset="0"/>
                <a:cs typeface="Arial" panose="020B0604020202020204" pitchFamily="34" charset="0"/>
              </a:rPr>
              <a:t>Cuando la totalidad de 	              las presentadas no cubran los requisitos solicitados en la convocatoria 		    a la licitación pública,  o  </a:t>
            </a:r>
            <a:r>
              <a:rPr lang="es-MX" sz="2000" b="1" dirty="0">
                <a:solidFill>
                  <a:schemeClr val="bg1"/>
                </a:solidFill>
                <a:latin typeface="Arial" panose="020B0604020202020204" pitchFamily="34" charset="0"/>
                <a:cs typeface="Arial" panose="020B0604020202020204" pitchFamily="34" charset="0"/>
              </a:rPr>
              <a:t>c) </a:t>
            </a:r>
            <a:r>
              <a:rPr lang="es-MX" sz="2000" dirty="0">
                <a:solidFill>
                  <a:schemeClr val="bg1"/>
                </a:solidFill>
                <a:latin typeface="Arial" panose="020B0604020202020204" pitchFamily="34" charset="0"/>
                <a:cs typeface="Arial" panose="020B0604020202020204" pitchFamily="34" charset="0"/>
              </a:rPr>
              <a:t>Si se utilizó el criterio binario, si los precios 	    ofertados son no aceptables o inconvenientes. </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Y para la </a:t>
            </a:r>
            <a:r>
              <a:rPr lang="es-MX" sz="2000" b="1" dirty="0">
                <a:solidFill>
                  <a:schemeClr val="bg1"/>
                </a:solidFill>
                <a:latin typeface="Arial" panose="020B0604020202020204" pitchFamily="34" charset="0"/>
                <a:cs typeface="Arial" panose="020B0604020202020204" pitchFamily="34" charset="0"/>
              </a:rPr>
              <a:t>obra pública </a:t>
            </a:r>
            <a:r>
              <a:rPr lang="es-MX" sz="1600" dirty="0">
                <a:solidFill>
                  <a:schemeClr val="bg1"/>
                </a:solidFill>
                <a:latin typeface="Arial" panose="020B0604020202020204" pitchFamily="34" charset="0"/>
                <a:cs typeface="Arial" panose="020B0604020202020204" pitchFamily="34" charset="0"/>
              </a:rPr>
              <a:t>(art. 40 1er. pfo. LOPSRM)</a:t>
            </a:r>
            <a:r>
              <a:rPr lang="es-MX" sz="2000" dirty="0">
                <a:solidFill>
                  <a:schemeClr val="bg1"/>
                </a:solidFill>
                <a:latin typeface="Arial" panose="020B0604020202020204" pitchFamily="34" charset="0"/>
                <a:cs typeface="Arial" panose="020B0604020202020204" pitchFamily="34" charset="0"/>
              </a:rPr>
              <a:t>: </a:t>
            </a:r>
          </a:p>
        </p:txBody>
      </p:sp>
      <p:pic>
        <p:nvPicPr>
          <p:cNvPr id="1026" name="Picture 2" descr="Suprema Corte podría emitir un criterio en relación a la emisión de  sentencias penales oportunas | Foro Jurídico">
            <a:extLst>
              <a:ext uri="{FF2B5EF4-FFF2-40B4-BE49-F238E27FC236}">
                <a16:creationId xmlns:a16="http://schemas.microsoft.com/office/drawing/2014/main" id="{F13C72FC-54ED-EF0D-78CD-325AAA74F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6179" y="4568087"/>
            <a:ext cx="2613578" cy="170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44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blinds(horizontal)">
                                      <p:cBhvr>
                                        <p:cTn id="31" dur="1250"/>
                                        <p:tgtEl>
                                          <p:spTgt spid="1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1">
                                            <p:txEl>
                                              <p:pRg st="8" end="8"/>
                                            </p:txEl>
                                          </p:spTgt>
                                        </p:tgtEl>
                                        <p:attrNameLst>
                                          <p:attrName>style.visibility</p:attrName>
                                        </p:attrNameLst>
                                      </p:cBhvr>
                                      <p:to>
                                        <p:strVal val="visible"/>
                                      </p:to>
                                    </p:set>
                                    <p:animEffect transition="in" filter="circle(in)">
                                      <p:cBhvr>
                                        <p:cTn id="36" dur="2000"/>
                                        <p:tgtEl>
                                          <p:spTgt spid="11">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11">
                                            <p:txEl>
                                              <p:pRg st="10" end="10"/>
                                            </p:txEl>
                                          </p:spTgt>
                                        </p:tgtEl>
                                        <p:attrNameLst>
                                          <p:attrName>style.visibility</p:attrName>
                                        </p:attrNameLst>
                                      </p:cBhvr>
                                      <p:to>
                                        <p:strVal val="visible"/>
                                      </p:to>
                                    </p:set>
                                    <p:anim calcmode="lin" valueType="num">
                                      <p:cBhvr>
                                        <p:cTn id="41" dur="250" fill="hold"/>
                                        <p:tgtEl>
                                          <p:spTgt spid="11">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250" fill="hold"/>
                                        <p:tgtEl>
                                          <p:spTgt spid="11">
                                            <p:txEl>
                                              <p:pRg st="10" end="10"/>
                                            </p:txEl>
                                          </p:spTgt>
                                        </p:tgtEl>
                                        <p:attrNameLst>
                                          <p:attrName>ppt_y</p:attrName>
                                        </p:attrNameLst>
                                      </p:cBhvr>
                                      <p:tavLst>
                                        <p:tav tm="0">
                                          <p:val>
                                            <p:strVal val="#ppt_y"/>
                                          </p:val>
                                        </p:tav>
                                        <p:tav tm="100000">
                                          <p:val>
                                            <p:strVal val="#ppt_y"/>
                                          </p:val>
                                        </p:tav>
                                      </p:tavLst>
                                    </p:anim>
                                    <p:anim calcmode="lin" valueType="num">
                                      <p:cBhvr>
                                        <p:cTn id="43" dur="250" fill="hold"/>
                                        <p:tgtEl>
                                          <p:spTgt spid="11">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250" fill="hold"/>
                                        <p:tgtEl>
                                          <p:spTgt spid="11">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250" tmFilter="0,0; .5, 1; 1, 1"/>
                                        <p:tgtEl>
                                          <p:spTgt spid="11">
                                            <p:txEl>
                                              <p:pRg st="10" end="10"/>
                                            </p:txEl>
                                          </p:spTgt>
                                        </p:tgtEl>
                                      </p:cBhvr>
                                    </p:animEffect>
                                  </p:childTnLst>
                                </p:cTn>
                              </p:par>
                              <p:par>
                                <p:cTn id="46" presetID="55" presetClass="entr" presetSubtype="0" fill="hold" nodeType="withEffect">
                                  <p:stCondLst>
                                    <p:cond delay="0"/>
                                  </p:stCondLst>
                                  <p:childTnLst>
                                    <p:set>
                                      <p:cBhvr>
                                        <p:cTn id="47" dur="1" fill="hold">
                                          <p:stCondLst>
                                            <p:cond delay="0"/>
                                          </p:stCondLst>
                                        </p:cTn>
                                        <p:tgtEl>
                                          <p:spTgt spid="1026"/>
                                        </p:tgtEl>
                                        <p:attrNameLst>
                                          <p:attrName>style.visibility</p:attrName>
                                        </p:attrNameLst>
                                      </p:cBhvr>
                                      <p:to>
                                        <p:strVal val="visible"/>
                                      </p:to>
                                    </p:set>
                                    <p:anim calcmode="lin" valueType="num">
                                      <p:cBhvr>
                                        <p:cTn id="48" dur="1000" fill="hold"/>
                                        <p:tgtEl>
                                          <p:spTgt spid="1026"/>
                                        </p:tgtEl>
                                        <p:attrNameLst>
                                          <p:attrName>ppt_w</p:attrName>
                                        </p:attrNameLst>
                                      </p:cBhvr>
                                      <p:tavLst>
                                        <p:tav tm="0">
                                          <p:val>
                                            <p:strVal val="#ppt_w*0.70"/>
                                          </p:val>
                                        </p:tav>
                                        <p:tav tm="100000">
                                          <p:val>
                                            <p:strVal val="#ppt_w"/>
                                          </p:val>
                                        </p:tav>
                                      </p:tavLst>
                                    </p:anim>
                                    <p:anim calcmode="lin" valueType="num">
                                      <p:cBhvr>
                                        <p:cTn id="49" dur="1000" fill="hold"/>
                                        <p:tgtEl>
                                          <p:spTgt spid="1026"/>
                                        </p:tgtEl>
                                        <p:attrNameLst>
                                          <p:attrName>ppt_h</p:attrName>
                                        </p:attrNameLst>
                                      </p:cBhvr>
                                      <p:tavLst>
                                        <p:tav tm="0">
                                          <p:val>
                                            <p:strVal val="#ppt_h"/>
                                          </p:val>
                                        </p:tav>
                                        <p:tav tm="100000">
                                          <p:val>
                                            <p:strVal val="#ppt_h"/>
                                          </p:val>
                                        </p:tav>
                                      </p:tavLst>
                                    </p:anim>
                                    <p:animEffect transition="in" filter="fade">
                                      <p:cBhvr>
                                        <p:cTn id="5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65177"/>
          </a:xfrm>
        </p:spPr>
        <p:txBody>
          <a:bodyPr>
            <a:normAutofit/>
          </a:bodyPr>
          <a:lstStyle/>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a) </a:t>
            </a:r>
            <a:r>
              <a:rPr lang="es-MX" sz="2000" dirty="0">
                <a:solidFill>
                  <a:schemeClr val="bg1"/>
                </a:solidFill>
                <a:latin typeface="Arial" panose="020B0604020202020204" pitchFamily="34" charset="0"/>
                <a:cs typeface="Arial" panose="020B0604020202020204" pitchFamily="34" charset="0"/>
              </a:rPr>
              <a:t>Cuando  la  totalidad de  las  proposiciones presentadas no reúnan  los requisitos solicitados en la convocatoria, o </a:t>
            </a:r>
            <a:r>
              <a:rPr lang="es-MX" sz="2000" b="1" dirty="0">
                <a:solidFill>
                  <a:schemeClr val="bg1"/>
                </a:solidFill>
                <a:latin typeface="Arial" panose="020B0604020202020204" pitchFamily="34" charset="0"/>
                <a:cs typeface="Arial" panose="020B0604020202020204" pitchFamily="34" charset="0"/>
              </a:rPr>
              <a:t>b) </a:t>
            </a:r>
            <a:r>
              <a:rPr lang="es-MX" sz="2000" dirty="0">
                <a:solidFill>
                  <a:schemeClr val="bg1"/>
                </a:solidFill>
                <a:latin typeface="Arial" panose="020B0604020202020204" pitchFamily="34" charset="0"/>
                <a:cs typeface="Arial" panose="020B0604020202020204" pitchFamily="34" charset="0"/>
              </a:rPr>
              <a:t>Los precios de insumos no fueren aceptables.</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el fallo </a:t>
            </a:r>
            <a:r>
              <a:rPr lang="es-MX" sz="2000" dirty="0">
                <a:solidFill>
                  <a:schemeClr val="accent5">
                    <a:lumMod val="50000"/>
                  </a:schemeClr>
                </a:solidFill>
                <a:latin typeface="Arial" panose="020B0604020202020204" pitchFamily="34" charset="0"/>
                <a:cs typeface="Arial" panose="020B0604020202020204" pitchFamily="34" charset="0"/>
              </a:rPr>
              <a:t>no se deberá incluir </a:t>
            </a:r>
            <a:r>
              <a:rPr lang="es-MX" sz="2000" dirty="0">
                <a:solidFill>
                  <a:schemeClr val="bg1"/>
                </a:solidFill>
                <a:latin typeface="Arial" panose="020B0604020202020204" pitchFamily="34" charset="0"/>
                <a:cs typeface="Arial" panose="020B0604020202020204" pitchFamily="34" charset="0"/>
              </a:rPr>
              <a:t>información reservada o confidencial, en los términos de las disposiciones aplicables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(arts. 37 3er. pfo. LAASSP, y 39 3er. pfo. LOPSRM)</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 sz="2000" dirty="0">
                <a:solidFill>
                  <a:srgbClr val="000000"/>
                </a:solidFill>
                <a:effectLst/>
                <a:latin typeface="Arial" panose="020B0604020202020204" pitchFamily="34" charset="0"/>
                <a:ea typeface="Times New Roman" panose="02020603050405020304" pitchFamily="18" charset="0"/>
              </a:rPr>
              <a:t>Con la </a:t>
            </a:r>
            <a:r>
              <a:rPr lang="es-ES" sz="2000" dirty="0">
                <a:solidFill>
                  <a:schemeClr val="bg2">
                    <a:lumMod val="60000"/>
                    <a:lumOff val="40000"/>
                  </a:schemeClr>
                </a:solidFill>
                <a:effectLst/>
                <a:latin typeface="Arial" panose="020B0604020202020204" pitchFamily="34" charset="0"/>
                <a:ea typeface="Times New Roman" panose="02020603050405020304" pitchFamily="18" charset="0"/>
              </a:rPr>
              <a:t>notificación del fallo</a:t>
            </a:r>
            <a:r>
              <a:rPr lang="es-ES" sz="2000" dirty="0">
                <a:solidFill>
                  <a:srgbClr val="000000"/>
                </a:solidFill>
                <a:latin typeface="Arial" panose="020B0604020202020204" pitchFamily="34" charset="0"/>
                <a:ea typeface="Times New Roman" panose="02020603050405020304" pitchFamily="18" charset="0"/>
              </a:rPr>
              <a:t>, serán exigibles las </a:t>
            </a:r>
            <a:r>
              <a:rPr lang="es-ES" sz="2000" dirty="0">
                <a:solidFill>
                  <a:srgbClr val="000000"/>
                </a:solidFill>
                <a:effectLst/>
                <a:latin typeface="Arial" panose="020B0604020202020204" pitchFamily="34" charset="0"/>
                <a:ea typeface="Times New Roman" panose="02020603050405020304" pitchFamily="18" charset="0"/>
              </a:rPr>
              <a:t>obligaciones derivadas de éste, sin perjuicio de la obligación de las partes de firmarlo en la fecha y términos señalados en el fallo </a:t>
            </a:r>
            <a:r>
              <a:rPr lang="es-ES" sz="1600" dirty="0">
                <a:solidFill>
                  <a:srgbClr val="000000"/>
                </a:solidFill>
                <a:effectLst/>
                <a:latin typeface="Arial" panose="020B0604020202020204" pitchFamily="34" charset="0"/>
                <a:ea typeface="Times New Roman" panose="02020603050405020304" pitchFamily="18" charset="0"/>
              </a:rPr>
              <a:t>(arts. 37 6º pfo. LAASSP, y 39 4º pfo. LOPSRM)</a:t>
            </a:r>
            <a:r>
              <a:rPr lang="es-ES" sz="2000" dirty="0">
                <a:solidFill>
                  <a:srgbClr val="000000"/>
                </a:solidFill>
                <a:effectLst/>
                <a:latin typeface="Arial" panose="020B0604020202020204" pitchFamily="34" charset="0"/>
                <a:ea typeface="Times New Roman" panose="02020603050405020304" pitchFamily="18" charset="0"/>
              </a:rPr>
              <a:t>.</a:t>
            </a:r>
            <a:endParaRPr lang="es-MX" sz="2000" dirty="0">
              <a:effectLst/>
              <a:latin typeface="Arial" panose="020B0604020202020204" pitchFamily="34" charset="0"/>
              <a:ea typeface="Times New Roman" panose="02020603050405020304" pitchFamily="18" charset="0"/>
            </a:endParaRP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Cuando </a:t>
            </a:r>
            <a:r>
              <a:rPr lang="es-MX" sz="2000" dirty="0">
                <a:solidFill>
                  <a:schemeClr val="accent6">
                    <a:lumMod val="50000"/>
                  </a:schemeClr>
                </a:solidFill>
                <a:latin typeface="Arial" panose="020B0604020202020204" pitchFamily="34" charset="0"/>
                <a:cs typeface="Arial" panose="020B0604020202020204" pitchFamily="34" charset="0"/>
              </a:rPr>
              <a:t>se adviertan errores </a:t>
            </a:r>
            <a:r>
              <a:rPr lang="es-MX" sz="2000" dirty="0">
                <a:solidFill>
                  <a:schemeClr val="bg1"/>
                </a:solidFill>
                <a:latin typeface="Arial" panose="020B0604020202020204" pitchFamily="34" charset="0"/>
                <a:cs typeface="Arial" panose="020B0604020202020204" pitchFamily="34" charset="0"/>
              </a:rPr>
              <a:t>estos se podrán corregir de conformidad	        con lo dispuesto en los dos últimos párrafos del artículo 37 de la LAAS	        SP, y 39 6º y 7º párrafos de la LOPSRM.</a:t>
            </a: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Por cuanto hace a los </a:t>
            </a:r>
            <a:r>
              <a:rPr lang="es-MX" sz="2000" b="1" dirty="0">
                <a:solidFill>
                  <a:schemeClr val="bg1"/>
                </a:solidFill>
                <a:latin typeface="Arial" panose="020B0604020202020204" pitchFamily="34" charset="0"/>
                <a:cs typeface="Arial" panose="020B0604020202020204" pitchFamily="34" charset="0"/>
              </a:rPr>
              <a:t>procedimientos de excepción a la licitación</a:t>
            </a:r>
            <a:r>
              <a:rPr lang="es-MX" sz="2000" dirty="0">
                <a:solidFill>
                  <a:schemeClr val="bg1"/>
                </a:solidFill>
                <a:latin typeface="Arial" panose="020B0604020202020204" pitchFamily="34" charset="0"/>
                <a:cs typeface="Arial" panose="020B0604020202020204" pitchFamily="34" charset="0"/>
              </a:rPr>
              <a:t>, la convocante puede, como ya se indicó en un momento anterior, llevar a cabo </a:t>
            </a:r>
            <a:r>
              <a:rPr lang="es-MX" sz="2000" dirty="0">
                <a:solidFill>
                  <a:schemeClr val="accent1">
                    <a:lumMod val="75000"/>
                  </a:schemeClr>
                </a:solidFill>
                <a:latin typeface="Arial" panose="020B0604020202020204" pitchFamily="34" charset="0"/>
                <a:cs typeface="Arial" panose="020B0604020202020204" pitchFamily="34" charset="0"/>
              </a:rPr>
              <a:t>cuatro procedimientos</a:t>
            </a:r>
            <a:r>
              <a:rPr lang="es-MX" sz="2000" dirty="0">
                <a:solidFill>
                  <a:schemeClr val="bg1"/>
                </a:solidFill>
                <a:latin typeface="Arial" panose="020B0604020202020204" pitchFamily="34" charset="0"/>
                <a:cs typeface="Arial" panose="020B0604020202020204" pitchFamily="34" charset="0"/>
              </a:rPr>
              <a:t>, dependiendo de dos factores:</a:t>
            </a:r>
          </a:p>
          <a:p>
            <a:pPr marL="0" indent="0" algn="just">
              <a:lnSpc>
                <a:spcPct val="110000"/>
              </a:lnSpc>
              <a:spcBef>
                <a:spcPts val="0"/>
              </a:spcBef>
              <a:buNone/>
            </a:pPr>
            <a:r>
              <a:rPr lang="es-MX" sz="5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El </a:t>
            </a:r>
            <a:r>
              <a:rPr lang="es-MX" sz="2000" dirty="0">
                <a:solidFill>
                  <a:srgbClr val="0000FF"/>
                </a:solidFill>
                <a:latin typeface="Arial" panose="020B0604020202020204" pitchFamily="34" charset="0"/>
                <a:cs typeface="Arial" panose="020B0604020202020204" pitchFamily="34" charset="0"/>
              </a:rPr>
              <a:t>monto a contratar</a:t>
            </a:r>
            <a:r>
              <a:rPr lang="es-MX" sz="2000" dirty="0">
                <a:solidFill>
                  <a:schemeClr val="bg1"/>
                </a:solidFill>
                <a:latin typeface="Arial" panose="020B0604020202020204" pitchFamily="34" charset="0"/>
                <a:cs typeface="Arial" panose="020B0604020202020204" pitchFamily="34" charset="0"/>
              </a:rPr>
              <a:t>, o bien, que </a:t>
            </a:r>
            <a:r>
              <a:rPr lang="es-MX" sz="2000" dirty="0">
                <a:solidFill>
                  <a:schemeClr val="accent3">
                    <a:lumMod val="75000"/>
                  </a:schemeClr>
                </a:solidFill>
                <a:latin typeface="Arial" panose="020B0604020202020204" pitchFamily="34" charset="0"/>
                <a:cs typeface="Arial" panose="020B0604020202020204" pitchFamily="34" charset="0"/>
              </a:rPr>
              <a:t>exista alguna causa </a:t>
            </a:r>
            <a:r>
              <a:rPr lang="es-MX" sz="2000" dirty="0">
                <a:solidFill>
                  <a:schemeClr val="bg1"/>
                </a:solidFill>
                <a:latin typeface="Arial" panose="020B0604020202020204" pitchFamily="34" charset="0"/>
                <a:cs typeface="Arial" panose="020B0604020202020204" pitchFamily="34" charset="0"/>
              </a:rPr>
              <a:t>prevista en la Ley que permita dejar de efectuar la licitación pública. Lo cual se resume en el siguiente cuadro:</a:t>
            </a:r>
            <a:endParaRPr lang="es-MX" sz="1000" dirty="0">
              <a:solidFill>
                <a:schemeClr val="bg1"/>
              </a:solidFill>
              <a:latin typeface="Arial" panose="020B0604020202020204" pitchFamily="34" charset="0"/>
              <a:cs typeface="Arial" panose="020B0604020202020204" pitchFamily="34" charset="0"/>
            </a:endParaRPr>
          </a:p>
        </p:txBody>
      </p:sp>
      <p:pic>
        <p:nvPicPr>
          <p:cNvPr id="3" name="Picture 2" descr="Qué es error humano? ¿Cómo detectar y prevenir el error?">
            <a:extLst>
              <a:ext uri="{FF2B5EF4-FFF2-40B4-BE49-F238E27FC236}">
                <a16:creationId xmlns:a16="http://schemas.microsoft.com/office/drawing/2014/main" id="{E18ACF9D-E2AB-5EAB-DB05-AD5A2710F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83" y="3233384"/>
            <a:ext cx="1752540" cy="1159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99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362">
                                          <p:stCondLst>
                                            <p:cond delay="0"/>
                                          </p:stCondLst>
                                        </p:cTn>
                                        <p:tgtEl>
                                          <p:spTgt spid="11">
                                            <p:txEl>
                                              <p:pRg st="0" end="0"/>
                                            </p:txEl>
                                          </p:spTgt>
                                        </p:tgtEl>
                                      </p:cBhvr>
                                    </p:animEffect>
                                    <p:anim calcmode="lin" valueType="num">
                                      <p:cBhvr>
                                        <p:cTn id="8" dur="1139"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6">
                                          <p:stCondLst>
                                            <p:cond delay="406"/>
                                          </p:stCondLst>
                                        </p:cTn>
                                        <p:tgtEl>
                                          <p:spTgt spid="11">
                                            <p:txEl>
                                              <p:pRg st="0" end="0"/>
                                            </p:txEl>
                                          </p:spTgt>
                                        </p:tgtEl>
                                      </p:cBhvr>
                                      <p:to x="100000" y="60000"/>
                                    </p:animScale>
                                    <p:animScale>
                                      <p:cBhvr>
                                        <p:cTn id="14" dur="104" decel="50000">
                                          <p:stCondLst>
                                            <p:cond delay="423"/>
                                          </p:stCondLst>
                                        </p:cTn>
                                        <p:tgtEl>
                                          <p:spTgt spid="11">
                                            <p:txEl>
                                              <p:pRg st="0" end="0"/>
                                            </p:txEl>
                                          </p:spTgt>
                                        </p:tgtEl>
                                      </p:cBhvr>
                                      <p:to x="100000" y="100000"/>
                                    </p:animScale>
                                    <p:animScale>
                                      <p:cBhvr>
                                        <p:cTn id="15" dur="16">
                                          <p:stCondLst>
                                            <p:cond delay="820"/>
                                          </p:stCondLst>
                                        </p:cTn>
                                        <p:tgtEl>
                                          <p:spTgt spid="11">
                                            <p:txEl>
                                              <p:pRg st="0" end="0"/>
                                            </p:txEl>
                                          </p:spTgt>
                                        </p:tgtEl>
                                      </p:cBhvr>
                                      <p:to x="100000" y="80000"/>
                                    </p:animScale>
                                    <p:animScale>
                                      <p:cBhvr>
                                        <p:cTn id="16" dur="104" decel="50000">
                                          <p:stCondLst>
                                            <p:cond delay="836"/>
                                          </p:stCondLst>
                                        </p:cTn>
                                        <p:tgtEl>
                                          <p:spTgt spid="11">
                                            <p:txEl>
                                              <p:pRg st="0" end="0"/>
                                            </p:txEl>
                                          </p:spTgt>
                                        </p:tgtEl>
                                      </p:cBhvr>
                                      <p:to x="100000" y="100000"/>
                                    </p:animScale>
                                    <p:animScale>
                                      <p:cBhvr>
                                        <p:cTn id="17" dur="16">
                                          <p:stCondLst>
                                            <p:cond delay="1026"/>
                                          </p:stCondLst>
                                        </p:cTn>
                                        <p:tgtEl>
                                          <p:spTgt spid="11">
                                            <p:txEl>
                                              <p:pRg st="0" end="0"/>
                                            </p:txEl>
                                          </p:spTgt>
                                        </p:tgtEl>
                                      </p:cBhvr>
                                      <p:to x="100000" y="90000"/>
                                    </p:animScale>
                                    <p:animScale>
                                      <p:cBhvr>
                                        <p:cTn id="18" dur="104" decel="50000">
                                          <p:stCondLst>
                                            <p:cond delay="1042"/>
                                          </p:stCondLst>
                                        </p:cTn>
                                        <p:tgtEl>
                                          <p:spTgt spid="11">
                                            <p:txEl>
                                              <p:pRg st="0" end="0"/>
                                            </p:txEl>
                                          </p:spTgt>
                                        </p:tgtEl>
                                      </p:cBhvr>
                                      <p:to x="100000" y="100000"/>
                                    </p:animScale>
                                    <p:animScale>
                                      <p:cBhvr>
                                        <p:cTn id="19" dur="16">
                                          <p:stCondLst>
                                            <p:cond delay="1130"/>
                                          </p:stCondLst>
                                        </p:cTn>
                                        <p:tgtEl>
                                          <p:spTgt spid="11">
                                            <p:txEl>
                                              <p:pRg st="0" end="0"/>
                                            </p:txEl>
                                          </p:spTgt>
                                        </p:tgtEl>
                                      </p:cBhvr>
                                      <p:to x="100000" y="95000"/>
                                    </p:animScale>
                                    <p:animScale>
                                      <p:cBhvr>
                                        <p:cTn id="20" dur="104" decel="50000">
                                          <p:stCondLst>
                                            <p:cond delay="1146"/>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p:cTn id="25"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 calcmode="lin" valueType="num">
                                      <p:cBhvr>
                                        <p:cTn id="32"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34"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35" dur="1000"/>
                                        <p:tgtEl>
                                          <p:spTgt spid="1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heel(1)">
                                      <p:cBhvr>
                                        <p:cTn id="40" dur="1250"/>
                                        <p:tgtEl>
                                          <p:spTgt spid="3"/>
                                        </p:tgtEl>
                                      </p:cBhvr>
                                    </p:animEffect>
                                  </p:childTnLst>
                                </p:cTn>
                              </p:par>
                              <p:par>
                                <p:cTn id="41" presetID="25" presetClass="entr" presetSubtype="0" fill="hold" nodeType="with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p:cTn id="43"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46"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1">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1">
                                            <p:txEl>
                                              <p:pRg st="8" end="8"/>
                                            </p:txEl>
                                          </p:spTgt>
                                        </p:tgtEl>
                                        <p:attrNameLst>
                                          <p:attrName>style.visibility</p:attrName>
                                        </p:attrNameLst>
                                      </p:cBhvr>
                                      <p:to>
                                        <p:strVal val="visible"/>
                                      </p:to>
                                    </p:set>
                                    <p:animEffect transition="in" filter="randombar(horizontal)">
                                      <p:cBhvr>
                                        <p:cTn id="55" dur="1250"/>
                                        <p:tgtEl>
                                          <p:spTgt spid="11">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1">
                                            <p:txEl>
                                              <p:pRg st="10" end="10"/>
                                            </p:txEl>
                                          </p:spTgt>
                                        </p:tgtEl>
                                        <p:attrNameLst>
                                          <p:attrName>style.visibility</p:attrName>
                                        </p:attrNameLst>
                                      </p:cBhvr>
                                      <p:to>
                                        <p:strVal val="visible"/>
                                      </p:to>
                                    </p:set>
                                    <p:animEffect transition="in" filter="fade">
                                      <p:cBhvr>
                                        <p:cTn id="60" dur="1000"/>
                                        <p:tgtEl>
                                          <p:spTgt spid="11">
                                            <p:txEl>
                                              <p:pRg st="10" end="10"/>
                                            </p:txEl>
                                          </p:spTgt>
                                        </p:tgtEl>
                                      </p:cBhvr>
                                    </p:animEffect>
                                    <p:anim calcmode="lin" valueType="num">
                                      <p:cBhvr>
                                        <p:cTn id="61"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algn="ctr"/>
            <a:r>
              <a:rPr lang="es-MX" sz="2800" b="1" dirty="0">
                <a:effectLst/>
                <a:latin typeface="Arial" panose="020B0604020202020204" pitchFamily="34" charset="0"/>
              </a:rPr>
              <a:t>Unidad 1. Marco Jurídico de las adquisiciones, arrendamientos y servicios y de la obra pública. </a:t>
            </a:r>
            <a:endParaRPr lang="es-MX" sz="1800" dirty="0">
              <a:effectLst/>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680321" y="2081379"/>
            <a:ext cx="9934670" cy="4023393"/>
          </a:xfrm>
        </p:spPr>
        <p:txBody>
          <a:bodyPr>
            <a:normAutofit/>
          </a:bodyPr>
          <a:lstStyle/>
          <a:p>
            <a:pPr marL="0" indent="0" algn="just">
              <a:lnSpc>
                <a:spcPct val="100000"/>
              </a:lnSpc>
              <a:spcBef>
                <a:spcPts val="0"/>
              </a:spcBef>
              <a:buNone/>
            </a:pPr>
            <a:r>
              <a:rPr lang="es-ES" sz="2200" dirty="0">
                <a:solidFill>
                  <a:schemeClr val="bg1"/>
                </a:solidFill>
                <a:effectLst/>
                <a:latin typeface="ArialMT"/>
              </a:rPr>
              <a:t>En esta Unidad el discente conocerá la legislación aplicable a las contratación de bienes, arrendamientos, servicios y obra pública.</a:t>
            </a:r>
          </a:p>
          <a:p>
            <a:pPr marL="0" indent="0" algn="just">
              <a:lnSpc>
                <a:spcPct val="100000"/>
              </a:lnSpc>
              <a:spcBef>
                <a:spcPts val="0"/>
              </a:spcBef>
              <a:buNone/>
            </a:pPr>
            <a:endParaRPr lang="es-ES" altLang="ja-JP" sz="1100" b="1" dirty="0">
              <a:solidFill>
                <a:schemeClr val="bg1"/>
              </a:solidFill>
              <a:latin typeface="ArialMT"/>
              <a:cs typeface="Arial" panose="020B0604020202020204" pitchFamily="34" charset="0"/>
            </a:endParaRPr>
          </a:p>
          <a:p>
            <a:pPr marL="0" indent="0" algn="just">
              <a:lnSpc>
                <a:spcPct val="100000"/>
              </a:lnSpc>
              <a:spcBef>
                <a:spcPts val="0"/>
              </a:spcBef>
              <a:buNone/>
            </a:pPr>
            <a:r>
              <a:rPr lang="es-ES" altLang="ja-JP" sz="2200" dirty="0">
                <a:solidFill>
                  <a:schemeClr val="bg1"/>
                </a:solidFill>
                <a:latin typeface="ArialMT"/>
                <a:cs typeface="Arial" panose="020B0604020202020204" pitchFamily="34" charset="0"/>
              </a:rPr>
              <a:t>Analizará cual es el propósito de cada una de estas disposiciones, así como su jerarquía.</a:t>
            </a:r>
            <a:r>
              <a:rPr lang="es-ES" altLang="ja-JP" sz="2000" b="1" dirty="0">
                <a:latin typeface="Arial" panose="020B0604020202020204" pitchFamily="34" charset="0"/>
                <a:cs typeface="Arial" panose="020B0604020202020204" pitchFamily="34" charset="0"/>
              </a:rPr>
              <a:t>	</a:t>
            </a:r>
          </a:p>
          <a:p>
            <a:pPr marL="0" indent="0" algn="just">
              <a:lnSpc>
                <a:spcPct val="10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MT"/>
            </a:endParaRPr>
          </a:p>
          <a:p>
            <a:endParaRPr lang="es-MX" dirty="0"/>
          </a:p>
        </p:txBody>
      </p:sp>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a:t>
            </a:fld>
            <a:endParaRPr lang="en-US" sz="2400" dirty="0">
              <a:latin typeface="Arial" panose="020B0604020202020204" pitchFamily="34" charset="0"/>
              <a:cs typeface="Arial" panose="020B0604020202020204" pitchFamily="34" charset="0"/>
            </a:endParaRPr>
          </a:p>
        </p:txBody>
      </p:sp>
      <p:pic>
        <p:nvPicPr>
          <p:cNvPr id="2050" name="Picture 2" descr="Las bibliotecas más bonitas del mundo - Estandarte">
            <a:extLst>
              <a:ext uri="{FF2B5EF4-FFF2-40B4-BE49-F238E27FC236}">
                <a16:creationId xmlns:a16="http://schemas.microsoft.com/office/drawing/2014/main" id="{01EF65AA-8CFA-FD36-41D5-8FDA982C6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903" y="3526349"/>
            <a:ext cx="3853621" cy="257842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uías para el estudiante de derecho: La pirámide de Kelsen">
            <a:extLst>
              <a:ext uri="{FF2B5EF4-FFF2-40B4-BE49-F238E27FC236}">
                <a16:creationId xmlns:a16="http://schemas.microsoft.com/office/drawing/2014/main" id="{1390ADD5-2800-230A-0DB0-688C7DAFA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571" y="4006796"/>
            <a:ext cx="3437897" cy="2578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18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1500"/>
                                        <p:tgtEl>
                                          <p:spTgt spid="10"/>
                                        </p:tgtEl>
                                      </p:cBhvr>
                                    </p:animEffect>
                                  </p:childTnLst>
                                </p:cTn>
                              </p:par>
                            </p:childTnLst>
                          </p:cTn>
                        </p:par>
                        <p:par>
                          <p:cTn id="8" fill="hold">
                            <p:stCondLst>
                              <p:cond delay="1500"/>
                            </p:stCondLst>
                            <p:childTnLst>
                              <p:par>
                                <p:cTn id="9" presetID="26"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down)">
                                      <p:cBhvr>
                                        <p:cTn id="11" dur="580">
                                          <p:stCondLst>
                                            <p:cond delay="0"/>
                                          </p:stCondLst>
                                        </p:cTn>
                                        <p:tgtEl>
                                          <p:spTgt spid="11">
                                            <p:txEl>
                                              <p:pRg st="0" end="0"/>
                                            </p:txEl>
                                          </p:spTgt>
                                        </p:tgtEl>
                                      </p:cBhvr>
                                    </p:animEffect>
                                    <p:anim calcmode="lin" valueType="num">
                                      <p:cBhvr>
                                        <p:cTn id="12"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xEl>
                                              <p:pRg st="0" end="0"/>
                                            </p:txEl>
                                          </p:spTgt>
                                        </p:tgtEl>
                                      </p:cBhvr>
                                      <p:to x="100000" y="60000"/>
                                    </p:animScale>
                                    <p:animScale>
                                      <p:cBhvr>
                                        <p:cTn id="18" dur="166" decel="50000">
                                          <p:stCondLst>
                                            <p:cond delay="676"/>
                                          </p:stCondLst>
                                        </p:cTn>
                                        <p:tgtEl>
                                          <p:spTgt spid="11">
                                            <p:txEl>
                                              <p:pRg st="0" end="0"/>
                                            </p:txEl>
                                          </p:spTgt>
                                        </p:tgtEl>
                                      </p:cBhvr>
                                      <p:to x="100000" y="100000"/>
                                    </p:animScale>
                                    <p:animScale>
                                      <p:cBhvr>
                                        <p:cTn id="19" dur="26">
                                          <p:stCondLst>
                                            <p:cond delay="1312"/>
                                          </p:stCondLst>
                                        </p:cTn>
                                        <p:tgtEl>
                                          <p:spTgt spid="11">
                                            <p:txEl>
                                              <p:pRg st="0" end="0"/>
                                            </p:txEl>
                                          </p:spTgt>
                                        </p:tgtEl>
                                      </p:cBhvr>
                                      <p:to x="100000" y="80000"/>
                                    </p:animScale>
                                    <p:animScale>
                                      <p:cBhvr>
                                        <p:cTn id="20" dur="166" decel="50000">
                                          <p:stCondLst>
                                            <p:cond delay="1338"/>
                                          </p:stCondLst>
                                        </p:cTn>
                                        <p:tgtEl>
                                          <p:spTgt spid="11">
                                            <p:txEl>
                                              <p:pRg st="0" end="0"/>
                                            </p:txEl>
                                          </p:spTgt>
                                        </p:tgtEl>
                                      </p:cBhvr>
                                      <p:to x="100000" y="100000"/>
                                    </p:animScale>
                                    <p:animScale>
                                      <p:cBhvr>
                                        <p:cTn id="21" dur="26">
                                          <p:stCondLst>
                                            <p:cond delay="1642"/>
                                          </p:stCondLst>
                                        </p:cTn>
                                        <p:tgtEl>
                                          <p:spTgt spid="11">
                                            <p:txEl>
                                              <p:pRg st="0" end="0"/>
                                            </p:txEl>
                                          </p:spTgt>
                                        </p:tgtEl>
                                      </p:cBhvr>
                                      <p:to x="100000" y="90000"/>
                                    </p:animScale>
                                    <p:animScale>
                                      <p:cBhvr>
                                        <p:cTn id="22" dur="166" decel="50000">
                                          <p:stCondLst>
                                            <p:cond delay="1668"/>
                                          </p:stCondLst>
                                        </p:cTn>
                                        <p:tgtEl>
                                          <p:spTgt spid="11">
                                            <p:txEl>
                                              <p:pRg st="0" end="0"/>
                                            </p:txEl>
                                          </p:spTgt>
                                        </p:tgtEl>
                                      </p:cBhvr>
                                      <p:to x="100000" y="100000"/>
                                    </p:animScale>
                                    <p:animScale>
                                      <p:cBhvr>
                                        <p:cTn id="23" dur="26">
                                          <p:stCondLst>
                                            <p:cond delay="1808"/>
                                          </p:stCondLst>
                                        </p:cTn>
                                        <p:tgtEl>
                                          <p:spTgt spid="11">
                                            <p:txEl>
                                              <p:pRg st="0" end="0"/>
                                            </p:txEl>
                                          </p:spTgt>
                                        </p:tgtEl>
                                      </p:cBhvr>
                                      <p:to x="100000" y="95000"/>
                                    </p:animScale>
                                    <p:animScale>
                                      <p:cBhvr>
                                        <p:cTn id="24" dur="166" decel="50000">
                                          <p:stCondLst>
                                            <p:cond delay="1834"/>
                                          </p:stCondLst>
                                        </p:cTn>
                                        <p:tgtEl>
                                          <p:spTgt spid="11">
                                            <p:txEl>
                                              <p:pRg st="0" end="0"/>
                                            </p:txEl>
                                          </p:spTgt>
                                        </p:tgtEl>
                                      </p:cBhvr>
                                      <p:to x="100000" y="100000"/>
                                    </p:animScale>
                                  </p:childTnLst>
                                </p:cTn>
                              </p:par>
                            </p:childTnLst>
                          </p:cTn>
                        </p:par>
                        <p:par>
                          <p:cTn id="25" fill="hold">
                            <p:stCondLst>
                              <p:cond delay="3500"/>
                            </p:stCondLst>
                            <p:childTnLst>
                              <p:par>
                                <p:cTn id="26" presetID="31" presetClass="entr" presetSubtype="0" fill="hold" nodeType="after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 calcmode="lin" valueType="num">
                                      <p:cBhvr>
                                        <p:cTn id="28"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11">
                                            <p:txEl>
                                              <p:pRg st="2" end="2"/>
                                            </p:txEl>
                                          </p:spTgt>
                                        </p:tgtEl>
                                      </p:cBhvr>
                                    </p:animEffect>
                                  </p:childTnLst>
                                </p:cTn>
                              </p:par>
                            </p:childTnLst>
                          </p:cTn>
                        </p:par>
                        <p:par>
                          <p:cTn id="32" fill="hold">
                            <p:stCondLst>
                              <p:cond delay="4500"/>
                            </p:stCondLst>
                            <p:childTnLst>
                              <p:par>
                                <p:cTn id="33" presetID="16" presetClass="entr" presetSubtype="21" fill="hold" nodeType="afterEffect">
                                  <p:stCondLst>
                                    <p:cond delay="0"/>
                                  </p:stCondLst>
                                  <p:childTnLst>
                                    <p:set>
                                      <p:cBhvr>
                                        <p:cTn id="34" dur="1" fill="hold">
                                          <p:stCondLst>
                                            <p:cond delay="0"/>
                                          </p:stCondLst>
                                        </p:cTn>
                                        <p:tgtEl>
                                          <p:spTgt spid="2054"/>
                                        </p:tgtEl>
                                        <p:attrNameLst>
                                          <p:attrName>style.visibility</p:attrName>
                                        </p:attrNameLst>
                                      </p:cBhvr>
                                      <p:to>
                                        <p:strVal val="visible"/>
                                      </p:to>
                                    </p:set>
                                    <p:animEffect transition="in" filter="barn(inVertical)">
                                      <p:cBhvr>
                                        <p:cTn id="35" dur="1000"/>
                                        <p:tgtEl>
                                          <p:spTgt spid="2054"/>
                                        </p:tgtEl>
                                      </p:cBhvr>
                                    </p:animEffect>
                                  </p:childTnLst>
                                </p:cTn>
                              </p:par>
                            </p:childTnLst>
                          </p:cTn>
                        </p:par>
                        <p:par>
                          <p:cTn id="36" fill="hold">
                            <p:stCondLst>
                              <p:cond delay="5500"/>
                            </p:stCondLst>
                            <p:childTnLst>
                              <p:par>
                                <p:cTn id="37" presetID="6" presetClass="entr" presetSubtype="16" fill="hold" nodeType="after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circle(in)">
                                      <p:cBhvr>
                                        <p:cTn id="39"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número de diapositiva 1">
            <a:extLst>
              <a:ext uri="{FF2B5EF4-FFF2-40B4-BE49-F238E27FC236}">
                <a16:creationId xmlns:a16="http://schemas.microsoft.com/office/drawing/2014/main" id="{93E24D77-4DEF-42C1-87E3-BE06B61CD868}"/>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E5C8F57-316B-4CEE-B5A5-73E21CC7493C}" type="slidenum">
              <a:rPr lang="es-ES" altLang="es-MX" sz="2400" smtClean="0">
                <a:solidFill>
                  <a:srgbClr val="FFFFFF"/>
                </a:solidFill>
              </a:rPr>
              <a:pPr/>
              <a:t>69</a:t>
            </a:fld>
            <a:endParaRPr lang="es-ES" altLang="es-MX" sz="2400" dirty="0">
              <a:solidFill>
                <a:srgbClr val="FFFFFF"/>
              </a:solidFill>
            </a:endParaRPr>
          </a:p>
        </p:txBody>
      </p:sp>
      <p:sp>
        <p:nvSpPr>
          <p:cNvPr id="23556" name="Marcador de contenido 2"/>
          <p:cNvSpPr>
            <a:spLocks noGrp="1"/>
          </p:cNvSpPr>
          <p:nvPr>
            <p:ph idx="4294967295"/>
          </p:nvPr>
        </p:nvSpPr>
        <p:spPr>
          <a:xfrm>
            <a:off x="1063725" y="570050"/>
            <a:ext cx="9108975" cy="5964238"/>
          </a:xfrm>
          <a:noFill/>
        </p:spPr>
        <p:txBody>
          <a:bodyPr>
            <a:normAutofit lnSpcReduction="10000"/>
          </a:bodyPr>
          <a:lstStyle/>
          <a:p>
            <a:pPr algn="just">
              <a:spcBef>
                <a:spcPts val="600"/>
              </a:spcBef>
              <a:buNone/>
            </a:pPr>
            <a:endParaRPr lang="es-ES_tradnl" sz="500" dirty="0">
              <a:solidFill>
                <a:srgbClr val="595959"/>
              </a:solidFill>
              <a:latin typeface="Candara"/>
              <a:cs typeface="Candara"/>
            </a:endParaRPr>
          </a:p>
          <a:p>
            <a:pPr algn="just">
              <a:spcBef>
                <a:spcPts val="600"/>
              </a:spcBef>
              <a:buClr>
                <a:srgbClr val="9E8E5C">
                  <a:lumMod val="60000"/>
                  <a:lumOff val="40000"/>
                </a:srgbClr>
              </a:buClr>
              <a:buNone/>
            </a:pPr>
            <a:endParaRPr lang="es-ES" sz="200" dirty="0">
              <a:solidFill>
                <a:prstClr val="black">
                  <a:lumMod val="65000"/>
                  <a:lumOff val="35000"/>
                </a:prstClr>
              </a:solidFill>
              <a:latin typeface="Arial" panose="020B0604020202020204" pitchFamily="34" charset="0"/>
              <a:ea typeface="MS PGothic" charset="0"/>
              <a:cs typeface="Arial" panose="020B0604020202020204" pitchFamily="34" charset="0"/>
            </a:endParaRPr>
          </a:p>
          <a:p>
            <a:pPr lvl="0" algn="just">
              <a:spcBef>
                <a:spcPct val="0"/>
              </a:spcBef>
              <a:buClr>
                <a:srgbClr val="9E8E5C">
                  <a:lumMod val="60000"/>
                  <a:lumOff val="40000"/>
                </a:srgbClr>
              </a:buClr>
              <a:buNone/>
            </a:pPr>
            <a:r>
              <a:rPr lang="es-ES" sz="2200" dirty="0">
                <a:solidFill>
                  <a:srgbClr val="000000"/>
                </a:solidFill>
                <a:ea typeface="MS PGothic" charset="0"/>
              </a:rPr>
              <a:t>	</a:t>
            </a:r>
            <a:r>
              <a:rPr lang="es-ES" sz="2200" dirty="0">
                <a:solidFill>
                  <a:schemeClr val="bg2">
                    <a:lumMod val="60000"/>
                    <a:lumOff val="40000"/>
                  </a:schemeClr>
                </a:solidFill>
                <a:latin typeface="Arial" panose="020B0604020202020204" pitchFamily="34" charset="0"/>
                <a:ea typeface="MS PGothic" charset="0"/>
                <a:cs typeface="Arial" panose="020B0604020202020204" pitchFamily="34" charset="0"/>
              </a:rPr>
              <a:t>             </a:t>
            </a:r>
            <a:r>
              <a:rPr lang="es-ES" sz="2000" dirty="0">
                <a:solidFill>
                  <a:schemeClr val="bg2">
                    <a:lumMod val="60000"/>
                    <a:lumOff val="40000"/>
                  </a:schemeClr>
                </a:solidFill>
                <a:latin typeface="Arial" panose="020B0604020202020204" pitchFamily="34" charset="0"/>
                <a:ea typeface="MS PGothic" charset="0"/>
                <a:cs typeface="Arial" panose="020B0604020202020204" pitchFamily="34" charset="0"/>
              </a:rPr>
              <a:t>Licitación pública </a:t>
            </a:r>
            <a:r>
              <a:rPr lang="es-ES" sz="2000" dirty="0">
                <a:solidFill>
                  <a:srgbClr val="000000"/>
                </a:solidFill>
                <a:latin typeface="Arial" panose="020B0604020202020204" pitchFamily="34" charset="0"/>
                <a:ea typeface="MS PGothic" charset="0"/>
                <a:cs typeface="Arial" panose="020B0604020202020204" pitchFamily="34" charset="0"/>
              </a:rPr>
              <a:t>nacional,     Adjudicación directa o Invitación               	     internacional bajo tratados          a cuando menos 3 personas</a:t>
            </a:r>
          </a:p>
          <a:p>
            <a:pPr algn="just">
              <a:spcBef>
                <a:spcPct val="0"/>
              </a:spcBef>
              <a:buClr>
                <a:srgbClr val="9E8E5C">
                  <a:lumMod val="60000"/>
                  <a:lumOff val="40000"/>
                </a:srgbClr>
              </a:buClr>
              <a:buNone/>
            </a:pPr>
            <a:r>
              <a:rPr lang="es-ES" sz="2000" dirty="0">
                <a:solidFill>
                  <a:srgbClr val="000000"/>
                </a:solidFill>
                <a:latin typeface="Arial" panose="020B0604020202020204" pitchFamily="34" charset="0"/>
                <a:ea typeface="MS PGothic" charset="0"/>
                <a:cs typeface="Arial" panose="020B0604020202020204" pitchFamily="34" charset="0"/>
              </a:rPr>
              <a:t>                   o abierta.                    </a:t>
            </a:r>
            <a:r>
              <a:rPr lang="es-ES" sz="2000" dirty="0">
                <a:solidFill>
                  <a:srgbClr val="FFFFFF"/>
                </a:solidFill>
                <a:latin typeface="Arial" panose="020B0604020202020204" pitchFamily="34" charset="0"/>
                <a:ea typeface="MS PGothic" charset="0"/>
                <a:cs typeface="Arial" panose="020B0604020202020204" pitchFamily="34" charset="0"/>
              </a:rPr>
              <a:t>.</a:t>
            </a:r>
            <a:r>
              <a:rPr lang="es-ES" sz="2000" dirty="0">
                <a:solidFill>
                  <a:srgbClr val="000000"/>
                </a:solidFill>
                <a:latin typeface="Arial" panose="020B0604020202020204" pitchFamily="34" charset="0"/>
                <a:ea typeface="MS PGothic" charset="0"/>
                <a:cs typeface="Arial" panose="020B0604020202020204" pitchFamily="34" charset="0"/>
              </a:rPr>
              <a:t>              por </a:t>
            </a:r>
            <a:r>
              <a:rPr lang="es-ES" sz="2000" b="1" dirty="0">
                <a:solidFill>
                  <a:schemeClr val="accent3">
                    <a:lumMod val="75000"/>
                  </a:schemeClr>
                </a:solidFill>
                <a:latin typeface="Arial" panose="020B0604020202020204" pitchFamily="34" charset="0"/>
                <a:ea typeface="MS PGothic" charset="0"/>
                <a:cs typeface="Arial" panose="020B0604020202020204" pitchFamily="34" charset="0"/>
              </a:rPr>
              <a:t>causa</a:t>
            </a:r>
            <a:r>
              <a:rPr lang="es-ES" sz="2000" dirty="0">
                <a:solidFill>
                  <a:srgbClr val="000000"/>
                </a:solidFill>
                <a:latin typeface="Arial" panose="020B0604020202020204" pitchFamily="34" charset="0"/>
                <a:ea typeface="MS PGothic" charset="0"/>
                <a:cs typeface="Arial" panose="020B0604020202020204" pitchFamily="34" charset="0"/>
              </a:rPr>
              <a:t>	</a:t>
            </a:r>
            <a:r>
              <a:rPr lang="es-ES" sz="300" dirty="0">
                <a:solidFill>
                  <a:srgbClr val="000000"/>
                </a:solidFill>
                <a:latin typeface="Arial" panose="020B0604020202020204" pitchFamily="34" charset="0"/>
                <a:ea typeface="MS PGothic" charset="0"/>
                <a:cs typeface="Arial" panose="020B0604020202020204" pitchFamily="34" charset="0"/>
              </a:rPr>
              <a:t>			</a:t>
            </a:r>
            <a:r>
              <a:rPr lang="es-ES" sz="1200" dirty="0">
                <a:solidFill>
                  <a:srgbClr val="FFFFFF"/>
                </a:solidFill>
                <a:latin typeface="Arial" panose="020B0604020202020204" pitchFamily="34" charset="0"/>
                <a:ea typeface="MS PGothic" charset="0"/>
                <a:cs typeface="Arial" panose="020B0604020202020204" pitchFamily="34" charset="0"/>
              </a:rPr>
              <a:t>.</a:t>
            </a:r>
            <a:r>
              <a:rPr lang="es-ES" sz="1200" dirty="0">
                <a:solidFill>
                  <a:srgbClr val="000000"/>
                </a:solidFill>
                <a:latin typeface="Arial" panose="020B0604020202020204" pitchFamily="34" charset="0"/>
                <a:ea typeface="MS PGothic" charset="0"/>
                <a:cs typeface="Arial" panose="020B0604020202020204" pitchFamily="34" charset="0"/>
              </a:rPr>
              <a:t> </a:t>
            </a:r>
            <a:r>
              <a:rPr lang="es-ES" sz="300" dirty="0">
                <a:solidFill>
                  <a:srgbClr val="000000"/>
                </a:solidFill>
                <a:latin typeface="Arial" panose="020B0604020202020204" pitchFamily="34" charset="0"/>
                <a:ea typeface="MS PGothic" charset="0"/>
                <a:cs typeface="Arial" panose="020B0604020202020204" pitchFamily="34" charset="0"/>
              </a:rPr>
              <a:t>		</a:t>
            </a:r>
            <a:r>
              <a:rPr lang="es-ES" sz="1400" dirty="0">
                <a:solidFill>
                  <a:srgbClr val="000000"/>
                </a:solidFill>
                <a:latin typeface="Arial" panose="020B0604020202020204" pitchFamily="34" charset="0"/>
                <a:ea typeface="MS PGothic" charset="0"/>
                <a:cs typeface="Arial" panose="020B0604020202020204" pitchFamily="34" charset="0"/>
              </a:rPr>
              <a:t>	</a:t>
            </a:r>
            <a:r>
              <a:rPr lang="es-ES" sz="1800" dirty="0">
                <a:solidFill>
                  <a:srgbClr val="000000"/>
                </a:solidFill>
                <a:latin typeface="Arial" panose="020B0604020202020204" pitchFamily="34" charset="0"/>
                <a:ea typeface="MS PGothic" charset="0"/>
                <a:cs typeface="Arial" panose="020B0604020202020204" pitchFamily="34" charset="0"/>
              </a:rPr>
              <a:t>		                            </a:t>
            </a:r>
          </a:p>
          <a:p>
            <a:pPr algn="just">
              <a:spcBef>
                <a:spcPct val="0"/>
              </a:spcBef>
              <a:buClr>
                <a:srgbClr val="9E8E5C">
                  <a:lumMod val="60000"/>
                  <a:lumOff val="40000"/>
                </a:srgbClr>
              </a:buClr>
              <a:buNone/>
            </a:pPr>
            <a:r>
              <a:rPr lang="es-ES" sz="1800" dirty="0">
                <a:solidFill>
                  <a:srgbClr val="000000"/>
                </a:solidFill>
                <a:latin typeface="Arial" panose="020B0604020202020204" pitchFamily="34" charset="0"/>
                <a:ea typeface="MS PGothic" charset="0"/>
                <a:cs typeface="Arial" panose="020B0604020202020204" pitchFamily="34" charset="0"/>
              </a:rPr>
              <a:t>									</a:t>
            </a:r>
            <a:r>
              <a:rPr lang="es-ES" sz="1500" dirty="0">
                <a:solidFill>
                  <a:srgbClr val="000000"/>
                </a:solidFill>
                <a:latin typeface="Arial" panose="020B0604020202020204" pitchFamily="34" charset="0"/>
                <a:ea typeface="MS PGothic" charset="0"/>
                <a:cs typeface="Arial" panose="020B0604020202020204" pitchFamily="34" charset="0"/>
              </a:rPr>
              <a:t>Hasta</a:t>
            </a:r>
            <a:endParaRPr lang="es-ES" sz="1300" dirty="0">
              <a:solidFill>
                <a:srgbClr val="000000"/>
              </a:solidFill>
              <a:latin typeface="Arial" panose="020B0604020202020204" pitchFamily="34" charset="0"/>
              <a:ea typeface="MS PGothic" charset="0"/>
              <a:cs typeface="Arial" panose="020B0604020202020204" pitchFamily="34" charset="0"/>
            </a:endParaRPr>
          </a:p>
          <a:p>
            <a:pPr algn="just">
              <a:spcBef>
                <a:spcPts val="600"/>
              </a:spcBef>
              <a:buClr>
                <a:srgbClr val="9E8E5C">
                  <a:lumMod val="60000"/>
                  <a:lumOff val="40000"/>
                </a:srgbClr>
              </a:buClr>
              <a:buNone/>
            </a:pPr>
            <a:r>
              <a:rPr lang="es-ES" sz="2000" dirty="0">
                <a:solidFill>
                  <a:srgbClr val="000000"/>
                </a:solidFill>
                <a:latin typeface="Arial" panose="020B0604020202020204" pitchFamily="34" charset="0"/>
                <a:ea typeface="MS PGothic" charset="0"/>
                <a:cs typeface="Arial" panose="020B0604020202020204" pitchFamily="34" charset="0"/>
              </a:rPr>
              <a:t>		     Invitación a cuando menos tres personas por </a:t>
            </a:r>
            <a:r>
              <a:rPr lang="es-ES" sz="2000" b="1" dirty="0">
                <a:solidFill>
                  <a:srgbClr val="0000FF"/>
                </a:solidFill>
                <a:latin typeface="Arial" panose="020B0604020202020204" pitchFamily="34" charset="0"/>
                <a:ea typeface="MS PGothic" charset="0"/>
                <a:cs typeface="Arial" panose="020B0604020202020204" pitchFamily="34" charset="0"/>
              </a:rPr>
              <a:t>monto</a:t>
            </a:r>
            <a:r>
              <a:rPr lang="es-ES" sz="2000" dirty="0">
                <a:solidFill>
                  <a:srgbClr val="000000"/>
                </a:solidFill>
                <a:latin typeface="Arial" panose="020B0604020202020204" pitchFamily="34" charset="0"/>
                <a:ea typeface="MS PGothic" charset="0"/>
                <a:cs typeface="Arial" panose="020B0604020202020204" pitchFamily="34" charset="0"/>
              </a:rPr>
              <a:t>. </a:t>
            </a:r>
            <a:endParaRPr lang="es-ES" sz="1500" dirty="0">
              <a:solidFill>
                <a:srgbClr val="000000"/>
              </a:solidFill>
              <a:latin typeface="Arial" panose="020B0604020202020204" pitchFamily="34" charset="0"/>
              <a:ea typeface="MS PGothic" charset="0"/>
              <a:cs typeface="Arial" panose="020B0604020202020204" pitchFamily="34" charset="0"/>
            </a:endParaRPr>
          </a:p>
          <a:p>
            <a:pPr algn="just">
              <a:spcBef>
                <a:spcPts val="600"/>
              </a:spcBef>
              <a:buClr>
                <a:srgbClr val="9E8E5C">
                  <a:lumMod val="60000"/>
                  <a:lumOff val="40000"/>
                </a:srgbClr>
              </a:buClr>
              <a:buNone/>
            </a:pPr>
            <a:r>
              <a:rPr lang="es-ES" sz="1400" dirty="0">
                <a:solidFill>
                  <a:srgbClr val="000000"/>
                </a:solidFill>
                <a:latin typeface="Arial" panose="020B0604020202020204" pitchFamily="34" charset="0"/>
                <a:ea typeface="MS PGothic" charset="0"/>
                <a:cs typeface="Arial" panose="020B0604020202020204" pitchFamily="34" charset="0"/>
              </a:rPr>
              <a:t>									</a:t>
            </a:r>
            <a:r>
              <a:rPr lang="es-ES" sz="1500" dirty="0">
                <a:solidFill>
                  <a:srgbClr val="000000"/>
                </a:solidFill>
                <a:latin typeface="Arial" panose="020B0604020202020204" pitchFamily="34" charset="0"/>
                <a:ea typeface="MS PGothic" charset="0"/>
                <a:cs typeface="Arial" panose="020B0604020202020204" pitchFamily="34" charset="0"/>
              </a:rPr>
              <a:t>Hasta</a:t>
            </a:r>
            <a:r>
              <a:rPr lang="es-ES" sz="1800" dirty="0">
                <a:solidFill>
                  <a:srgbClr val="000000"/>
                </a:solidFill>
                <a:latin typeface="Arial" panose="020B0604020202020204" pitchFamily="34" charset="0"/>
                <a:ea typeface="MS PGothic" charset="0"/>
                <a:cs typeface="Arial" panose="020B0604020202020204" pitchFamily="34" charset="0"/>
              </a:rPr>
              <a:t>                                                            </a:t>
            </a:r>
            <a:endParaRPr lang="es-ES" sz="1500" dirty="0">
              <a:solidFill>
                <a:srgbClr val="000000"/>
              </a:solidFill>
              <a:latin typeface="Arial" panose="020B0604020202020204" pitchFamily="34" charset="0"/>
              <a:ea typeface="MS PGothic" charset="0"/>
              <a:cs typeface="Arial" panose="020B0604020202020204" pitchFamily="34" charset="0"/>
            </a:endParaRPr>
          </a:p>
          <a:p>
            <a:pPr lvl="0" algn="just">
              <a:spcBef>
                <a:spcPct val="0"/>
              </a:spcBef>
              <a:buClr>
                <a:srgbClr val="9E8E5C">
                  <a:lumMod val="60000"/>
                  <a:lumOff val="40000"/>
                </a:srgbClr>
              </a:buClr>
              <a:buNone/>
            </a:pPr>
            <a:endParaRPr lang="es-ES" sz="1000" dirty="0">
              <a:solidFill>
                <a:srgbClr val="000000"/>
              </a:solidFill>
              <a:latin typeface="Arial" panose="020B0604020202020204" pitchFamily="34" charset="0"/>
              <a:ea typeface="MS PGothic" charset="0"/>
              <a:cs typeface="Arial" panose="020B0604020202020204" pitchFamily="34" charset="0"/>
            </a:endParaRPr>
          </a:p>
          <a:p>
            <a:pPr lvl="0" algn="just">
              <a:spcBef>
                <a:spcPct val="0"/>
              </a:spcBef>
              <a:buClr>
                <a:srgbClr val="9E8E5C">
                  <a:lumMod val="60000"/>
                  <a:lumOff val="40000"/>
                </a:srgbClr>
              </a:buClr>
              <a:buNone/>
            </a:pPr>
            <a:r>
              <a:rPr lang="es-ES" sz="2000" dirty="0">
                <a:solidFill>
                  <a:srgbClr val="000000"/>
                </a:solidFill>
                <a:latin typeface="Arial" panose="020B0604020202020204" pitchFamily="34" charset="0"/>
                <a:ea typeface="MS PGothic" charset="0"/>
                <a:cs typeface="Arial" panose="020B0604020202020204" pitchFamily="34" charset="0"/>
              </a:rPr>
              <a:t>		      Adjudicación directa por </a:t>
            </a:r>
            <a:r>
              <a:rPr lang="es-ES" sz="2000" b="1" dirty="0">
                <a:solidFill>
                  <a:srgbClr val="0000FF"/>
                </a:solidFill>
                <a:latin typeface="Arial" panose="020B0604020202020204" pitchFamily="34" charset="0"/>
                <a:ea typeface="MS PGothic" charset="0"/>
                <a:cs typeface="Arial" panose="020B0604020202020204" pitchFamily="34" charset="0"/>
              </a:rPr>
              <a:t>monto</a:t>
            </a:r>
            <a:r>
              <a:rPr lang="es-ES" sz="2000" dirty="0">
                <a:solidFill>
                  <a:srgbClr val="000000"/>
                </a:solidFill>
                <a:latin typeface="Arial" panose="020B0604020202020204" pitchFamily="34" charset="0"/>
                <a:ea typeface="MS PGothic" charset="0"/>
                <a:cs typeface="Arial" panose="020B0604020202020204" pitchFamily="34" charset="0"/>
              </a:rPr>
              <a:t>.</a:t>
            </a:r>
          </a:p>
          <a:p>
            <a:pPr lvl="0" algn="just">
              <a:spcBef>
                <a:spcPct val="0"/>
              </a:spcBef>
              <a:buClr>
                <a:srgbClr val="9E8E5C">
                  <a:lumMod val="60000"/>
                  <a:lumOff val="40000"/>
                </a:srgbClr>
              </a:buClr>
              <a:buNone/>
            </a:pPr>
            <a:endParaRPr lang="es-ES" sz="2000" dirty="0">
              <a:solidFill>
                <a:srgbClr val="000000"/>
              </a:solidFill>
              <a:latin typeface="Arial" panose="020B0604020202020204" pitchFamily="34" charset="0"/>
              <a:ea typeface="MS PGothic" charset="0"/>
              <a:cs typeface="Arial" panose="020B0604020202020204" pitchFamily="34" charset="0"/>
            </a:endParaRPr>
          </a:p>
          <a:p>
            <a:pPr marL="0" lvl="0" indent="0" algn="just">
              <a:lnSpc>
                <a:spcPct val="100000"/>
              </a:lnSpc>
              <a:spcBef>
                <a:spcPct val="0"/>
              </a:spcBef>
              <a:buClr>
                <a:srgbClr val="9E8E5C">
                  <a:lumMod val="60000"/>
                  <a:lumOff val="40000"/>
                </a:srgbClr>
              </a:buClr>
              <a:buNone/>
            </a:pPr>
            <a:r>
              <a:rPr lang="es-ES" sz="2000" dirty="0">
                <a:solidFill>
                  <a:srgbClr val="000000"/>
                </a:solidFill>
                <a:latin typeface="Arial" panose="020B0604020202020204" pitchFamily="34" charset="0"/>
                <a:ea typeface="MS PGothic" charset="0"/>
                <a:cs typeface="Arial" panose="020B0604020202020204" pitchFamily="34" charset="0"/>
              </a:rPr>
              <a:t>Para poder iniciar cualquier excepción a la licitación, la convocante, </a:t>
            </a:r>
            <a:r>
              <a:rPr lang="es-ES" sz="2000" dirty="0">
                <a:solidFill>
                  <a:schemeClr val="accent6">
                    <a:lumMod val="50000"/>
                  </a:schemeClr>
                </a:solidFill>
                <a:latin typeface="Arial" panose="020B0604020202020204" pitchFamily="34" charset="0"/>
                <a:ea typeface="MS PGothic" charset="0"/>
                <a:cs typeface="Arial" panose="020B0604020202020204" pitchFamily="34" charset="0"/>
              </a:rPr>
              <a:t>antes       </a:t>
            </a:r>
            <a:r>
              <a:rPr lang="es-ES" sz="2000" dirty="0">
                <a:solidFill>
                  <a:schemeClr val="accent1">
                    <a:lumMod val="40000"/>
                    <a:lumOff val="60000"/>
                  </a:schemeClr>
                </a:solidFill>
                <a:latin typeface="Arial" panose="020B0604020202020204" pitchFamily="34" charset="0"/>
                <a:ea typeface="MS PGothic" charset="0"/>
                <a:cs typeface="Arial" panose="020B0604020202020204" pitchFamily="34" charset="0"/>
              </a:rPr>
              <a:t>.</a:t>
            </a:r>
            <a:r>
              <a:rPr lang="es-ES" sz="2000" dirty="0">
                <a:solidFill>
                  <a:schemeClr val="accent6">
                    <a:lumMod val="50000"/>
                  </a:schemeClr>
                </a:solidFill>
                <a:latin typeface="Arial" panose="020B0604020202020204" pitchFamily="34" charset="0"/>
                <a:ea typeface="MS PGothic" charset="0"/>
                <a:cs typeface="Arial" panose="020B0604020202020204" pitchFamily="34" charset="0"/>
              </a:rPr>
              <a:t>       de iniciar el procedimiento</a:t>
            </a:r>
            <a:r>
              <a:rPr lang="es-ES" sz="2000" dirty="0">
                <a:solidFill>
                  <a:srgbClr val="000000"/>
                </a:solidFill>
                <a:latin typeface="Arial" panose="020B0604020202020204" pitchFamily="34" charset="0"/>
                <a:ea typeface="MS PGothic" charset="0"/>
                <a:cs typeface="Arial" panose="020B0604020202020204" pitchFamily="34" charset="0"/>
              </a:rPr>
              <a:t> de contratación, debe considerar los </a:t>
            </a:r>
            <a:r>
              <a:rPr lang="es-ES" sz="2000" dirty="0" err="1">
                <a:solidFill>
                  <a:srgbClr val="000000"/>
                </a:solidFill>
                <a:latin typeface="Arial" panose="020B0604020202020204" pitchFamily="34" charset="0"/>
                <a:ea typeface="MS PGothic" charset="0"/>
                <a:cs typeface="Arial" panose="020B0604020202020204" pitchFamily="34" charset="0"/>
              </a:rPr>
              <a:t>siguien</a:t>
            </a:r>
            <a:r>
              <a:rPr lang="es-ES" sz="2000" dirty="0">
                <a:solidFill>
                  <a:srgbClr val="000000"/>
                </a:solidFill>
                <a:latin typeface="Arial" panose="020B0604020202020204" pitchFamily="34" charset="0"/>
                <a:ea typeface="MS PGothic" charset="0"/>
                <a:cs typeface="Arial" panose="020B0604020202020204" pitchFamily="34" charset="0"/>
              </a:rPr>
              <a:t>-     </a:t>
            </a:r>
            <a:r>
              <a:rPr lang="es-ES" sz="2000" dirty="0">
                <a:solidFill>
                  <a:schemeClr val="accent1">
                    <a:lumMod val="40000"/>
                    <a:lumOff val="60000"/>
                  </a:schemeClr>
                </a:solidFill>
                <a:latin typeface="Arial" panose="020B0604020202020204" pitchFamily="34" charset="0"/>
                <a:ea typeface="MS PGothic" charset="0"/>
                <a:cs typeface="Arial" panose="020B0604020202020204" pitchFamily="34" charset="0"/>
              </a:rPr>
              <a:t>.</a:t>
            </a:r>
            <a:r>
              <a:rPr lang="es-ES" sz="2000" dirty="0">
                <a:solidFill>
                  <a:srgbClr val="000000"/>
                </a:solidFill>
                <a:latin typeface="Arial" panose="020B0604020202020204" pitchFamily="34" charset="0"/>
                <a:ea typeface="MS PGothic" charset="0"/>
                <a:cs typeface="Arial" panose="020B0604020202020204" pitchFamily="34" charset="0"/>
              </a:rPr>
              <a:t>      tes</a:t>
            </a:r>
            <a:r>
              <a:rPr lang="es-ES" sz="2000" dirty="0">
                <a:solidFill>
                  <a:schemeClr val="accent1">
                    <a:lumMod val="40000"/>
                    <a:lumOff val="60000"/>
                  </a:schemeClr>
                </a:solidFill>
                <a:latin typeface="Arial" panose="020B0604020202020204" pitchFamily="34" charset="0"/>
                <a:ea typeface="MS PGothic" charset="0"/>
                <a:cs typeface="Arial" panose="020B0604020202020204" pitchFamily="34" charset="0"/>
              </a:rPr>
              <a:t>-</a:t>
            </a:r>
            <a:r>
              <a:rPr lang="es-ES" sz="2000" dirty="0">
                <a:solidFill>
                  <a:srgbClr val="000000"/>
                </a:solidFill>
                <a:latin typeface="Arial" panose="020B0604020202020204" pitchFamily="34" charset="0"/>
                <a:ea typeface="MS PGothic" charset="0"/>
                <a:cs typeface="Arial" panose="020B0604020202020204" pitchFamily="34" charset="0"/>
              </a:rPr>
              <a:t>aspectos normativos:</a:t>
            </a:r>
          </a:p>
          <a:p>
            <a:pPr marL="0" lvl="0" indent="0" algn="just">
              <a:lnSpc>
                <a:spcPct val="100000"/>
              </a:lnSpc>
              <a:spcBef>
                <a:spcPct val="0"/>
              </a:spcBef>
              <a:buClr>
                <a:srgbClr val="9E8E5C">
                  <a:lumMod val="60000"/>
                  <a:lumOff val="40000"/>
                </a:srgbClr>
              </a:buClr>
              <a:buNone/>
            </a:pPr>
            <a:endParaRPr lang="es-ES" sz="1000" dirty="0">
              <a:solidFill>
                <a:srgbClr val="000000"/>
              </a:solidFill>
              <a:latin typeface="Arial" panose="020B0604020202020204" pitchFamily="34" charset="0"/>
              <a:ea typeface="MS PGothic" charset="0"/>
              <a:cs typeface="Arial" panose="020B0604020202020204" pitchFamily="34" charset="0"/>
            </a:endParaRPr>
          </a:p>
          <a:p>
            <a:pPr marL="0" indent="0" algn="just">
              <a:lnSpc>
                <a:spcPct val="100000"/>
              </a:lnSpc>
              <a:spcBef>
                <a:spcPct val="0"/>
              </a:spcBef>
              <a:buClr>
                <a:srgbClr val="9E8E5C">
                  <a:lumMod val="60000"/>
                  <a:lumOff val="40000"/>
                </a:srgbClr>
              </a:buClr>
              <a:buNone/>
            </a:pPr>
            <a:r>
              <a:rPr lang="es-ES" sz="2000" b="1" dirty="0">
                <a:solidFill>
                  <a:srgbClr val="000000"/>
                </a:solidFill>
                <a:latin typeface="Arial" panose="020B0604020202020204" pitchFamily="34" charset="0"/>
                <a:ea typeface="MS PGothic" charset="0"/>
                <a:cs typeface="Arial" panose="020B0604020202020204" pitchFamily="34" charset="0"/>
              </a:rPr>
              <a:t> I. </a:t>
            </a:r>
            <a:r>
              <a:rPr lang="es-ES" sz="2000" dirty="0">
                <a:solidFill>
                  <a:srgbClr val="000000"/>
                </a:solidFill>
                <a:latin typeface="Arial" panose="020B0604020202020204" pitchFamily="34" charset="0"/>
                <a:ea typeface="MS PGothic" charset="0"/>
                <a:cs typeface="Arial" panose="020B0604020202020204" pitchFamily="34" charset="0"/>
              </a:rPr>
              <a:t>Las personas que se quieran invitar a participar, </a:t>
            </a:r>
            <a:r>
              <a:rPr lang="es-MX" altLang="es-MX" sz="2000" dirty="0">
                <a:solidFill>
                  <a:schemeClr val="bg1"/>
                </a:solidFill>
                <a:latin typeface="Arial" panose="020B0604020202020204" pitchFamily="34" charset="0"/>
                <a:cs typeface="Arial" panose="020B0604020202020204" pitchFamily="34" charset="0"/>
              </a:rPr>
              <a:t>o a los que se les         </a:t>
            </a:r>
            <a:r>
              <a:rPr lang="es-MX" altLang="es-MX" sz="2000" dirty="0">
                <a:solidFill>
                  <a:schemeClr val="accent1">
                    <a:lumMod val="40000"/>
                    <a:lumOff val="60000"/>
                  </a:schemeClr>
                </a:solidFill>
                <a:latin typeface="Arial" panose="020B0604020202020204" pitchFamily="34" charset="0"/>
                <a:cs typeface="Arial" panose="020B0604020202020204" pitchFamily="34" charset="0"/>
              </a:rPr>
              <a:t>.</a:t>
            </a:r>
            <a:r>
              <a:rPr lang="es-MX" altLang="es-MX" sz="2000" dirty="0">
                <a:solidFill>
                  <a:schemeClr val="bg1"/>
                </a:solidFill>
                <a:latin typeface="Arial" panose="020B0604020202020204" pitchFamily="34" charset="0"/>
                <a:cs typeface="Arial" panose="020B0604020202020204" pitchFamily="34" charset="0"/>
              </a:rPr>
              <a:t>  pretenda adjudicar directamente algún contrato</a:t>
            </a:r>
            <a:r>
              <a:rPr lang="es-ES" sz="2000" dirty="0">
                <a:solidFill>
                  <a:srgbClr val="000000"/>
                </a:solidFill>
                <a:latin typeface="Arial" panose="020B0604020202020204" pitchFamily="34" charset="0"/>
                <a:ea typeface="MS PGothic" charset="0"/>
                <a:cs typeface="Arial" panose="020B0604020202020204" pitchFamily="34" charset="0"/>
              </a:rPr>
              <a:t> deben cumplir lo siguiente: </a:t>
            </a:r>
          </a:p>
          <a:p>
            <a:pPr algn="just">
              <a:spcBef>
                <a:spcPct val="0"/>
              </a:spcBef>
              <a:buClr>
                <a:srgbClr val="9E8E5C">
                  <a:lumMod val="60000"/>
                  <a:lumOff val="40000"/>
                </a:srgbClr>
              </a:buClr>
              <a:buNone/>
            </a:pPr>
            <a:r>
              <a:rPr lang="es-ES" sz="500" dirty="0">
                <a:solidFill>
                  <a:srgbClr val="000000"/>
                </a:solidFill>
                <a:latin typeface="Arial" panose="020B0604020202020204" pitchFamily="34" charset="0"/>
                <a:ea typeface="MS PGothic" charset="0"/>
                <a:cs typeface="Arial" panose="020B0604020202020204" pitchFamily="34" charset="0"/>
              </a:rPr>
              <a:t> </a:t>
            </a:r>
          </a:p>
          <a:p>
            <a:pPr marL="0" lvl="1" algn="just">
              <a:lnSpc>
                <a:spcPct val="110000"/>
              </a:lnSpc>
              <a:spcBef>
                <a:spcPct val="0"/>
              </a:spcBef>
              <a:buClr>
                <a:srgbClr val="9E8E5C">
                  <a:lumMod val="60000"/>
                  <a:lumOff val="40000"/>
                </a:srgbClr>
              </a:buClr>
              <a:buNone/>
            </a:pPr>
            <a:r>
              <a:rPr lang="es-ES" sz="2000" b="1" dirty="0">
                <a:solidFill>
                  <a:srgbClr val="000000"/>
                </a:solidFill>
                <a:latin typeface="Arial" panose="020B0604020202020204" pitchFamily="34" charset="0"/>
                <a:ea typeface="MS PGothic" charset="0"/>
                <a:cs typeface="Arial" panose="020B0604020202020204" pitchFamily="34" charset="0"/>
              </a:rPr>
              <a:t>a) </a:t>
            </a:r>
            <a:r>
              <a:rPr lang="es-ES" sz="2000" dirty="0">
                <a:solidFill>
                  <a:srgbClr val="000000"/>
                </a:solidFill>
                <a:latin typeface="Arial" panose="020B0604020202020204" pitchFamily="34" charset="0"/>
                <a:ea typeface="MS PGothic" charset="0"/>
                <a:cs typeface="Arial" panose="020B0604020202020204" pitchFamily="34" charset="0"/>
              </a:rPr>
              <a:t>En ambas materias</a:t>
            </a:r>
            <a:r>
              <a:rPr lang="es-ES" dirty="0">
                <a:solidFill>
                  <a:srgbClr val="000000"/>
                </a:solidFill>
                <a:latin typeface="Arial" panose="020B0604020202020204" pitchFamily="34" charset="0"/>
                <a:ea typeface="MS PGothic" charset="0"/>
                <a:cs typeface="Arial" panose="020B0604020202020204" pitchFamily="34" charset="0"/>
              </a:rPr>
              <a:t>, contar con </a:t>
            </a:r>
            <a:r>
              <a:rPr lang="es-ES" dirty="0">
                <a:solidFill>
                  <a:srgbClr val="B36A99"/>
                </a:solidFill>
                <a:latin typeface="Arial" panose="020B0604020202020204" pitchFamily="34" charset="0"/>
                <a:ea typeface="MS PGothic" charset="0"/>
                <a:cs typeface="Arial" panose="020B0604020202020204" pitchFamily="34" charset="0"/>
              </a:rPr>
              <a:t>capacidad de respuesta inmediata </a:t>
            </a:r>
            <a:r>
              <a:rPr lang="es-ES" dirty="0">
                <a:solidFill>
                  <a:srgbClr val="000000"/>
                </a:solidFill>
                <a:latin typeface="Arial" panose="020B0604020202020204" pitchFamily="34" charset="0"/>
                <a:ea typeface="MS PGothic" charset="0"/>
                <a:cs typeface="Arial" panose="020B0604020202020204" pitchFamily="34" charset="0"/>
              </a:rPr>
              <a:t>y </a:t>
            </a:r>
            <a:r>
              <a:rPr lang="es-ES" dirty="0">
                <a:solidFill>
                  <a:srgbClr val="0070C0"/>
                </a:solidFill>
                <a:latin typeface="Arial" panose="020B0604020202020204" pitchFamily="34" charset="0"/>
                <a:ea typeface="MS PGothic" charset="0"/>
                <a:cs typeface="Arial" panose="020B0604020202020204" pitchFamily="34" charset="0"/>
              </a:rPr>
              <a:t>tener los recursos </a:t>
            </a:r>
            <a:r>
              <a:rPr lang="es-ES" dirty="0">
                <a:solidFill>
                  <a:srgbClr val="000000"/>
                </a:solidFill>
                <a:latin typeface="Arial" panose="020B0604020202020204" pitchFamily="34" charset="0"/>
                <a:ea typeface="MS PGothic" charset="0"/>
                <a:cs typeface="Arial" panose="020B0604020202020204" pitchFamily="34" charset="0"/>
              </a:rPr>
              <a:t>técnicos, financieros y demás que sean necesarios para cumplir por sí las obligaciones contractuales </a:t>
            </a:r>
            <a:r>
              <a:rPr lang="es-ES" sz="1600" dirty="0">
                <a:solidFill>
                  <a:srgbClr val="000000"/>
                </a:solidFill>
                <a:latin typeface="Arial" panose="020B0604020202020204" pitchFamily="34" charset="0"/>
                <a:ea typeface="MS PGothic" charset="0"/>
                <a:cs typeface="Arial" panose="020B0604020202020204" pitchFamily="34" charset="0"/>
              </a:rPr>
              <a:t>(arts. </a:t>
            </a:r>
            <a:r>
              <a:rPr lang="es-MX" altLang="es-MX" sz="1600" dirty="0">
                <a:solidFill>
                  <a:schemeClr val="bg1"/>
                </a:solidFill>
                <a:latin typeface="Arial" panose="020B0604020202020204" pitchFamily="34" charset="0"/>
                <a:cs typeface="Arial" panose="020B0604020202020204" pitchFamily="34" charset="0"/>
              </a:rPr>
              <a:t>40 3er. pfo. y  42 3er. pfo. LAASSP, y </a:t>
            </a:r>
            <a:r>
              <a:rPr lang="es-ES" sz="1600" dirty="0">
                <a:solidFill>
                  <a:srgbClr val="000000"/>
                </a:solidFill>
                <a:latin typeface="Arial" panose="020B0604020202020204" pitchFamily="34" charset="0"/>
                <a:ea typeface="MS PGothic" charset="0"/>
                <a:cs typeface="Arial" panose="020B0604020202020204" pitchFamily="34" charset="0"/>
              </a:rPr>
              <a:t>41 3er. pfo. LOPSRM)</a:t>
            </a:r>
            <a:r>
              <a:rPr lang="es-ES" dirty="0">
                <a:solidFill>
                  <a:srgbClr val="000000"/>
                </a:solidFill>
                <a:latin typeface="Arial" panose="020B0604020202020204" pitchFamily="34" charset="0"/>
                <a:ea typeface="MS PGothic" charset="0"/>
                <a:cs typeface="Arial" panose="020B0604020202020204" pitchFamily="34" charset="0"/>
              </a:rPr>
              <a:t>.</a:t>
            </a:r>
            <a:endParaRPr lang="es-ES" sz="20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5351510" y="775030"/>
            <a:ext cx="471206" cy="875016"/>
          </a:xfrm>
          <a:prstGeom prst="rect">
            <a:avLst/>
          </a:prstGeom>
          <a:ln w="28575">
            <a:noFill/>
          </a:ln>
        </p:spPr>
      </p:pic>
      <p:pic>
        <p:nvPicPr>
          <p:cNvPr id="4" name="Imagen 3"/>
          <p:cNvPicPr>
            <a:picLocks noChangeAspect="1"/>
          </p:cNvPicPr>
          <p:nvPr/>
        </p:nvPicPr>
        <p:blipFill>
          <a:blip r:embed="rId3"/>
          <a:stretch>
            <a:fillRect/>
          </a:stretch>
        </p:blipFill>
        <p:spPr>
          <a:xfrm flipV="1">
            <a:off x="2417450" y="2453339"/>
            <a:ext cx="5829199" cy="45719"/>
          </a:xfrm>
          <a:prstGeom prst="rect">
            <a:avLst/>
          </a:prstGeom>
          <a:ln w="19050">
            <a:solidFill>
              <a:schemeClr val="tx1"/>
            </a:solidFill>
          </a:ln>
        </p:spPr>
      </p:pic>
      <p:pic>
        <p:nvPicPr>
          <p:cNvPr id="15" name="Imagen 14"/>
          <p:cNvPicPr>
            <a:picLocks noChangeAspect="1"/>
          </p:cNvPicPr>
          <p:nvPr/>
        </p:nvPicPr>
        <p:blipFill>
          <a:blip r:embed="rId3"/>
          <a:stretch>
            <a:fillRect/>
          </a:stretch>
        </p:blipFill>
        <p:spPr>
          <a:xfrm>
            <a:off x="2417449" y="1847019"/>
            <a:ext cx="5829199" cy="45719"/>
          </a:xfrm>
          <a:prstGeom prst="rect">
            <a:avLst/>
          </a:prstGeom>
          <a:ln w="19050">
            <a:solidFill>
              <a:schemeClr val="tx1"/>
            </a:solidFill>
          </a:ln>
        </p:spPr>
      </p:pic>
      <p:pic>
        <p:nvPicPr>
          <p:cNvPr id="3074" name="Picture 2" descr="Pasos para poner en marcha tu negocio - Soy Conta">
            <a:extLst>
              <a:ext uri="{FF2B5EF4-FFF2-40B4-BE49-F238E27FC236}">
                <a16:creationId xmlns:a16="http://schemas.microsoft.com/office/drawing/2014/main" id="{BF4713FB-6DF7-3F02-A0CC-0F80A120F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9998" y="2569038"/>
            <a:ext cx="2343464" cy="166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33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556">
                                            <p:txEl>
                                              <p:pRg st="8" end="8"/>
                                            </p:txEl>
                                          </p:spTgt>
                                        </p:tgtEl>
                                        <p:attrNameLst>
                                          <p:attrName>style.visibility</p:attrName>
                                        </p:attrNameLst>
                                      </p:cBhvr>
                                      <p:to>
                                        <p:strVal val="visible"/>
                                      </p:to>
                                    </p:set>
                                    <p:animEffect transition="in" filter="checkerboard(across)">
                                      <p:cBhvr>
                                        <p:cTn id="7" dur="1500"/>
                                        <p:tgtEl>
                                          <p:spTgt spid="23556">
                                            <p:txEl>
                                              <p:pRg st="8" end="8"/>
                                            </p:txEl>
                                          </p:spTgt>
                                        </p:tgtEl>
                                      </p:cBhvr>
                                    </p:animEffect>
                                  </p:childTnLst>
                                </p:cTn>
                              </p:par>
                            </p:childTnLst>
                          </p:cTn>
                        </p:par>
                        <p:par>
                          <p:cTn id="8" fill="hold">
                            <p:stCondLst>
                              <p:cond delay="1500"/>
                            </p:stCondLst>
                            <p:childTnLst>
                              <p:par>
                                <p:cTn id="9" presetID="19"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500" fill="hold"/>
                                        <p:tgtEl>
                                          <p:spTgt spid="4"/>
                                        </p:tgtEl>
                                        <p:attrNameLst>
                                          <p:attrName>ppt_w</p:attrName>
                                        </p:attrNameLst>
                                      </p:cBhvr>
                                      <p:tavLst>
                                        <p:tav tm="0" fmla="#ppt_w*sin(2.5*pi*$)">
                                          <p:val>
                                            <p:fltVal val="0"/>
                                          </p:val>
                                        </p:tav>
                                        <p:tav tm="100000">
                                          <p:val>
                                            <p:fltVal val="1"/>
                                          </p:val>
                                        </p:tav>
                                      </p:tavLst>
                                    </p:anim>
                                    <p:anim calcmode="lin" valueType="num">
                                      <p:cBhvr>
                                        <p:cTn id="12" dur="1500" fill="hold"/>
                                        <p:tgtEl>
                                          <p:spTgt spid="4"/>
                                        </p:tgtEl>
                                        <p:attrNameLst>
                                          <p:attrName>ppt_h</p:attrName>
                                        </p:attrNameLst>
                                      </p:cBhvr>
                                      <p:tavLst>
                                        <p:tav tm="0">
                                          <p:val>
                                            <p:strVal val="#ppt_h"/>
                                          </p:val>
                                        </p:tav>
                                        <p:tav tm="100000">
                                          <p:val>
                                            <p:strVal val="#ppt_h"/>
                                          </p:val>
                                        </p:tav>
                                      </p:tavLst>
                                    </p:anim>
                                  </p:childTnLst>
                                </p:cTn>
                              </p:par>
                              <p:par>
                                <p:cTn id="13" presetID="31" presetClass="entr" presetSubtype="0" fill="hold" nodeType="withEffect">
                                  <p:stCondLst>
                                    <p:cond delay="0"/>
                                  </p:stCondLst>
                                  <p:childTnLst>
                                    <p:set>
                                      <p:cBhvr>
                                        <p:cTn id="14" dur="1" fill="hold">
                                          <p:stCondLst>
                                            <p:cond delay="0"/>
                                          </p:stCondLst>
                                        </p:cTn>
                                        <p:tgtEl>
                                          <p:spTgt spid="23556">
                                            <p:txEl>
                                              <p:pRg st="6" end="6"/>
                                            </p:txEl>
                                          </p:spTgt>
                                        </p:tgtEl>
                                        <p:attrNameLst>
                                          <p:attrName>style.visibility</p:attrName>
                                        </p:attrNameLst>
                                      </p:cBhvr>
                                      <p:to>
                                        <p:strVal val="visible"/>
                                      </p:to>
                                    </p:set>
                                    <p:anim calcmode="lin" valueType="num">
                                      <p:cBhvr>
                                        <p:cTn id="15" dur="1500" fill="hold"/>
                                        <p:tgtEl>
                                          <p:spTgt spid="23556">
                                            <p:txEl>
                                              <p:pRg st="6" end="6"/>
                                            </p:txEl>
                                          </p:spTgt>
                                        </p:tgtEl>
                                        <p:attrNameLst>
                                          <p:attrName>ppt_w</p:attrName>
                                        </p:attrNameLst>
                                      </p:cBhvr>
                                      <p:tavLst>
                                        <p:tav tm="0">
                                          <p:val>
                                            <p:fltVal val="0"/>
                                          </p:val>
                                        </p:tav>
                                        <p:tav tm="100000">
                                          <p:val>
                                            <p:strVal val="#ppt_w"/>
                                          </p:val>
                                        </p:tav>
                                      </p:tavLst>
                                    </p:anim>
                                    <p:anim calcmode="lin" valueType="num">
                                      <p:cBhvr>
                                        <p:cTn id="16" dur="1500" fill="hold"/>
                                        <p:tgtEl>
                                          <p:spTgt spid="23556">
                                            <p:txEl>
                                              <p:pRg st="6" end="6"/>
                                            </p:txEl>
                                          </p:spTgt>
                                        </p:tgtEl>
                                        <p:attrNameLst>
                                          <p:attrName>ppt_h</p:attrName>
                                        </p:attrNameLst>
                                      </p:cBhvr>
                                      <p:tavLst>
                                        <p:tav tm="0">
                                          <p:val>
                                            <p:fltVal val="0"/>
                                          </p:val>
                                        </p:tav>
                                        <p:tav tm="100000">
                                          <p:val>
                                            <p:strVal val="#ppt_h"/>
                                          </p:val>
                                        </p:tav>
                                      </p:tavLst>
                                    </p:anim>
                                    <p:anim calcmode="lin" valueType="num">
                                      <p:cBhvr>
                                        <p:cTn id="17" dur="1500" fill="hold"/>
                                        <p:tgtEl>
                                          <p:spTgt spid="23556">
                                            <p:txEl>
                                              <p:pRg st="6" end="6"/>
                                            </p:txEl>
                                          </p:spTgt>
                                        </p:tgtEl>
                                        <p:attrNameLst>
                                          <p:attrName>style.rotation</p:attrName>
                                        </p:attrNameLst>
                                      </p:cBhvr>
                                      <p:tavLst>
                                        <p:tav tm="0">
                                          <p:val>
                                            <p:fltVal val="90"/>
                                          </p:val>
                                        </p:tav>
                                        <p:tav tm="100000">
                                          <p:val>
                                            <p:fltVal val="0"/>
                                          </p:val>
                                        </p:tav>
                                      </p:tavLst>
                                    </p:anim>
                                    <p:animEffect transition="in" filter="fade">
                                      <p:cBhvr>
                                        <p:cTn id="18" dur="1500"/>
                                        <p:tgtEl>
                                          <p:spTgt spid="23556">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3556">
                                            <p:txEl>
                                              <p:pRg st="5" end="5"/>
                                            </p:txEl>
                                          </p:spTgt>
                                        </p:tgtEl>
                                        <p:attrNameLst>
                                          <p:attrName>style.visibility</p:attrName>
                                        </p:attrNameLst>
                                      </p:cBhvr>
                                      <p:to>
                                        <p:strVal val="visible"/>
                                      </p:to>
                                    </p:set>
                                    <p:anim calcmode="lin" valueType="num">
                                      <p:cBhvr>
                                        <p:cTn id="23" dur="1500" fill="hold"/>
                                        <p:tgtEl>
                                          <p:spTgt spid="23556">
                                            <p:txEl>
                                              <p:pRg st="5" end="5"/>
                                            </p:txEl>
                                          </p:spTgt>
                                        </p:tgtEl>
                                        <p:attrNameLst>
                                          <p:attrName>ppt_w</p:attrName>
                                        </p:attrNameLst>
                                      </p:cBhvr>
                                      <p:tavLst>
                                        <p:tav tm="0">
                                          <p:val>
                                            <p:fltVal val="0"/>
                                          </p:val>
                                        </p:tav>
                                        <p:tav tm="100000">
                                          <p:val>
                                            <p:strVal val="#ppt_w"/>
                                          </p:val>
                                        </p:tav>
                                      </p:tavLst>
                                    </p:anim>
                                    <p:anim calcmode="lin" valueType="num">
                                      <p:cBhvr>
                                        <p:cTn id="24" dur="1500" fill="hold"/>
                                        <p:tgtEl>
                                          <p:spTgt spid="23556">
                                            <p:txEl>
                                              <p:pRg st="5" end="5"/>
                                            </p:txEl>
                                          </p:spTgt>
                                        </p:tgtEl>
                                        <p:attrNameLst>
                                          <p:attrName>ppt_h</p:attrName>
                                        </p:attrNameLst>
                                      </p:cBhvr>
                                      <p:tavLst>
                                        <p:tav tm="0">
                                          <p:val>
                                            <p:fltVal val="0"/>
                                          </p:val>
                                        </p:tav>
                                        <p:tav tm="100000">
                                          <p:val>
                                            <p:strVal val="#ppt_h"/>
                                          </p:val>
                                        </p:tav>
                                      </p:tavLst>
                                    </p:anim>
                                    <p:anim calcmode="lin" valueType="num">
                                      <p:cBhvr>
                                        <p:cTn id="25" dur="1500" fill="hold"/>
                                        <p:tgtEl>
                                          <p:spTgt spid="23556">
                                            <p:txEl>
                                              <p:pRg st="5" end="5"/>
                                            </p:txEl>
                                          </p:spTgt>
                                        </p:tgtEl>
                                        <p:attrNameLst>
                                          <p:attrName>style.rotation</p:attrName>
                                        </p:attrNameLst>
                                      </p:cBhvr>
                                      <p:tavLst>
                                        <p:tav tm="0">
                                          <p:val>
                                            <p:fltVal val="90"/>
                                          </p:val>
                                        </p:tav>
                                        <p:tav tm="100000">
                                          <p:val>
                                            <p:fltVal val="0"/>
                                          </p:val>
                                        </p:tav>
                                      </p:tavLst>
                                    </p:anim>
                                    <p:animEffect transition="in" filter="fade">
                                      <p:cBhvr>
                                        <p:cTn id="26" dur="1500"/>
                                        <p:tgtEl>
                                          <p:spTgt spid="23556">
                                            <p:txEl>
                                              <p:pRg st="5" end="5"/>
                                            </p:txEl>
                                          </p:spTgt>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23556">
                                            <p:txEl>
                                              <p:pRg st="4" end="4"/>
                                            </p:txEl>
                                          </p:spTgt>
                                        </p:tgtEl>
                                        <p:attrNameLst>
                                          <p:attrName>style.visibility</p:attrName>
                                        </p:attrNameLst>
                                      </p:cBhvr>
                                      <p:to>
                                        <p:strVal val="visible"/>
                                      </p:to>
                                    </p:set>
                                    <p:anim calcmode="lin" valueType="num">
                                      <p:cBhvr>
                                        <p:cTn id="30" dur="1500" fill="hold"/>
                                        <p:tgtEl>
                                          <p:spTgt spid="23556">
                                            <p:txEl>
                                              <p:pRg st="4" end="4"/>
                                            </p:txEl>
                                          </p:spTgt>
                                        </p:tgtEl>
                                        <p:attrNameLst>
                                          <p:attrName>ppt_w</p:attrName>
                                        </p:attrNameLst>
                                      </p:cBhvr>
                                      <p:tavLst>
                                        <p:tav tm="0">
                                          <p:val>
                                            <p:fltVal val="0"/>
                                          </p:val>
                                        </p:tav>
                                        <p:tav tm="100000">
                                          <p:val>
                                            <p:strVal val="#ppt_w"/>
                                          </p:val>
                                        </p:tav>
                                      </p:tavLst>
                                    </p:anim>
                                    <p:anim calcmode="lin" valueType="num">
                                      <p:cBhvr>
                                        <p:cTn id="31" dur="1500" fill="hold"/>
                                        <p:tgtEl>
                                          <p:spTgt spid="23556">
                                            <p:txEl>
                                              <p:pRg st="4" end="4"/>
                                            </p:txEl>
                                          </p:spTgt>
                                        </p:tgtEl>
                                        <p:attrNameLst>
                                          <p:attrName>ppt_h</p:attrName>
                                        </p:attrNameLst>
                                      </p:cBhvr>
                                      <p:tavLst>
                                        <p:tav tm="0">
                                          <p:val>
                                            <p:fltVal val="0"/>
                                          </p:val>
                                        </p:tav>
                                        <p:tav tm="100000">
                                          <p:val>
                                            <p:strVal val="#ppt_h"/>
                                          </p:val>
                                        </p:tav>
                                      </p:tavLst>
                                    </p:anim>
                                    <p:animEffect transition="in" filter="fade">
                                      <p:cBhvr>
                                        <p:cTn id="32" dur="1500"/>
                                        <p:tgtEl>
                                          <p:spTgt spid="23556">
                                            <p:txEl>
                                              <p:pRg st="4" end="4"/>
                                            </p:txEl>
                                          </p:spTgt>
                                        </p:tgtEl>
                                      </p:cBhvr>
                                    </p:animEffect>
                                  </p:childTnLst>
                                </p:cTn>
                              </p:par>
                              <p:par>
                                <p:cTn id="33" presetID="19" presetClass="entr" presetSubtype="1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500" fill="hold"/>
                                        <p:tgtEl>
                                          <p:spTgt spid="15"/>
                                        </p:tgtEl>
                                        <p:attrNameLst>
                                          <p:attrName>ppt_w</p:attrName>
                                        </p:attrNameLst>
                                      </p:cBhvr>
                                      <p:tavLst>
                                        <p:tav tm="0" fmla="#ppt_w*sin(2.5*pi*$)">
                                          <p:val>
                                            <p:fltVal val="0"/>
                                          </p:val>
                                        </p:tav>
                                        <p:tav tm="100000">
                                          <p:val>
                                            <p:fltVal val="1"/>
                                          </p:val>
                                        </p:tav>
                                      </p:tavLst>
                                    </p:anim>
                                    <p:anim calcmode="lin" valueType="num">
                                      <p:cBhvr>
                                        <p:cTn id="36" dur="1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3556">
                                            <p:txEl>
                                              <p:pRg st="2" end="2"/>
                                            </p:txEl>
                                          </p:spTgt>
                                        </p:tgtEl>
                                        <p:attrNameLst>
                                          <p:attrName>style.visibility</p:attrName>
                                        </p:attrNameLst>
                                      </p:cBhvr>
                                      <p:to>
                                        <p:strVal val="visible"/>
                                      </p:to>
                                    </p:set>
                                    <p:anim calcmode="lin" valueType="num">
                                      <p:cBhvr>
                                        <p:cTn id="41" dur="1750" fill="hold"/>
                                        <p:tgtEl>
                                          <p:spTgt spid="23556">
                                            <p:txEl>
                                              <p:pRg st="2" end="2"/>
                                            </p:txEl>
                                          </p:spTgt>
                                        </p:tgtEl>
                                        <p:attrNameLst>
                                          <p:attrName>ppt_w</p:attrName>
                                        </p:attrNameLst>
                                      </p:cBhvr>
                                      <p:tavLst>
                                        <p:tav tm="0">
                                          <p:val>
                                            <p:fltVal val="0"/>
                                          </p:val>
                                        </p:tav>
                                        <p:tav tm="100000">
                                          <p:val>
                                            <p:strVal val="#ppt_w"/>
                                          </p:val>
                                        </p:tav>
                                      </p:tavLst>
                                    </p:anim>
                                    <p:anim calcmode="lin" valueType="num">
                                      <p:cBhvr>
                                        <p:cTn id="42" dur="1750" fill="hold"/>
                                        <p:tgtEl>
                                          <p:spTgt spid="23556">
                                            <p:txEl>
                                              <p:pRg st="2" end="2"/>
                                            </p:txEl>
                                          </p:spTgt>
                                        </p:tgtEl>
                                        <p:attrNameLst>
                                          <p:attrName>ppt_h</p:attrName>
                                        </p:attrNameLst>
                                      </p:cBhvr>
                                      <p:tavLst>
                                        <p:tav tm="0">
                                          <p:val>
                                            <p:fltVal val="0"/>
                                          </p:val>
                                        </p:tav>
                                        <p:tav tm="100000">
                                          <p:val>
                                            <p:strVal val="#ppt_h"/>
                                          </p:val>
                                        </p:tav>
                                      </p:tavLst>
                                    </p:anim>
                                    <p:animEffect transition="in" filter="fade">
                                      <p:cBhvr>
                                        <p:cTn id="43" dur="1750"/>
                                        <p:tgtEl>
                                          <p:spTgt spid="23556">
                                            <p:txEl>
                                              <p:pRg st="2" end="2"/>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23556">
                                            <p:txEl>
                                              <p:pRg st="3" end="3"/>
                                            </p:txEl>
                                          </p:spTgt>
                                        </p:tgtEl>
                                        <p:attrNameLst>
                                          <p:attrName>style.visibility</p:attrName>
                                        </p:attrNameLst>
                                      </p:cBhvr>
                                      <p:to>
                                        <p:strVal val="visible"/>
                                      </p:to>
                                    </p:set>
                                    <p:anim calcmode="lin" valueType="num">
                                      <p:cBhvr>
                                        <p:cTn id="46" dur="1750" fill="hold"/>
                                        <p:tgtEl>
                                          <p:spTgt spid="23556">
                                            <p:txEl>
                                              <p:pRg st="3" end="3"/>
                                            </p:txEl>
                                          </p:spTgt>
                                        </p:tgtEl>
                                        <p:attrNameLst>
                                          <p:attrName>ppt_w</p:attrName>
                                        </p:attrNameLst>
                                      </p:cBhvr>
                                      <p:tavLst>
                                        <p:tav tm="0">
                                          <p:val>
                                            <p:fltVal val="0"/>
                                          </p:val>
                                        </p:tav>
                                        <p:tav tm="100000">
                                          <p:val>
                                            <p:strVal val="#ppt_w"/>
                                          </p:val>
                                        </p:tav>
                                      </p:tavLst>
                                    </p:anim>
                                    <p:anim calcmode="lin" valueType="num">
                                      <p:cBhvr>
                                        <p:cTn id="47" dur="1750" fill="hold"/>
                                        <p:tgtEl>
                                          <p:spTgt spid="23556">
                                            <p:txEl>
                                              <p:pRg st="3" end="3"/>
                                            </p:txEl>
                                          </p:spTgt>
                                        </p:tgtEl>
                                        <p:attrNameLst>
                                          <p:attrName>ppt_h</p:attrName>
                                        </p:attrNameLst>
                                      </p:cBhvr>
                                      <p:tavLst>
                                        <p:tav tm="0">
                                          <p:val>
                                            <p:fltVal val="0"/>
                                          </p:val>
                                        </p:tav>
                                        <p:tav tm="100000">
                                          <p:val>
                                            <p:strVal val="#ppt_h"/>
                                          </p:val>
                                        </p:tav>
                                      </p:tavLst>
                                    </p:anim>
                                    <p:animEffect transition="in" filter="fade">
                                      <p:cBhvr>
                                        <p:cTn id="48" dur="1750"/>
                                        <p:tgtEl>
                                          <p:spTgt spid="23556">
                                            <p:txEl>
                                              <p:pRg st="3" end="3"/>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1750" fill="hold"/>
                                        <p:tgtEl>
                                          <p:spTgt spid="3"/>
                                        </p:tgtEl>
                                        <p:attrNameLst>
                                          <p:attrName>ppt_w</p:attrName>
                                        </p:attrNameLst>
                                      </p:cBhvr>
                                      <p:tavLst>
                                        <p:tav tm="0">
                                          <p:val>
                                            <p:fltVal val="0"/>
                                          </p:val>
                                        </p:tav>
                                        <p:tav tm="100000">
                                          <p:val>
                                            <p:strVal val="#ppt_w"/>
                                          </p:val>
                                        </p:tav>
                                      </p:tavLst>
                                    </p:anim>
                                    <p:anim calcmode="lin" valueType="num">
                                      <p:cBhvr>
                                        <p:cTn id="52" dur="1750" fill="hold"/>
                                        <p:tgtEl>
                                          <p:spTgt spid="3"/>
                                        </p:tgtEl>
                                        <p:attrNameLst>
                                          <p:attrName>ppt_h</p:attrName>
                                        </p:attrNameLst>
                                      </p:cBhvr>
                                      <p:tavLst>
                                        <p:tav tm="0">
                                          <p:val>
                                            <p:fltVal val="0"/>
                                          </p:val>
                                        </p:tav>
                                        <p:tav tm="100000">
                                          <p:val>
                                            <p:strVal val="#ppt_h"/>
                                          </p:val>
                                        </p:tav>
                                      </p:tavLst>
                                    </p:anim>
                                    <p:anim calcmode="lin" valueType="num">
                                      <p:cBhvr>
                                        <p:cTn id="53" dur="1750" fill="hold"/>
                                        <p:tgtEl>
                                          <p:spTgt spid="3"/>
                                        </p:tgtEl>
                                        <p:attrNameLst>
                                          <p:attrName>style.rotation</p:attrName>
                                        </p:attrNameLst>
                                      </p:cBhvr>
                                      <p:tavLst>
                                        <p:tav tm="0">
                                          <p:val>
                                            <p:fltVal val="90"/>
                                          </p:val>
                                        </p:tav>
                                        <p:tav tm="100000">
                                          <p:val>
                                            <p:fltVal val="0"/>
                                          </p:val>
                                        </p:tav>
                                      </p:tavLst>
                                    </p:anim>
                                    <p:animEffect transition="in" filter="fade">
                                      <p:cBhvr>
                                        <p:cTn id="54" dur="175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nodeType="clickEffect">
                                  <p:stCondLst>
                                    <p:cond delay="0"/>
                                  </p:stCondLst>
                                  <p:childTnLst>
                                    <p:set>
                                      <p:cBhvr>
                                        <p:cTn id="58" dur="1" fill="hold">
                                          <p:stCondLst>
                                            <p:cond delay="0"/>
                                          </p:stCondLst>
                                        </p:cTn>
                                        <p:tgtEl>
                                          <p:spTgt spid="23556">
                                            <p:txEl>
                                              <p:pRg st="10" end="10"/>
                                            </p:txEl>
                                          </p:spTgt>
                                        </p:tgtEl>
                                        <p:attrNameLst>
                                          <p:attrName>style.visibility</p:attrName>
                                        </p:attrNameLst>
                                      </p:cBhvr>
                                      <p:to>
                                        <p:strVal val="visible"/>
                                      </p:to>
                                    </p:set>
                                    <p:anim calcmode="lin" valueType="num">
                                      <p:cBhvr>
                                        <p:cTn id="59" dur="1500" fill="hold"/>
                                        <p:tgtEl>
                                          <p:spTgt spid="23556">
                                            <p:txEl>
                                              <p:pRg st="10" end="10"/>
                                            </p:txEl>
                                          </p:spTgt>
                                        </p:tgtEl>
                                        <p:attrNameLst>
                                          <p:attrName>ppt_w</p:attrName>
                                        </p:attrNameLst>
                                      </p:cBhvr>
                                      <p:tavLst>
                                        <p:tav tm="0">
                                          <p:val>
                                            <p:strVal val="#ppt_w*0.70"/>
                                          </p:val>
                                        </p:tav>
                                        <p:tav tm="100000">
                                          <p:val>
                                            <p:strVal val="#ppt_w"/>
                                          </p:val>
                                        </p:tav>
                                      </p:tavLst>
                                    </p:anim>
                                    <p:anim calcmode="lin" valueType="num">
                                      <p:cBhvr>
                                        <p:cTn id="60" dur="1500" fill="hold"/>
                                        <p:tgtEl>
                                          <p:spTgt spid="23556">
                                            <p:txEl>
                                              <p:pRg st="10" end="10"/>
                                            </p:txEl>
                                          </p:spTgt>
                                        </p:tgtEl>
                                        <p:attrNameLst>
                                          <p:attrName>ppt_h</p:attrName>
                                        </p:attrNameLst>
                                      </p:cBhvr>
                                      <p:tavLst>
                                        <p:tav tm="0">
                                          <p:val>
                                            <p:strVal val="#ppt_h"/>
                                          </p:val>
                                        </p:tav>
                                        <p:tav tm="100000">
                                          <p:val>
                                            <p:strVal val="#ppt_h"/>
                                          </p:val>
                                        </p:tav>
                                      </p:tavLst>
                                    </p:anim>
                                    <p:animEffect transition="in" filter="fade">
                                      <p:cBhvr>
                                        <p:cTn id="61" dur="1500"/>
                                        <p:tgtEl>
                                          <p:spTgt spid="23556">
                                            <p:txEl>
                                              <p:pRg st="10" end="10"/>
                                            </p:txEl>
                                          </p:spTgt>
                                        </p:tgtEl>
                                      </p:cBhvr>
                                    </p:animEffect>
                                  </p:childTnLst>
                                </p:cTn>
                              </p:par>
                              <p:par>
                                <p:cTn id="62" presetID="6" presetClass="entr" presetSubtype="16" fill="hold" nodeType="withEffect">
                                  <p:stCondLst>
                                    <p:cond delay="0"/>
                                  </p:stCondLst>
                                  <p:childTnLst>
                                    <p:set>
                                      <p:cBhvr>
                                        <p:cTn id="63" dur="1" fill="hold">
                                          <p:stCondLst>
                                            <p:cond delay="0"/>
                                          </p:stCondLst>
                                        </p:cTn>
                                        <p:tgtEl>
                                          <p:spTgt spid="3074"/>
                                        </p:tgtEl>
                                        <p:attrNameLst>
                                          <p:attrName>style.visibility</p:attrName>
                                        </p:attrNameLst>
                                      </p:cBhvr>
                                      <p:to>
                                        <p:strVal val="visible"/>
                                      </p:to>
                                    </p:set>
                                    <p:animEffect transition="in" filter="circle(in)">
                                      <p:cBhvr>
                                        <p:cTn id="64" dur="1500"/>
                                        <p:tgtEl>
                                          <p:spTgt spid="3074"/>
                                        </p:tgtEl>
                                      </p:cBhvr>
                                    </p:animEffect>
                                  </p:childTnLst>
                                </p:cTn>
                              </p:par>
                            </p:childTnLst>
                          </p:cTn>
                        </p:par>
                      </p:childTnLst>
                    </p:cTn>
                  </p:par>
                  <p:par>
                    <p:cTn id="65" fill="hold">
                      <p:stCondLst>
                        <p:cond delay="indefinite"/>
                      </p:stCondLst>
                      <p:childTnLst>
                        <p:par>
                          <p:cTn id="66" fill="hold">
                            <p:stCondLst>
                              <p:cond delay="0"/>
                            </p:stCondLst>
                            <p:childTnLst>
                              <p:par>
                                <p:cTn id="67" presetID="35" presetClass="entr" presetSubtype="0" fill="hold" nodeType="clickEffect">
                                  <p:stCondLst>
                                    <p:cond delay="0"/>
                                  </p:stCondLst>
                                  <p:childTnLst>
                                    <p:set>
                                      <p:cBhvr>
                                        <p:cTn id="68" dur="1" fill="hold">
                                          <p:stCondLst>
                                            <p:cond delay="0"/>
                                          </p:stCondLst>
                                        </p:cTn>
                                        <p:tgtEl>
                                          <p:spTgt spid="23556">
                                            <p:txEl>
                                              <p:pRg st="12" end="12"/>
                                            </p:txEl>
                                          </p:spTgt>
                                        </p:tgtEl>
                                        <p:attrNameLst>
                                          <p:attrName>style.visibility</p:attrName>
                                        </p:attrNameLst>
                                      </p:cBhvr>
                                      <p:to>
                                        <p:strVal val="visible"/>
                                      </p:to>
                                    </p:set>
                                    <p:animEffect transition="in" filter="fade">
                                      <p:cBhvr>
                                        <p:cTn id="69" dur="750"/>
                                        <p:tgtEl>
                                          <p:spTgt spid="23556">
                                            <p:txEl>
                                              <p:pRg st="12" end="12"/>
                                            </p:txEl>
                                          </p:spTgt>
                                        </p:tgtEl>
                                      </p:cBhvr>
                                    </p:animEffect>
                                    <p:anim calcmode="lin" valueType="num">
                                      <p:cBhvr>
                                        <p:cTn id="70" dur="750" fill="hold"/>
                                        <p:tgtEl>
                                          <p:spTgt spid="23556">
                                            <p:txEl>
                                              <p:pRg st="12" end="12"/>
                                            </p:txEl>
                                          </p:spTgt>
                                        </p:tgtEl>
                                        <p:attrNameLst>
                                          <p:attrName>style.rotation</p:attrName>
                                        </p:attrNameLst>
                                      </p:cBhvr>
                                      <p:tavLst>
                                        <p:tav tm="0">
                                          <p:val>
                                            <p:fltVal val="720"/>
                                          </p:val>
                                        </p:tav>
                                        <p:tav tm="100000">
                                          <p:val>
                                            <p:fltVal val="0"/>
                                          </p:val>
                                        </p:tav>
                                      </p:tavLst>
                                    </p:anim>
                                    <p:anim calcmode="lin" valueType="num">
                                      <p:cBhvr>
                                        <p:cTn id="71" dur="750" fill="hold"/>
                                        <p:tgtEl>
                                          <p:spTgt spid="23556">
                                            <p:txEl>
                                              <p:pRg st="12" end="12"/>
                                            </p:txEl>
                                          </p:spTgt>
                                        </p:tgtEl>
                                        <p:attrNameLst>
                                          <p:attrName>ppt_h</p:attrName>
                                        </p:attrNameLst>
                                      </p:cBhvr>
                                      <p:tavLst>
                                        <p:tav tm="0">
                                          <p:val>
                                            <p:fltVal val="0"/>
                                          </p:val>
                                        </p:tav>
                                        <p:tav tm="100000">
                                          <p:val>
                                            <p:strVal val="#ppt_h"/>
                                          </p:val>
                                        </p:tav>
                                      </p:tavLst>
                                    </p:anim>
                                    <p:anim calcmode="lin" valueType="num">
                                      <p:cBhvr>
                                        <p:cTn id="72" dur="750" fill="hold"/>
                                        <p:tgtEl>
                                          <p:spTgt spid="23556">
                                            <p:txEl>
                                              <p:pRg st="12" end="12"/>
                                            </p:txEl>
                                          </p:spTgt>
                                        </p:tgtEl>
                                        <p:attrNameLst>
                                          <p:attrName>ppt_w</p:attrName>
                                        </p:attrNameLst>
                                      </p:cBhvr>
                                      <p:tavLst>
                                        <p:tav tm="0">
                                          <p:val>
                                            <p:fltVal val="0"/>
                                          </p:val>
                                        </p:tav>
                                        <p:tav tm="100000">
                                          <p:val>
                                            <p:strVal val="#ppt_w"/>
                                          </p:val>
                                        </p:tav>
                                      </p:tavLst>
                                    </p:anim>
                                  </p:childTnLst>
                                </p:cTn>
                              </p:par>
                            </p:childTnLst>
                          </p:cTn>
                        </p:par>
                      </p:childTnLst>
                    </p:cTn>
                  </p:par>
                  <p:par>
                    <p:cTn id="73" fill="hold">
                      <p:stCondLst>
                        <p:cond delay="indefinite"/>
                      </p:stCondLst>
                      <p:childTnLst>
                        <p:par>
                          <p:cTn id="74" fill="hold">
                            <p:stCondLst>
                              <p:cond delay="0"/>
                            </p:stCondLst>
                            <p:childTnLst>
                              <p:par>
                                <p:cTn id="75" presetID="43" presetClass="entr" presetSubtype="0" fill="hold" nodeType="clickEffect">
                                  <p:stCondLst>
                                    <p:cond delay="0"/>
                                  </p:stCondLst>
                                  <p:childTnLst>
                                    <p:set>
                                      <p:cBhvr>
                                        <p:cTn id="76" dur="1" fill="hold">
                                          <p:stCondLst>
                                            <p:cond delay="0"/>
                                          </p:stCondLst>
                                        </p:cTn>
                                        <p:tgtEl>
                                          <p:spTgt spid="23556">
                                            <p:txEl>
                                              <p:pRg st="14" end="14"/>
                                            </p:txEl>
                                          </p:spTgt>
                                        </p:tgtEl>
                                        <p:attrNameLst>
                                          <p:attrName>style.visibility</p:attrName>
                                        </p:attrNameLst>
                                      </p:cBhvr>
                                      <p:to>
                                        <p:strVal val="visible"/>
                                      </p:to>
                                    </p:set>
                                    <p:animEffect transition="in" filter="fade">
                                      <p:cBhvr>
                                        <p:cTn id="77" dur="125"/>
                                        <p:tgtEl>
                                          <p:spTgt spid="23556">
                                            <p:txEl>
                                              <p:pRg st="14" end="14"/>
                                            </p:txEl>
                                          </p:spTgt>
                                        </p:tgtEl>
                                      </p:cBhvr>
                                    </p:animEffect>
                                    <p:anim calcmode="lin" valueType="num">
                                      <p:cBhvr>
                                        <p:cTn id="78" dur="500" fill="hold"/>
                                        <p:tgtEl>
                                          <p:spTgt spid="23556">
                                            <p:txEl>
                                              <p:pRg st="14" end="14"/>
                                            </p:txEl>
                                          </p:spTgt>
                                        </p:tgtEl>
                                        <p:attrNameLst>
                                          <p:attrName>ppt_x</p:attrName>
                                        </p:attrNameLst>
                                      </p:cBhvr>
                                      <p:tavLst>
                                        <p:tav tm="0">
                                          <p:val>
                                            <p:strVal val="#ppt_x"/>
                                          </p:val>
                                        </p:tav>
                                        <p:tav tm="100000">
                                          <p:val>
                                            <p:strVal val="#ppt_x"/>
                                          </p:val>
                                        </p:tav>
                                      </p:tavLst>
                                    </p:anim>
                                    <p:anim calcmode="lin" valueType="num">
                                      <p:cBhvr>
                                        <p:cTn id="79" dur="500" fill="hold"/>
                                        <p:tgtEl>
                                          <p:spTgt spid="23556">
                                            <p:txEl>
                                              <p:pRg st="14" end="14"/>
                                            </p:txEl>
                                          </p:spTgt>
                                        </p:tgtEl>
                                        <p:attrNameLst>
                                          <p:attrName>ppt_y</p:attrName>
                                        </p:attrNameLst>
                                      </p:cBhvr>
                                      <p:tavLst>
                                        <p:tav tm="0">
                                          <p:val>
                                            <p:strVal val="#ppt_y+0.31"/>
                                          </p:val>
                                        </p:tav>
                                        <p:tav tm="100000">
                                          <p:val>
                                            <p:strVal val="#ppt_y+0.31"/>
                                          </p:val>
                                        </p:tav>
                                      </p:tavLst>
                                    </p:anim>
                                    <p:anim calcmode="lin" valueType="num">
                                      <p:cBhvr>
                                        <p:cTn id="80" dur="750" decel="50000" fill="hold">
                                          <p:stCondLst>
                                            <p:cond delay="500"/>
                                          </p:stCondLst>
                                        </p:cTn>
                                        <p:tgtEl>
                                          <p:spTgt spid="23556">
                                            <p:txEl>
                                              <p:pRg st="14" end="1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1" dur="750" decel="50000" fill="hold">
                                          <p:stCondLst>
                                            <p:cond delay="500"/>
                                          </p:stCondLst>
                                        </p:cTn>
                                        <p:tgtEl>
                                          <p:spTgt spid="23556">
                                            <p:txEl>
                                              <p:pRg st="14" end="1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95904"/>
          </a:xfrm>
        </p:spPr>
        <p:txBody>
          <a:bodyPr>
            <a:normAutofit lnSpcReduction="10000"/>
          </a:bodyPr>
          <a:lstStyle/>
          <a:p>
            <a:pPr marL="0" lvl="1" indent="0" algn="just" eaLnBrk="1" hangingPunct="1">
              <a:lnSpc>
                <a:spcPct val="100000"/>
              </a:lnSpc>
              <a:spcBef>
                <a:spcPts val="0"/>
              </a:spcBef>
              <a:buClr>
                <a:srgbClr val="8E2E50"/>
              </a:buClr>
              <a:buFont typeface="Wingdings" pitchFamily="2" charset="2"/>
              <a:buNone/>
            </a:pPr>
            <a:r>
              <a:rPr lang="es-MX" altLang="es-MX" b="1" dirty="0">
                <a:solidFill>
                  <a:schemeClr val="bg1"/>
                </a:solidFill>
                <a:latin typeface="Arial" panose="020B0604020202020204" pitchFamily="34" charset="0"/>
                <a:cs typeface="Arial" panose="020B0604020202020204" pitchFamily="34" charset="0"/>
              </a:rPr>
              <a:t>b) </a:t>
            </a:r>
            <a:r>
              <a:rPr lang="es-MX" altLang="es-MX" dirty="0">
                <a:solidFill>
                  <a:schemeClr val="bg1"/>
                </a:solidFill>
                <a:latin typeface="Arial" panose="020B0604020202020204" pitchFamily="34" charset="0"/>
                <a:cs typeface="Arial" panose="020B0604020202020204" pitchFamily="34" charset="0"/>
              </a:rPr>
              <a:t>Para el caso de </a:t>
            </a:r>
            <a:r>
              <a:rPr lang="es-MX" altLang="es-MX" b="1" dirty="0">
                <a:solidFill>
                  <a:schemeClr val="bg1"/>
                </a:solidFill>
                <a:latin typeface="Arial" panose="020B0604020202020204" pitchFamily="34" charset="0"/>
                <a:cs typeface="Arial" panose="020B0604020202020204" pitchFamily="34" charset="0"/>
              </a:rPr>
              <a:t>adquisiciones</a:t>
            </a:r>
            <a:r>
              <a:rPr lang="es-MX" altLang="es-MX" dirty="0">
                <a:solidFill>
                  <a:schemeClr val="bg1"/>
                </a:solidFill>
                <a:latin typeface="Arial" panose="020B0604020202020204" pitchFamily="34" charset="0"/>
                <a:cs typeface="Arial" panose="020B0604020202020204" pitchFamily="34" charset="0"/>
              </a:rPr>
              <a:t>, además, sus </a:t>
            </a:r>
            <a:r>
              <a:rPr lang="es-MX" altLang="es-MX" dirty="0">
                <a:solidFill>
                  <a:schemeClr val="bg2">
                    <a:lumMod val="60000"/>
                    <a:lumOff val="40000"/>
                  </a:schemeClr>
                </a:solidFill>
                <a:latin typeface="Arial" panose="020B0604020202020204" pitchFamily="34" charset="0"/>
                <a:cs typeface="Arial" panose="020B0604020202020204" pitchFamily="34" charset="0"/>
              </a:rPr>
              <a:t>actividades deben estar relacionadas con el objeto del contrato</a:t>
            </a:r>
            <a:r>
              <a:rPr lang="es-MX" altLang="es-MX" dirty="0">
                <a:solidFill>
                  <a:schemeClr val="bg1"/>
                </a:solidFill>
                <a:latin typeface="Arial" panose="020B0604020202020204" pitchFamily="34" charset="0"/>
                <a:cs typeface="Arial" panose="020B0604020202020204" pitchFamily="34" charset="0"/>
              </a:rPr>
              <a:t> a celebrarse </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(arts. </a:t>
            </a:r>
            <a:r>
              <a:rPr kumimoji="0" lang="es-MX"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40 3er. pfo. y 42 3er. pfo. LAASSP</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a:t>
            </a: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 y</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	</a:t>
            </a:r>
            <a:endParaRPr lang="es-MX" altLang="es-MX"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endParaRPr lang="es-MX" alt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r>
              <a:rPr lang="es-MX" altLang="es-MX" b="1" dirty="0">
                <a:solidFill>
                  <a:schemeClr val="bg1"/>
                </a:solidFill>
                <a:latin typeface="Arial" panose="020B0604020202020204" pitchFamily="34" charset="0"/>
                <a:cs typeface="Arial" panose="020B0604020202020204" pitchFamily="34" charset="0"/>
              </a:rPr>
              <a:t>II. </a:t>
            </a:r>
            <a:r>
              <a:rPr lang="es-MX" altLang="es-MX" dirty="0">
                <a:solidFill>
                  <a:schemeClr val="bg1"/>
                </a:solidFill>
                <a:latin typeface="Arial" panose="020B0604020202020204" pitchFamily="34" charset="0"/>
                <a:cs typeface="Arial" panose="020B0604020202020204" pitchFamily="34" charset="0"/>
              </a:rPr>
              <a:t>Las personas a considerar pueden ser seleccionados de aquellos que se encuentren inscritos en el Registro Único de Proveedores y Contratistas de CompraNet </a:t>
            </a:r>
            <a:r>
              <a:rPr lang="es-MX" altLang="es-MX" sz="1600" dirty="0">
                <a:solidFill>
                  <a:schemeClr val="bg1"/>
                </a:solidFill>
                <a:latin typeface="Arial" panose="020B0604020202020204" pitchFamily="34" charset="0"/>
                <a:cs typeface="Arial" panose="020B0604020202020204" pitchFamily="34" charset="0"/>
              </a:rPr>
              <a:t>(arts. </a:t>
            </a:r>
            <a:r>
              <a:rPr lang="es-MX" altLang="es-MX" sz="1600" dirty="0">
                <a:solidFill>
                  <a:srgbClr val="000000"/>
                </a:solidFill>
                <a:latin typeface="Arial" panose="020B0604020202020204" pitchFamily="34" charset="0"/>
                <a:cs typeface="Arial" panose="020B0604020202020204" pitchFamily="34" charset="0"/>
              </a:rPr>
              <a:t>77 2º pfo. y 79 RLAASSP, y 76 y </a:t>
            </a:r>
            <a:r>
              <a:rPr lang="es-MX" altLang="es-MX" sz="1600" dirty="0">
                <a:solidFill>
                  <a:schemeClr val="bg1"/>
                </a:solidFill>
                <a:latin typeface="Arial" panose="020B0604020202020204" pitchFamily="34" charset="0"/>
                <a:cs typeface="Arial" panose="020B0604020202020204" pitchFamily="34" charset="0"/>
              </a:rPr>
              <a:t>77 2</a:t>
            </a:r>
            <a:r>
              <a:rPr lang="es-ES_tradnl" altLang="es-MX" sz="1600" dirty="0">
                <a:solidFill>
                  <a:schemeClr val="bg1"/>
                </a:solidFill>
                <a:latin typeface="Arial" panose="020B0604020202020204" pitchFamily="34" charset="0"/>
                <a:cs typeface="Arial" panose="020B0604020202020204" pitchFamily="34" charset="0"/>
              </a:rPr>
              <a:t>º</a:t>
            </a:r>
            <a:r>
              <a:rPr lang="es-MX" altLang="es-MX" sz="1600" dirty="0">
                <a:solidFill>
                  <a:schemeClr val="bg1"/>
                </a:solidFill>
                <a:latin typeface="Arial" panose="020B0604020202020204" pitchFamily="34" charset="0"/>
                <a:cs typeface="Arial" panose="020B0604020202020204" pitchFamily="34" charset="0"/>
              </a:rPr>
              <a:t> pfo. RLOPSRM)</a:t>
            </a:r>
            <a:r>
              <a:rPr lang="es-MX" altLang="es-MX" dirty="0">
                <a:solidFill>
                  <a:schemeClr val="bg1"/>
                </a:solidFill>
                <a:latin typeface="Arial" panose="020B0604020202020204" pitchFamily="34" charset="0"/>
                <a:cs typeface="Arial" panose="020B0604020202020204" pitchFamily="34" charset="0"/>
              </a:rPr>
              <a:t>.</a:t>
            </a:r>
          </a:p>
          <a:p>
            <a:pPr marL="0" lvl="1" indent="0" algn="just" eaLnBrk="1" hangingPunct="1">
              <a:lnSpc>
                <a:spcPct val="100000"/>
              </a:lnSpc>
              <a:spcBef>
                <a:spcPts val="0"/>
              </a:spcBef>
              <a:buClr>
                <a:srgbClr val="8E2E50"/>
              </a:buClr>
              <a:buFont typeface="Wingdings" pitchFamily="2" charset="2"/>
              <a:buNone/>
            </a:pPr>
            <a:endParaRPr lang="es-MX" altLang="es-MX" sz="10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endParaRPr lang="es-MX" alt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r>
              <a:rPr lang="es-MX" altLang="es-MX" dirty="0">
                <a:solidFill>
                  <a:schemeClr val="bg1"/>
                </a:solidFill>
                <a:latin typeface="Arial" panose="020B0604020202020204" pitchFamily="34" charset="0"/>
                <a:cs typeface="Arial" panose="020B0604020202020204" pitchFamily="34" charset="0"/>
              </a:rPr>
              <a:t>Para las </a:t>
            </a:r>
            <a:r>
              <a:rPr lang="es-MX" altLang="es-MX" b="1" dirty="0">
                <a:solidFill>
                  <a:schemeClr val="bg1"/>
                </a:solidFill>
                <a:latin typeface="Arial" panose="020B0604020202020204" pitchFamily="34" charset="0"/>
                <a:cs typeface="Arial" panose="020B0604020202020204" pitchFamily="34" charset="0"/>
              </a:rPr>
              <a:t>excepciones por </a:t>
            </a:r>
            <a:r>
              <a:rPr lang="es-MX" altLang="es-MX" b="1" dirty="0">
                <a:solidFill>
                  <a:srgbClr val="0000FF"/>
                </a:solidFill>
                <a:latin typeface="Arial" panose="020B0604020202020204" pitchFamily="34" charset="0"/>
                <a:cs typeface="Arial" panose="020B0604020202020204" pitchFamily="34" charset="0"/>
              </a:rPr>
              <a:t>monto</a:t>
            </a:r>
            <a:r>
              <a:rPr lang="es-MX" altLang="es-MX" dirty="0">
                <a:solidFill>
                  <a:schemeClr val="bg1"/>
                </a:solidFill>
                <a:latin typeface="Arial" panose="020B0604020202020204" pitchFamily="34" charset="0"/>
                <a:cs typeface="Arial" panose="020B0604020202020204" pitchFamily="34" charset="0"/>
              </a:rPr>
              <a:t>, se deben considerar los siguienes aspectos:</a:t>
            </a:r>
          </a:p>
          <a:p>
            <a:pPr marL="0" lvl="1" indent="0" algn="just" eaLnBrk="1" hangingPunct="1">
              <a:lnSpc>
                <a:spcPct val="100000"/>
              </a:lnSpc>
              <a:spcBef>
                <a:spcPts val="0"/>
              </a:spcBef>
              <a:buClr>
                <a:srgbClr val="8E2E50"/>
              </a:buClr>
              <a:buFont typeface="Wingdings" pitchFamily="2" charset="2"/>
              <a:buNone/>
            </a:pPr>
            <a:endParaRPr lang="es-MX" alt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r>
              <a:rPr lang="es-MX" altLang="es-MX" b="1" dirty="0">
                <a:solidFill>
                  <a:schemeClr val="bg1"/>
                </a:solidFill>
                <a:latin typeface="Arial" panose="020B0604020202020204" pitchFamily="34" charset="0"/>
                <a:cs typeface="Arial" panose="020B0604020202020204" pitchFamily="34" charset="0"/>
              </a:rPr>
              <a:t>I.  E</a:t>
            </a:r>
            <a:r>
              <a:rPr lang="es-MX" altLang="es-MX" dirty="0">
                <a:solidFill>
                  <a:schemeClr val="bg1"/>
                </a:solidFill>
                <a:latin typeface="Arial" panose="020B0604020202020204" pitchFamily="34" charset="0"/>
                <a:cs typeface="Arial" panose="020B0604020202020204" pitchFamily="34" charset="0"/>
              </a:rPr>
              <a:t>l CAAS o el COP, en su primera sesión del año, deben determinar cual es la cantidad hasta la cual la unidad compradora puede realizar una adjudicación directa o una invitación a cuando menos tres personas. </a:t>
            </a:r>
          </a:p>
          <a:p>
            <a:pPr marL="0" lvl="1" indent="0" algn="just" eaLnBrk="1" hangingPunct="1">
              <a:lnSpc>
                <a:spcPct val="100000"/>
              </a:lnSpc>
              <a:spcBef>
                <a:spcPts val="0"/>
              </a:spcBef>
              <a:buClr>
                <a:srgbClr val="8E2E50"/>
              </a:buClr>
              <a:buFont typeface="Wingdings" pitchFamily="2" charset="2"/>
              <a:buNone/>
            </a:pPr>
            <a:endParaRPr lang="es-MX" alt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r>
              <a:rPr lang="es-MX" altLang="es-MX" dirty="0">
                <a:solidFill>
                  <a:schemeClr val="bg1"/>
                </a:solidFill>
                <a:latin typeface="Arial" panose="020B0604020202020204" pitchFamily="34" charset="0"/>
                <a:cs typeface="Arial" panose="020B0604020202020204" pitchFamily="34" charset="0"/>
              </a:rPr>
              <a:t>Esto está determinado por el presupuesto autorizado a ejercer en ese ejercicio presupuestal </a:t>
            </a:r>
            <a:r>
              <a:rPr lang="es-MX" altLang="es-MX" sz="1600" dirty="0">
                <a:solidFill>
                  <a:schemeClr val="bg1"/>
                </a:solidFill>
                <a:latin typeface="Arial" panose="020B0604020202020204" pitchFamily="34" charset="0"/>
                <a:cs typeface="Arial" panose="020B0604020202020204" pitchFamily="34" charset="0"/>
              </a:rPr>
              <a:t>(arts. 73 RLAASSP y 75 1er. pfo. RLOPSRM)</a:t>
            </a:r>
            <a:r>
              <a:rPr lang="es-MX" altLang="es-MX" dirty="0">
                <a:solidFill>
                  <a:schemeClr val="bg1"/>
                </a:solidFill>
                <a:latin typeface="Arial" panose="020B0604020202020204" pitchFamily="34" charset="0"/>
                <a:cs typeface="Arial" panose="020B0604020202020204" pitchFamily="34" charset="0"/>
              </a:rPr>
              <a:t>.</a:t>
            </a:r>
          </a:p>
          <a:p>
            <a:pPr marL="0" lvl="1" indent="0" algn="just" eaLnBrk="1" hangingPunct="1">
              <a:lnSpc>
                <a:spcPct val="100000"/>
              </a:lnSpc>
              <a:spcBef>
                <a:spcPts val="0"/>
              </a:spcBef>
              <a:buClr>
                <a:srgbClr val="8E2E50"/>
              </a:buClr>
              <a:buFont typeface="Wingdings" pitchFamily="2" charset="2"/>
              <a:buNone/>
            </a:pPr>
            <a:r>
              <a:rPr lang="es-MX" altLang="es-MX" sz="500" dirty="0">
                <a:solidFill>
                  <a:schemeClr val="bg1"/>
                </a:solidFill>
                <a:latin typeface="Arial" panose="020B0604020202020204" pitchFamily="34" charset="0"/>
                <a:cs typeface="Arial" panose="020B0604020202020204" pitchFamily="34" charset="0"/>
              </a:rPr>
              <a:t> </a:t>
            </a:r>
          </a:p>
          <a:p>
            <a:pPr marL="0" lvl="1" indent="0" algn="just" eaLnBrk="1" hangingPunct="1">
              <a:lnSpc>
                <a:spcPct val="100000"/>
              </a:lnSpc>
              <a:spcBef>
                <a:spcPts val="0"/>
              </a:spcBef>
              <a:buClr>
                <a:srgbClr val="8E2E50"/>
              </a:buClr>
              <a:buFont typeface="Wingdings" pitchFamily="2" charset="2"/>
              <a:buNone/>
            </a:pPr>
            <a:r>
              <a:rPr lang="es-MX" altLang="es-MX" b="1" dirty="0">
                <a:solidFill>
                  <a:schemeClr val="bg1"/>
                </a:solidFill>
                <a:latin typeface="Arial" panose="020B0604020202020204" pitchFamily="34" charset="0"/>
                <a:cs typeface="Arial" panose="020B0604020202020204" pitchFamily="34" charset="0"/>
              </a:rPr>
              <a:t>II. </a:t>
            </a:r>
            <a:r>
              <a:rPr lang="es-MX" altLang="es-MX" dirty="0">
                <a:solidFill>
                  <a:schemeClr val="bg1"/>
                </a:solidFill>
                <a:latin typeface="Arial" panose="020B0604020202020204" pitchFamily="34" charset="0"/>
                <a:cs typeface="Arial" panose="020B0604020202020204" pitchFamily="34" charset="0"/>
              </a:rPr>
              <a:t>Estos </a:t>
            </a:r>
            <a:r>
              <a:rPr lang="es-MX" altLang="es-MX" dirty="0">
                <a:solidFill>
                  <a:srgbClr val="003194"/>
                </a:solidFill>
                <a:latin typeface="Arial" panose="020B0604020202020204" pitchFamily="34" charset="0"/>
                <a:cs typeface="Arial" panose="020B0604020202020204" pitchFamily="34" charset="0"/>
              </a:rPr>
              <a:t>montos máximos están establecidos </a:t>
            </a:r>
            <a:r>
              <a:rPr lang="es-MX" altLang="es-MX" dirty="0">
                <a:solidFill>
                  <a:schemeClr val="bg1"/>
                </a:solidFill>
                <a:latin typeface="Arial" panose="020B0604020202020204" pitchFamily="34" charset="0"/>
                <a:cs typeface="Arial" panose="020B0604020202020204" pitchFamily="34" charset="0"/>
              </a:rPr>
              <a:t>en el anexo que tiene el Pre-             </a:t>
            </a:r>
            <a:r>
              <a:rPr lang="es-MX" altLang="es-MX" dirty="0">
                <a:solidFill>
                  <a:schemeClr val="accent1">
                    <a:lumMod val="40000"/>
                    <a:lumOff val="60000"/>
                  </a:schemeClr>
                </a:solidFill>
                <a:latin typeface="Arial" panose="020B0604020202020204" pitchFamily="34" charset="0"/>
                <a:cs typeface="Arial" panose="020B0604020202020204" pitchFamily="34" charset="0"/>
              </a:rPr>
              <a:t>.</a:t>
            </a:r>
            <a:r>
              <a:rPr lang="es-MX" altLang="es-MX" dirty="0">
                <a:solidFill>
                  <a:schemeClr val="bg1"/>
                </a:solidFill>
                <a:latin typeface="Arial" panose="020B0604020202020204" pitchFamily="34" charset="0"/>
                <a:cs typeface="Arial" panose="020B0604020202020204" pitchFamily="34" charset="0"/>
              </a:rPr>
              <a:t> supuesto de  Egresos de la Federación para  este  propósito.  </a:t>
            </a:r>
            <a:r>
              <a:rPr lang="es-MX" altLang="es-MX" sz="1600" dirty="0">
                <a:solidFill>
                  <a:schemeClr val="bg1"/>
                </a:solidFill>
                <a:latin typeface="Arial" panose="020B0604020202020204" pitchFamily="34" charset="0"/>
                <a:cs typeface="Arial" panose="020B0604020202020204" pitchFamily="34" charset="0"/>
              </a:rPr>
              <a:t>(arts. 42 1er. pfo. 	 LAASSP, 43 1er. pfo. LOPSRM, y 2 fracc. X y anexo 9 PEF 2023)</a:t>
            </a:r>
          </a:p>
          <a:p>
            <a:pPr marL="0" lvl="1" indent="0" algn="just" eaLnBrk="1" hangingPunct="1">
              <a:lnSpc>
                <a:spcPct val="100000"/>
              </a:lnSpc>
              <a:spcBef>
                <a:spcPts val="0"/>
              </a:spcBef>
              <a:buClr>
                <a:srgbClr val="8E2E50"/>
              </a:buClr>
              <a:buFont typeface="Wingdings" pitchFamily="2" charset="2"/>
              <a:buNone/>
            </a:pPr>
            <a:endParaRPr lang="es-MX" alt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endParaRPr 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r>
              <a:rPr lang="es-MX" dirty="0">
                <a:solidFill>
                  <a:schemeClr val="bg1"/>
                </a:solidFill>
                <a:latin typeface="Arial" panose="020B0604020202020204" pitchFamily="34" charset="0"/>
                <a:cs typeface="Arial" panose="020B0604020202020204" pitchFamily="34" charset="0"/>
              </a:rPr>
              <a:t>Las cantidades para este año 2023 de acuerdo al Anexo 9 del PEF, son las	 siguientes:</a:t>
            </a:r>
            <a:r>
              <a:rPr lang="es-MX" sz="2000" dirty="0">
                <a:solidFill>
                  <a:schemeClr val="bg1"/>
                </a:solidFill>
                <a:latin typeface="Arial" panose="020B0604020202020204" pitchFamily="34" charset="0"/>
                <a:cs typeface="Arial" panose="020B0604020202020204" pitchFamily="34" charset="0"/>
              </a:rPr>
              <a:t>		</a:t>
            </a:r>
            <a:endParaRPr lang="es-MX" altLang="es-MX" sz="2000" dirty="0">
              <a:solidFill>
                <a:schemeClr val="bg1"/>
              </a:solidFill>
              <a:latin typeface="Arial" panose="020B0604020202020204" pitchFamily="34" charset="0"/>
              <a:cs typeface="Arial" panose="020B0604020202020204" pitchFamily="34" charset="0"/>
            </a:endParaRPr>
          </a:p>
        </p:txBody>
      </p:sp>
      <p:pic>
        <p:nvPicPr>
          <p:cNvPr id="4098" name="Picture 2" descr="Presupuesto de Egresos de la Federación para el Ejercicio Fiscal 2022  publicado el 29 de noviembre de 2021 en el Diario Oficial">
            <a:extLst>
              <a:ext uri="{FF2B5EF4-FFF2-40B4-BE49-F238E27FC236}">
                <a16:creationId xmlns:a16="http://schemas.microsoft.com/office/drawing/2014/main" id="{248F46B9-E40B-B372-6736-D81088472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8563" y="4216163"/>
            <a:ext cx="1861172" cy="240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8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800" decel="100000"/>
                                        <p:tgtEl>
                                          <p:spTgt spid="11">
                                            <p:txEl>
                                              <p:pRg st="0" end="0"/>
                                            </p:txEl>
                                          </p:spTgt>
                                        </p:tgtEl>
                                      </p:cBhvr>
                                    </p:animEffect>
                                    <p:anim calcmode="lin" valueType="num">
                                      <p:cBhvr>
                                        <p:cTn id="8" dur="8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nodeType="clickEffect">
                                  <p:stCondLst>
                                    <p:cond delay="0"/>
                                  </p:stCondLst>
                                  <p:iterate type="lt">
                                    <p:tmPct val="10000"/>
                                  </p:iterate>
                                  <p:childTnLst>
                                    <p:set>
                                      <p:cBhvr>
                                        <p:cTn id="21" dur="1" fill="hold">
                                          <p:stCondLst>
                                            <p:cond delay="0"/>
                                          </p:stCondLst>
                                        </p:cTn>
                                        <p:tgtEl>
                                          <p:spTgt spid="11">
                                            <p:txEl>
                                              <p:pRg st="5" end="5"/>
                                            </p:txEl>
                                          </p:spTgt>
                                        </p:tgtEl>
                                        <p:attrNameLst>
                                          <p:attrName>style.visibility</p:attrName>
                                        </p:attrNameLst>
                                      </p:cBhvr>
                                      <p:to>
                                        <p:strVal val="visible"/>
                                      </p:to>
                                    </p:set>
                                    <p:anim calcmode="lin" valueType="num">
                                      <p:cBhvr>
                                        <p:cTn id="22" dur="250" fill="hold"/>
                                        <p:tgtEl>
                                          <p:spTgt spid="11">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250" fill="hold"/>
                                        <p:tgtEl>
                                          <p:spTgt spid="11">
                                            <p:txEl>
                                              <p:pRg st="5" end="5"/>
                                            </p:txEl>
                                          </p:spTgt>
                                        </p:tgtEl>
                                        <p:attrNameLst>
                                          <p:attrName>ppt_y</p:attrName>
                                        </p:attrNameLst>
                                      </p:cBhvr>
                                      <p:tavLst>
                                        <p:tav tm="0">
                                          <p:val>
                                            <p:strVal val="#ppt_y"/>
                                          </p:val>
                                        </p:tav>
                                        <p:tav tm="100000">
                                          <p:val>
                                            <p:strVal val="#ppt_y"/>
                                          </p:val>
                                        </p:tav>
                                      </p:tavLst>
                                    </p:anim>
                                    <p:anim calcmode="lin" valueType="num">
                                      <p:cBhvr>
                                        <p:cTn id="24" dur="250" fill="hold"/>
                                        <p:tgtEl>
                                          <p:spTgt spid="11">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250" fill="hold"/>
                                        <p:tgtEl>
                                          <p:spTgt spid="11">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250" tmFilter="0,0; .5, 1; 1, 1"/>
                                        <p:tgtEl>
                                          <p:spTgt spid="1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Effect transition="in" filter="fade">
                                      <p:cBhvr>
                                        <p:cTn id="31" dur="500"/>
                                        <p:tgtEl>
                                          <p:spTgt spid="11">
                                            <p:txEl>
                                              <p:pRg st="7" end="7"/>
                                            </p:txEl>
                                          </p:spTgt>
                                        </p:tgtEl>
                                      </p:cBhvr>
                                    </p:animEffect>
                                    <p:anim calcmode="lin" valueType="num">
                                      <p:cBhvr>
                                        <p:cTn id="32" dur="500" fill="hold"/>
                                        <p:tgtEl>
                                          <p:spTgt spid="11">
                                            <p:txEl>
                                              <p:pRg st="7" end="7"/>
                                            </p:txEl>
                                          </p:spTgt>
                                        </p:tgtEl>
                                        <p:attrNameLst>
                                          <p:attrName>style.rotation</p:attrName>
                                        </p:attrNameLst>
                                      </p:cBhvr>
                                      <p:tavLst>
                                        <p:tav tm="0">
                                          <p:val>
                                            <p:fltVal val="720"/>
                                          </p:val>
                                        </p:tav>
                                        <p:tav tm="100000">
                                          <p:val>
                                            <p:fltVal val="0"/>
                                          </p:val>
                                        </p:tav>
                                      </p:tavLst>
                                    </p:anim>
                                    <p:anim calcmode="lin" valueType="num">
                                      <p:cBhvr>
                                        <p:cTn id="33" dur="500" fill="hold"/>
                                        <p:tgtEl>
                                          <p:spTgt spid="11">
                                            <p:txEl>
                                              <p:pRg st="7" end="7"/>
                                            </p:txEl>
                                          </p:spTgt>
                                        </p:tgtEl>
                                        <p:attrNameLst>
                                          <p:attrName>ppt_h</p:attrName>
                                        </p:attrNameLst>
                                      </p:cBhvr>
                                      <p:tavLst>
                                        <p:tav tm="0">
                                          <p:val>
                                            <p:fltVal val="0"/>
                                          </p:val>
                                        </p:tav>
                                        <p:tav tm="100000">
                                          <p:val>
                                            <p:strVal val="#ppt_h"/>
                                          </p:val>
                                        </p:tav>
                                      </p:tavLst>
                                    </p:anim>
                                    <p:anim calcmode="lin" valueType="num">
                                      <p:cBhvr>
                                        <p:cTn id="34" dur="500" fill="hold"/>
                                        <p:tgtEl>
                                          <p:spTgt spid="11">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11">
                                            <p:txEl>
                                              <p:pRg st="9" end="9"/>
                                            </p:txEl>
                                          </p:spTgt>
                                        </p:tgtEl>
                                        <p:attrNameLst>
                                          <p:attrName>style.visibility</p:attrName>
                                        </p:attrNameLst>
                                      </p:cBhvr>
                                      <p:to>
                                        <p:strVal val="visible"/>
                                      </p:to>
                                    </p:set>
                                    <p:animEffect transition="in" filter="fade">
                                      <p:cBhvr>
                                        <p:cTn id="39" dur="1000"/>
                                        <p:tgtEl>
                                          <p:spTgt spid="11">
                                            <p:txEl>
                                              <p:pRg st="9" end="9"/>
                                            </p:txEl>
                                          </p:spTgt>
                                        </p:tgtEl>
                                      </p:cBhvr>
                                    </p:animEffect>
                                    <p:anim calcmode="lin" valueType="num">
                                      <p:cBhvr>
                                        <p:cTn id="40" dur="1000" fill="hold"/>
                                        <p:tgtEl>
                                          <p:spTgt spid="11">
                                            <p:txEl>
                                              <p:pRg st="9" end="9"/>
                                            </p:txEl>
                                          </p:spTgt>
                                        </p:tgtEl>
                                        <p:attrNameLst>
                                          <p:attrName>style.rotation</p:attrName>
                                        </p:attrNameLst>
                                      </p:cBhvr>
                                      <p:tavLst>
                                        <p:tav tm="0">
                                          <p:val>
                                            <p:fltVal val="720"/>
                                          </p:val>
                                        </p:tav>
                                        <p:tav tm="100000">
                                          <p:val>
                                            <p:fltVal val="0"/>
                                          </p:val>
                                        </p:tav>
                                      </p:tavLst>
                                    </p:anim>
                                    <p:anim calcmode="lin" valueType="num">
                                      <p:cBhvr>
                                        <p:cTn id="41" dur="1000" fill="hold"/>
                                        <p:tgtEl>
                                          <p:spTgt spid="11">
                                            <p:txEl>
                                              <p:pRg st="9" end="9"/>
                                            </p:txEl>
                                          </p:spTgt>
                                        </p:tgtEl>
                                        <p:attrNameLst>
                                          <p:attrName>ppt_h</p:attrName>
                                        </p:attrNameLst>
                                      </p:cBhvr>
                                      <p:tavLst>
                                        <p:tav tm="0">
                                          <p:val>
                                            <p:fltVal val="0"/>
                                          </p:val>
                                        </p:tav>
                                        <p:tav tm="100000">
                                          <p:val>
                                            <p:strVal val="#ppt_h"/>
                                          </p:val>
                                        </p:tav>
                                      </p:tavLst>
                                    </p:anim>
                                    <p:anim calcmode="lin" valueType="num">
                                      <p:cBhvr>
                                        <p:cTn id="42" dur="1000" fill="hold"/>
                                        <p:tgtEl>
                                          <p:spTgt spid="11">
                                            <p:txEl>
                                              <p:pRg st="9" end="9"/>
                                            </p:txEl>
                                          </p:spTgt>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nodeType="clickEffect">
                                  <p:stCondLst>
                                    <p:cond delay="0"/>
                                  </p:stCondLst>
                                  <p:childTnLst>
                                    <p:set>
                                      <p:cBhvr>
                                        <p:cTn id="46" dur="1" fill="hold">
                                          <p:stCondLst>
                                            <p:cond delay="0"/>
                                          </p:stCondLst>
                                        </p:cTn>
                                        <p:tgtEl>
                                          <p:spTgt spid="11">
                                            <p:txEl>
                                              <p:pRg st="11" end="11"/>
                                            </p:txEl>
                                          </p:spTgt>
                                        </p:tgtEl>
                                        <p:attrNameLst>
                                          <p:attrName>style.visibility</p:attrName>
                                        </p:attrNameLst>
                                      </p:cBhvr>
                                      <p:to>
                                        <p:strVal val="visible"/>
                                      </p:to>
                                    </p:set>
                                    <p:animEffect transition="in" filter="fade">
                                      <p:cBhvr>
                                        <p:cTn id="47" dur="500"/>
                                        <p:tgtEl>
                                          <p:spTgt spid="11">
                                            <p:txEl>
                                              <p:pRg st="11" end="11"/>
                                            </p:txEl>
                                          </p:spTgt>
                                        </p:tgtEl>
                                      </p:cBhvr>
                                    </p:animEffect>
                                    <p:anim calcmode="lin" valueType="num">
                                      <p:cBhvr>
                                        <p:cTn id="48" dur="500" fill="hold"/>
                                        <p:tgtEl>
                                          <p:spTgt spid="11">
                                            <p:txEl>
                                              <p:pRg st="11" end="11"/>
                                            </p:txEl>
                                          </p:spTgt>
                                        </p:tgtEl>
                                        <p:attrNameLst>
                                          <p:attrName>style.rotation</p:attrName>
                                        </p:attrNameLst>
                                      </p:cBhvr>
                                      <p:tavLst>
                                        <p:tav tm="0">
                                          <p:val>
                                            <p:fltVal val="720"/>
                                          </p:val>
                                        </p:tav>
                                        <p:tav tm="100000">
                                          <p:val>
                                            <p:fltVal val="0"/>
                                          </p:val>
                                        </p:tav>
                                      </p:tavLst>
                                    </p:anim>
                                    <p:anim calcmode="lin" valueType="num">
                                      <p:cBhvr>
                                        <p:cTn id="49" dur="500" fill="hold"/>
                                        <p:tgtEl>
                                          <p:spTgt spid="11">
                                            <p:txEl>
                                              <p:pRg st="11" end="11"/>
                                            </p:txEl>
                                          </p:spTgt>
                                        </p:tgtEl>
                                        <p:attrNameLst>
                                          <p:attrName>ppt_h</p:attrName>
                                        </p:attrNameLst>
                                      </p:cBhvr>
                                      <p:tavLst>
                                        <p:tav tm="0">
                                          <p:val>
                                            <p:fltVal val="0"/>
                                          </p:val>
                                        </p:tav>
                                        <p:tav tm="100000">
                                          <p:val>
                                            <p:strVal val="#ppt_h"/>
                                          </p:val>
                                        </p:tav>
                                      </p:tavLst>
                                    </p:anim>
                                    <p:anim calcmode="lin" valueType="num">
                                      <p:cBhvr>
                                        <p:cTn id="50" dur="500" fill="hold"/>
                                        <p:tgtEl>
                                          <p:spTgt spid="11">
                                            <p:txEl>
                                              <p:pRg st="11" end="11"/>
                                            </p:txEl>
                                          </p:spTgt>
                                        </p:tgtEl>
                                        <p:attrNameLst>
                                          <p:attrName>ppt_w</p:attrName>
                                        </p:attrNameLst>
                                      </p:cBhvr>
                                      <p:tavLst>
                                        <p:tav tm="0">
                                          <p:val>
                                            <p:fltVal val="0"/>
                                          </p:val>
                                        </p:tav>
                                        <p:tav tm="100000">
                                          <p:val>
                                            <p:strVal val="#ppt_w"/>
                                          </p:val>
                                        </p:tav>
                                      </p:tavLst>
                                    </p:anim>
                                  </p:childTnLst>
                                </p:cTn>
                              </p:par>
                              <p:par>
                                <p:cTn id="51" presetID="30" presetClass="entr" presetSubtype="0" fill="hold" nodeType="withEffect">
                                  <p:stCondLst>
                                    <p:cond delay="0"/>
                                  </p:stCondLst>
                                  <p:childTnLst>
                                    <p:set>
                                      <p:cBhvr>
                                        <p:cTn id="52" dur="1" fill="hold">
                                          <p:stCondLst>
                                            <p:cond delay="0"/>
                                          </p:stCondLst>
                                        </p:cTn>
                                        <p:tgtEl>
                                          <p:spTgt spid="4098"/>
                                        </p:tgtEl>
                                        <p:attrNameLst>
                                          <p:attrName>style.visibility</p:attrName>
                                        </p:attrNameLst>
                                      </p:cBhvr>
                                      <p:to>
                                        <p:strVal val="visible"/>
                                      </p:to>
                                    </p:set>
                                    <p:animEffect transition="in" filter="fade">
                                      <p:cBhvr>
                                        <p:cTn id="53" dur="800" decel="100000"/>
                                        <p:tgtEl>
                                          <p:spTgt spid="4098"/>
                                        </p:tgtEl>
                                      </p:cBhvr>
                                    </p:animEffect>
                                    <p:anim calcmode="lin" valueType="num">
                                      <p:cBhvr>
                                        <p:cTn id="54" dur="800" decel="100000" fill="hold"/>
                                        <p:tgtEl>
                                          <p:spTgt spid="4098"/>
                                        </p:tgtEl>
                                        <p:attrNameLst>
                                          <p:attrName>style.rotation</p:attrName>
                                        </p:attrNameLst>
                                      </p:cBhvr>
                                      <p:tavLst>
                                        <p:tav tm="0">
                                          <p:val>
                                            <p:fltVal val="-90"/>
                                          </p:val>
                                        </p:tav>
                                        <p:tav tm="100000">
                                          <p:val>
                                            <p:fltVal val="0"/>
                                          </p:val>
                                        </p:tav>
                                      </p:tavLst>
                                    </p:anim>
                                    <p:anim calcmode="lin" valueType="num">
                                      <p:cBhvr>
                                        <p:cTn id="55" dur="800" decel="100000" fill="hold"/>
                                        <p:tgtEl>
                                          <p:spTgt spid="4098"/>
                                        </p:tgtEl>
                                        <p:attrNameLst>
                                          <p:attrName>ppt_x</p:attrName>
                                        </p:attrNameLst>
                                      </p:cBhvr>
                                      <p:tavLst>
                                        <p:tav tm="0">
                                          <p:val>
                                            <p:strVal val="#ppt_x+0.4"/>
                                          </p:val>
                                        </p:tav>
                                        <p:tav tm="100000">
                                          <p:val>
                                            <p:strVal val="#ppt_x-0.05"/>
                                          </p:val>
                                        </p:tav>
                                      </p:tavLst>
                                    </p:anim>
                                    <p:anim calcmode="lin" valueType="num">
                                      <p:cBhvr>
                                        <p:cTn id="56" dur="800" decel="100000" fill="hold"/>
                                        <p:tgtEl>
                                          <p:spTgt spid="4098"/>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4098"/>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4098"/>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nodeType="clickEffect">
                                  <p:stCondLst>
                                    <p:cond delay="0"/>
                                  </p:stCondLst>
                                  <p:iterate type="lt">
                                    <p:tmPct val="10000"/>
                                  </p:iterate>
                                  <p:childTnLst>
                                    <p:set>
                                      <p:cBhvr>
                                        <p:cTn id="62" dur="1" fill="hold">
                                          <p:stCondLst>
                                            <p:cond delay="0"/>
                                          </p:stCondLst>
                                        </p:cTn>
                                        <p:tgtEl>
                                          <p:spTgt spid="11">
                                            <p:txEl>
                                              <p:pRg st="14" end="14"/>
                                            </p:txEl>
                                          </p:spTgt>
                                        </p:tgtEl>
                                        <p:attrNameLst>
                                          <p:attrName>style.visibility</p:attrName>
                                        </p:attrNameLst>
                                      </p:cBhvr>
                                      <p:to>
                                        <p:strVal val="visible"/>
                                      </p:to>
                                    </p:set>
                                    <p:anim by="(-#ppt_w*2)" calcmode="lin" valueType="num">
                                      <p:cBhvr rctx="PPT">
                                        <p:cTn id="63" dur="500" autoRev="1" fill="hold">
                                          <p:stCondLst>
                                            <p:cond delay="0"/>
                                          </p:stCondLst>
                                        </p:cTn>
                                        <p:tgtEl>
                                          <p:spTgt spid="11">
                                            <p:txEl>
                                              <p:pRg st="14" end="14"/>
                                            </p:txEl>
                                          </p:spTgt>
                                        </p:tgtEl>
                                        <p:attrNameLst>
                                          <p:attrName>ppt_w</p:attrName>
                                        </p:attrNameLst>
                                      </p:cBhvr>
                                    </p:anim>
                                    <p:anim by="(#ppt_w*0.50)" calcmode="lin" valueType="num">
                                      <p:cBhvr>
                                        <p:cTn id="64" dur="500" decel="50000" autoRev="1" fill="hold">
                                          <p:stCondLst>
                                            <p:cond delay="0"/>
                                          </p:stCondLst>
                                        </p:cTn>
                                        <p:tgtEl>
                                          <p:spTgt spid="11">
                                            <p:txEl>
                                              <p:pRg st="14" end="14"/>
                                            </p:txEl>
                                          </p:spTgt>
                                        </p:tgtEl>
                                        <p:attrNameLst>
                                          <p:attrName>ppt_x</p:attrName>
                                        </p:attrNameLst>
                                      </p:cBhvr>
                                    </p:anim>
                                    <p:anim from="(-#ppt_h/2)" to="(#ppt_y)" calcmode="lin" valueType="num">
                                      <p:cBhvr>
                                        <p:cTn id="65" dur="1000" fill="hold">
                                          <p:stCondLst>
                                            <p:cond delay="0"/>
                                          </p:stCondLst>
                                        </p:cTn>
                                        <p:tgtEl>
                                          <p:spTgt spid="11">
                                            <p:txEl>
                                              <p:pRg st="14" end="14"/>
                                            </p:txEl>
                                          </p:spTgt>
                                        </p:tgtEl>
                                        <p:attrNameLst>
                                          <p:attrName>ppt_y</p:attrName>
                                        </p:attrNameLst>
                                      </p:cBhvr>
                                    </p:anim>
                                    <p:animRot by="21600000">
                                      <p:cBhvr>
                                        <p:cTn id="66" dur="1000" fill="hold">
                                          <p:stCondLst>
                                            <p:cond delay="0"/>
                                          </p:stCondLst>
                                        </p:cTn>
                                        <p:tgtEl>
                                          <p:spTgt spid="11">
                                            <p:txEl>
                                              <p:pRg st="14" end="1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C5668C9-11F4-8037-F0F9-63030FAD8154}"/>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71</a:t>
            </a:fld>
            <a:endParaRPr lang="en-US" sz="2400" dirty="0">
              <a:latin typeface="Arial" panose="020B060402020202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2FAB2DB8-DFA2-0622-4031-1D39F0731738}"/>
              </a:ext>
            </a:extLst>
          </p:cNvPr>
          <p:cNvGraphicFramePr>
            <a:graphicFrameLocks noGrp="1"/>
          </p:cNvGraphicFramePr>
          <p:nvPr>
            <p:extLst>
              <p:ext uri="{D42A27DB-BD31-4B8C-83A1-F6EECF244321}">
                <p14:modId xmlns:p14="http://schemas.microsoft.com/office/powerpoint/2010/main" val="3610541803"/>
              </p:ext>
            </p:extLst>
          </p:nvPr>
        </p:nvGraphicFramePr>
        <p:xfrm>
          <a:off x="1774825" y="2429088"/>
          <a:ext cx="8642350" cy="4102591"/>
        </p:xfrm>
        <a:graphic>
          <a:graphicData uri="http://schemas.openxmlformats.org/drawingml/2006/table">
            <a:tbl>
              <a:tblPr firstRow="1" bandRow="1">
                <a:tableStyleId>{5C22544A-7EE6-4342-B048-85BDC9FD1C3A}</a:tableStyleId>
              </a:tblPr>
              <a:tblGrid>
                <a:gridCol w="1525121">
                  <a:extLst>
                    <a:ext uri="{9D8B030D-6E8A-4147-A177-3AD203B41FA5}">
                      <a16:colId xmlns:a16="http://schemas.microsoft.com/office/drawing/2014/main" val="20000"/>
                    </a:ext>
                  </a:extLst>
                </a:gridCol>
                <a:gridCol w="1597745">
                  <a:extLst>
                    <a:ext uri="{9D8B030D-6E8A-4147-A177-3AD203B41FA5}">
                      <a16:colId xmlns:a16="http://schemas.microsoft.com/office/drawing/2014/main" val="20001"/>
                    </a:ext>
                  </a:extLst>
                </a:gridCol>
                <a:gridCol w="2687117">
                  <a:extLst>
                    <a:ext uri="{9D8B030D-6E8A-4147-A177-3AD203B41FA5}">
                      <a16:colId xmlns:a16="http://schemas.microsoft.com/office/drawing/2014/main" val="20002"/>
                    </a:ext>
                  </a:extLst>
                </a:gridCol>
                <a:gridCol w="2832367">
                  <a:extLst>
                    <a:ext uri="{9D8B030D-6E8A-4147-A177-3AD203B41FA5}">
                      <a16:colId xmlns:a16="http://schemas.microsoft.com/office/drawing/2014/main" val="20003"/>
                    </a:ext>
                  </a:extLst>
                </a:gridCol>
              </a:tblGrid>
              <a:tr h="44501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s-MX" sz="1200" b="1" i="0" u="none" strike="noStrike" cap="none" normalizeH="0" baseline="0" dirty="0">
                          <a:ln>
                            <a:noFill/>
                          </a:ln>
                          <a:solidFill>
                            <a:schemeClr val="bg1"/>
                          </a:solidFill>
                          <a:effectLst/>
                          <a:latin typeface="Arial" charset="0"/>
                        </a:rPr>
                        <a:t>Mayor de</a:t>
                      </a:r>
                    </a:p>
                  </a:txBody>
                  <a:tcPr marL="91454" marR="91454" marT="43542" marB="43542" anchor="ctr" horzOverflow="overflow">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s-MX" sz="1200" b="1" i="0" u="none" strike="noStrike" cap="none" normalizeH="0" baseline="0" dirty="0">
                          <a:ln>
                            <a:noFill/>
                          </a:ln>
                          <a:solidFill>
                            <a:schemeClr val="bg1"/>
                          </a:solidFill>
                          <a:effectLst/>
                          <a:latin typeface="Arial" charset="0"/>
                        </a:rPr>
                        <a:t>Hasta</a:t>
                      </a:r>
                      <a:endParaRPr kumimoji="0" lang="es-ES" sz="12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s-ES" sz="400" b="1" i="0" u="none" strike="noStrike" cap="none" normalizeH="0" baseline="0" dirty="0">
                        <a:ln>
                          <a:noFill/>
                        </a:ln>
                        <a:solidFill>
                          <a:schemeClr val="bg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s-ES" sz="1200" b="1" i="0" u="none" strike="noStrike" cap="none" normalizeH="0" baseline="0" dirty="0">
                          <a:ln>
                            <a:noFill/>
                          </a:ln>
                          <a:solidFill>
                            <a:schemeClr val="bg1"/>
                          </a:solidFill>
                          <a:effectLst/>
                          <a:latin typeface="Arial" charset="0"/>
                        </a:rPr>
                        <a:t>Dependencias y Entidades</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s-ES" sz="400" b="1" i="0" u="none" strike="noStrike" cap="none" normalizeH="0" baseline="0" dirty="0">
                        <a:ln>
                          <a:noFill/>
                        </a:ln>
                        <a:solidFill>
                          <a:schemeClr val="bg1"/>
                        </a:solidFill>
                        <a:effectLst/>
                        <a:latin typeface="Arial" charset="0"/>
                      </a:endParaRPr>
                    </a:p>
                  </a:txBody>
                  <a:tcPr marL="91454" marR="91454" marT="45713" marB="45713" anchor="ctr" horzOverflow="overflow">
                    <a:solidFill>
                      <a:schemeClr val="bg2">
                        <a:lumMod val="40000"/>
                        <a:lumOff val="60000"/>
                      </a:schemeClr>
                    </a:solidFill>
                  </a:tcPr>
                </a:tc>
                <a:tc hMerge="1">
                  <a:txBody>
                    <a:bodyPr/>
                    <a:lstStyle/>
                    <a:p>
                      <a:endParaRPr lang="es-MX"/>
                    </a:p>
                  </a:txBody>
                  <a:tcPr/>
                </a:tc>
                <a:extLst>
                  <a:ext uri="{0D108BD9-81ED-4DB2-BD59-A6C34878D82A}">
                    <a16:rowId xmlns:a16="http://schemas.microsoft.com/office/drawing/2014/main" val="10000"/>
                  </a:ext>
                </a:extLst>
              </a:tr>
              <a:tr h="1635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s-MX" sz="1100" b="1" i="0" u="none" strike="noStrike" cap="none" normalizeH="0" baseline="0" dirty="0">
                        <a:ln>
                          <a:noFill/>
                        </a:ln>
                        <a:solidFill>
                          <a:srgbClr val="002060"/>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lvl="0" algn="ctr">
                        <a:lnSpc>
                          <a:spcPts val="1100"/>
                        </a:lnSpc>
                        <a:spcBef>
                          <a:spcPts val="100"/>
                        </a:spcBef>
                        <a:spcAft>
                          <a:spcPts val="100"/>
                        </a:spcAft>
                      </a:pPr>
                      <a:r>
                        <a:rPr lang="es-MX" sz="1100" b="1" dirty="0">
                          <a:effectLst/>
                          <a:latin typeface="Arial"/>
                          <a:ea typeface="Times New Roman"/>
                        </a:rPr>
                        <a:t>270</a:t>
                      </a:r>
                      <a:endParaRPr lang="es-MX" sz="1100" b="1" dirty="0">
                        <a:effectLst/>
                        <a:latin typeface="Times New Roman"/>
                        <a:ea typeface="Times New Roman"/>
                      </a:endParaRPr>
                    </a:p>
                  </a:txBody>
                  <a:tcPr marL="44457" marR="44457" marT="0" marB="0" anchor="ctr">
                    <a:solidFill>
                      <a:schemeClr val="tx1">
                        <a:lumMod val="95000"/>
                      </a:schemeClr>
                    </a:solidFill>
                  </a:tcPr>
                </a:tc>
                <a:tc>
                  <a:txBody>
                    <a:bodyPr/>
                    <a:lstStyle/>
                    <a:p>
                      <a:pPr lvl="0" algn="ctr">
                        <a:lnSpc>
                          <a:spcPts val="1100"/>
                        </a:lnSpc>
                        <a:spcBef>
                          <a:spcPts val="100"/>
                        </a:spcBef>
                        <a:spcAft>
                          <a:spcPts val="100"/>
                        </a:spcAft>
                      </a:pPr>
                      <a:r>
                        <a:rPr lang="es-MX" sz="1100" b="1" dirty="0">
                          <a:effectLst/>
                          <a:latin typeface="Arial"/>
                          <a:ea typeface="Times New Roman"/>
                        </a:rPr>
                        <a:t>1,980</a:t>
                      </a:r>
                      <a:endParaRPr lang="es-MX" sz="1100" b="1" dirty="0">
                        <a:effectLst/>
                        <a:latin typeface="Times New Roman"/>
                        <a:ea typeface="Times New Roman"/>
                      </a:endParaRPr>
                    </a:p>
                  </a:txBody>
                  <a:tcPr marL="44457" marR="44457" marT="0" marB="0" anchor="ctr">
                    <a:solidFill>
                      <a:schemeClr val="tx1">
                        <a:lumMod val="95000"/>
                      </a:scheme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30,000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285</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2,200</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extLst>
                  <a:ext uri="{0D108BD9-81ED-4DB2-BD59-A6C34878D82A}">
                    <a16:rowId xmlns:a16="http://schemas.microsoft.com/office/drawing/2014/main" val="10002"/>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30,000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305</a:t>
                      </a:r>
                      <a:endParaRPr lang="es-MX" sz="1100" b="1" dirty="0">
                        <a:effectLst/>
                        <a:latin typeface="Times New Roman"/>
                        <a:ea typeface="Times New Roman"/>
                      </a:endParaRPr>
                    </a:p>
                  </a:txBody>
                  <a:tcPr marL="44457" marR="44457" marT="0" marB="0" anchor="ctr">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2,420</a:t>
                      </a:r>
                      <a:endParaRPr lang="es-MX" sz="1100" b="1" dirty="0">
                        <a:effectLst/>
                        <a:latin typeface="Times New Roman"/>
                        <a:ea typeface="Times New Roman"/>
                      </a:endParaRPr>
                    </a:p>
                  </a:txBody>
                  <a:tcPr marL="44457" marR="44457" marT="0" marB="0" anchor="ctr">
                    <a:solidFill>
                      <a:schemeClr val="tx1">
                        <a:lumMod val="95000"/>
                      </a:schemeClr>
                    </a:solidFill>
                  </a:tcPr>
                </a:tc>
                <a:extLst>
                  <a:ext uri="{0D108BD9-81ED-4DB2-BD59-A6C34878D82A}">
                    <a16:rowId xmlns:a16="http://schemas.microsoft.com/office/drawing/2014/main" val="10003"/>
                  </a:ext>
                </a:extLst>
              </a:tr>
              <a:tr h="19743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325</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2,710</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extLst>
                  <a:ext uri="{0D108BD9-81ED-4DB2-BD59-A6C34878D82A}">
                    <a16:rowId xmlns:a16="http://schemas.microsoft.com/office/drawing/2014/main" val="10004"/>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390</a:t>
                      </a:r>
                      <a:endParaRPr lang="es-MX" sz="1100" b="1" dirty="0">
                        <a:effectLst/>
                        <a:latin typeface="Times New Roman"/>
                        <a:ea typeface="Times New Roman"/>
                      </a:endParaRPr>
                    </a:p>
                  </a:txBody>
                  <a:tcPr marL="44457" marR="44457" marT="0" marB="0" anchor="ctr">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3,450</a:t>
                      </a:r>
                      <a:endParaRPr lang="es-MX" sz="1100" b="1" dirty="0">
                        <a:effectLst/>
                        <a:latin typeface="Times New Roman"/>
                        <a:ea typeface="Times New Roman"/>
                      </a:endParaRPr>
                    </a:p>
                  </a:txBody>
                  <a:tcPr marL="44457" marR="44457" marT="0" marB="0" anchor="ctr">
                    <a:solidFill>
                      <a:schemeClr val="tx1">
                        <a:lumMod val="95000"/>
                      </a:schemeClr>
                    </a:solidFill>
                  </a:tcPr>
                </a:tc>
                <a:extLst>
                  <a:ext uri="{0D108BD9-81ED-4DB2-BD59-A6C34878D82A}">
                    <a16:rowId xmlns:a16="http://schemas.microsoft.com/office/drawing/2014/main" val="10005"/>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250,000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450</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4,190</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extLst>
                  <a:ext uri="{0D108BD9-81ED-4DB2-BD59-A6C34878D82A}">
                    <a16:rowId xmlns:a16="http://schemas.microsoft.com/office/drawing/2014/main" val="10006"/>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250,000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350,000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485</a:t>
                      </a:r>
                      <a:endParaRPr lang="es-MX" sz="1100" b="1" dirty="0">
                        <a:effectLst/>
                        <a:latin typeface="Times New Roman"/>
                        <a:ea typeface="Times New Roman"/>
                      </a:endParaRPr>
                    </a:p>
                  </a:txBody>
                  <a:tcPr marL="44457" marR="44457" marT="0" marB="0" anchor="ctr">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4,760</a:t>
                      </a:r>
                      <a:endParaRPr lang="es-MX" sz="1100" b="1" dirty="0">
                        <a:effectLst/>
                        <a:latin typeface="Times New Roman"/>
                        <a:ea typeface="Times New Roman"/>
                      </a:endParaRPr>
                    </a:p>
                  </a:txBody>
                  <a:tcPr marL="44457" marR="44457" marT="0" marB="0" anchor="ctr">
                    <a:solidFill>
                      <a:schemeClr val="tx1">
                        <a:lumMod val="95000"/>
                      </a:schemeClr>
                    </a:solidFill>
                  </a:tcPr>
                </a:tc>
                <a:extLst>
                  <a:ext uri="{0D108BD9-81ED-4DB2-BD59-A6C34878D82A}">
                    <a16:rowId xmlns:a16="http://schemas.microsoft.com/office/drawing/2014/main" val="10007"/>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350,000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450,000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510</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5,250</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extLst>
                  <a:ext uri="{0D108BD9-81ED-4DB2-BD59-A6C34878D82A}">
                    <a16:rowId xmlns:a16="http://schemas.microsoft.com/office/drawing/2014/main" val="10008"/>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450,000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600,000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530</a:t>
                      </a:r>
                      <a:endParaRPr lang="es-MX" sz="1100" b="1" dirty="0">
                        <a:effectLst/>
                        <a:latin typeface="Times New Roman"/>
                        <a:ea typeface="Times New Roman"/>
                      </a:endParaRPr>
                    </a:p>
                  </a:txBody>
                  <a:tcPr marL="44457" marR="44457" marT="0" marB="0" anchor="ctr">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5,730</a:t>
                      </a:r>
                      <a:endParaRPr lang="es-MX" sz="1100" b="1" dirty="0">
                        <a:effectLst/>
                        <a:latin typeface="Times New Roman"/>
                        <a:ea typeface="Times New Roman"/>
                      </a:endParaRPr>
                    </a:p>
                  </a:txBody>
                  <a:tcPr marL="44457" marR="44457" marT="0" marB="0" anchor="ctr">
                    <a:solidFill>
                      <a:schemeClr val="tx1">
                        <a:lumMod val="95000"/>
                      </a:schemeClr>
                    </a:solidFill>
                  </a:tcPr>
                </a:tc>
                <a:extLst>
                  <a:ext uri="{0D108BD9-81ED-4DB2-BD59-A6C34878D82A}">
                    <a16:rowId xmlns:a16="http://schemas.microsoft.com/office/drawing/2014/main" val="10009"/>
                  </a:ext>
                </a:extLst>
              </a:tr>
              <a:tr h="19536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600,000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750,000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565</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6,460</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extLst>
                  <a:ext uri="{0D108BD9-81ED-4DB2-BD59-A6C34878D82A}">
                    <a16:rowId xmlns:a16="http://schemas.microsoft.com/office/drawing/2014/main" val="10010"/>
                  </a:ext>
                </a:extLst>
              </a:tr>
              <a:tr h="2286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750,000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1,000,000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panose="020B0604020202020204" pitchFamily="34" charset="0"/>
                          <a:ea typeface="Times New Roman"/>
                          <a:cs typeface="Arial" panose="020B0604020202020204" pitchFamily="34" charset="0"/>
                        </a:rPr>
                        <a:t>600</a:t>
                      </a:r>
                    </a:p>
                  </a:txBody>
                  <a:tcPr marL="44457" marR="44457" marT="0" marB="0" anchor="ctr">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panose="020B0604020202020204" pitchFamily="34" charset="0"/>
                          <a:ea typeface="Times New Roman"/>
                          <a:cs typeface="Arial" panose="020B0604020202020204" pitchFamily="34" charset="0"/>
                        </a:rPr>
                        <a:t>7,180</a:t>
                      </a:r>
                    </a:p>
                  </a:txBody>
                  <a:tcPr marL="44457" marR="44457" marT="0" marB="0" anchor="ctr">
                    <a:solidFill>
                      <a:schemeClr val="tx1">
                        <a:lumMod val="95000"/>
                      </a:schemeClr>
                    </a:solidFill>
                  </a:tcPr>
                </a:tc>
                <a:extLst>
                  <a:ext uri="{0D108BD9-81ED-4DB2-BD59-A6C34878D82A}">
                    <a16:rowId xmlns:a16="http://schemas.microsoft.com/office/drawing/2014/main" val="10011"/>
                  </a:ext>
                </a:extLst>
              </a:tr>
              <a:tr h="2286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1,000,000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1,250,000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panose="020B0604020202020204" pitchFamily="34" charset="0"/>
                          <a:ea typeface="Times New Roman"/>
                          <a:cs typeface="Arial" panose="020B0604020202020204" pitchFamily="34" charset="0"/>
                        </a:rPr>
                        <a:t>656</a:t>
                      </a:r>
                    </a:p>
                  </a:txBody>
                  <a:tcPr marL="44457" marR="44457" marT="0" marB="0" anchor="ctr">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panose="020B0604020202020204" pitchFamily="34" charset="0"/>
                          <a:ea typeface="Times New Roman"/>
                          <a:cs typeface="Arial" panose="020B0604020202020204" pitchFamily="34" charset="0"/>
                        </a:rPr>
                        <a:t>8,400</a:t>
                      </a:r>
                    </a:p>
                  </a:txBody>
                  <a:tcPr marL="44457" marR="44457" marT="0" marB="0" anchor="ctr">
                    <a:solidFill>
                      <a:schemeClr val="bg2">
                        <a:lumMod val="40000"/>
                        <a:lumOff val="60000"/>
                      </a:schemeClr>
                    </a:solidFill>
                  </a:tcPr>
                </a:tc>
                <a:extLst>
                  <a:ext uri="{0D108BD9-81ED-4DB2-BD59-A6C34878D82A}">
                    <a16:rowId xmlns:a16="http://schemas.microsoft.com/office/drawing/2014/main" val="419738068"/>
                  </a:ext>
                </a:extLst>
              </a:tr>
              <a:tr h="2286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1,250,000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panose="020B0604020202020204" pitchFamily="34" charset="0"/>
                          <a:ea typeface="Times New Roman"/>
                          <a:cs typeface="Arial" panose="020B0604020202020204" pitchFamily="34" charset="0"/>
                        </a:rPr>
                        <a:t>715</a:t>
                      </a:r>
                    </a:p>
                  </a:txBody>
                  <a:tcPr marL="44457" marR="44457" marT="0" marB="0" anchor="ctr">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panose="020B0604020202020204" pitchFamily="34" charset="0"/>
                          <a:ea typeface="Times New Roman"/>
                          <a:cs typeface="Arial" panose="020B0604020202020204" pitchFamily="34" charset="0"/>
                        </a:rPr>
                        <a:t>9,600</a:t>
                      </a:r>
                    </a:p>
                  </a:txBody>
                  <a:tcPr marL="44457" marR="44457" marT="0" marB="0" anchor="ctr">
                    <a:solidFill>
                      <a:schemeClr val="tx1">
                        <a:lumMod val="95000"/>
                      </a:schemeClr>
                    </a:solidFill>
                  </a:tcPr>
                </a:tc>
                <a:extLst>
                  <a:ext uri="{0D108BD9-81ED-4DB2-BD59-A6C34878D82A}">
                    <a16:rowId xmlns:a16="http://schemas.microsoft.com/office/drawing/2014/main" val="4008555010"/>
                  </a:ext>
                </a:extLst>
              </a:tr>
              <a:tr h="2286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panose="020B0604020202020204" pitchFamily="34" charset="0"/>
                          <a:ea typeface="Times New Roman"/>
                          <a:cs typeface="Arial" panose="020B0604020202020204" pitchFamily="34" charset="0"/>
                        </a:rPr>
                        <a:t>770</a:t>
                      </a:r>
                    </a:p>
                  </a:txBody>
                  <a:tcPr marL="44457" marR="44457" marT="0" marB="0" anchor="ctr">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panose="020B0604020202020204" pitchFamily="34" charset="0"/>
                          <a:ea typeface="Times New Roman"/>
                          <a:cs typeface="Arial" panose="020B0604020202020204" pitchFamily="34" charset="0"/>
                        </a:rPr>
                        <a:t>10,810</a:t>
                      </a:r>
                    </a:p>
                  </a:txBody>
                  <a:tcPr marL="44457" marR="44457" marT="0" marB="0" anchor="ctr">
                    <a:solidFill>
                      <a:schemeClr val="bg2">
                        <a:lumMod val="40000"/>
                        <a:lumOff val="60000"/>
                      </a:schemeClr>
                    </a:solidFill>
                  </a:tcPr>
                </a:tc>
                <a:extLst>
                  <a:ext uri="{0D108BD9-81ED-4DB2-BD59-A6C34878D82A}">
                    <a16:rowId xmlns:a16="http://schemas.microsoft.com/office/drawing/2014/main" val="635825776"/>
                  </a:ext>
                </a:extLst>
              </a:tr>
            </a:tbl>
          </a:graphicData>
        </a:graphic>
      </p:graphicFrame>
      <p:sp>
        <p:nvSpPr>
          <p:cNvPr id="4" name="Rectangle 2">
            <a:extLst>
              <a:ext uri="{FF2B5EF4-FFF2-40B4-BE49-F238E27FC236}">
                <a16:creationId xmlns:a16="http://schemas.microsoft.com/office/drawing/2014/main" id="{1EEACCE7-47CD-323F-0394-001377ED29B2}"/>
              </a:ext>
            </a:extLst>
          </p:cNvPr>
          <p:cNvSpPr>
            <a:spLocks noChangeArrowheads="1"/>
          </p:cNvSpPr>
          <p:nvPr/>
        </p:nvSpPr>
        <p:spPr bwMode="auto">
          <a:xfrm>
            <a:off x="1774825" y="731688"/>
            <a:ext cx="8642350" cy="791741"/>
          </a:xfrm>
          <a:prstGeom prst="rect">
            <a:avLst/>
          </a:prstGeom>
          <a:solidFill>
            <a:srgbClr val="ADC8A8"/>
          </a:solidFill>
          <a:ln w="19050">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5" name="Rectangle 8">
            <a:extLst>
              <a:ext uri="{FF2B5EF4-FFF2-40B4-BE49-F238E27FC236}">
                <a16:creationId xmlns:a16="http://schemas.microsoft.com/office/drawing/2014/main" id="{EEDB1FCF-F7EF-4143-839B-65059F426D2E}"/>
              </a:ext>
            </a:extLst>
          </p:cNvPr>
          <p:cNvSpPr>
            <a:spLocks noChangeArrowheads="1"/>
          </p:cNvSpPr>
          <p:nvPr/>
        </p:nvSpPr>
        <p:spPr bwMode="auto">
          <a:xfrm>
            <a:off x="1774825" y="752427"/>
            <a:ext cx="8642350" cy="738664"/>
          </a:xfrm>
          <a:prstGeom prst="rect">
            <a:avLst/>
          </a:prstGeom>
          <a:solidFill>
            <a:schemeClr val="bg2">
              <a:lumMod val="40000"/>
              <a:lumOff val="6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es-ES" altLang="es-MX" sz="1400" b="1" dirty="0"/>
              <a:t>ANEXO 9. MONTOS MÁXIMOS DE ADJUDICACIONES MEDIANTE PROCEDIMIENTO DE ADJUDICACIÓN DIRECTA Y DE INVITACIÓN A CUANDO MENOS TRES PERSONAS, ESTABLECIDOS EN MILES DE PESOS, SIN CONSIDERAR EL IMPUESTO AL VALOR AGREGADO.</a:t>
            </a:r>
            <a:r>
              <a:rPr lang="es-ES" altLang="es-MX" sz="1400" dirty="0"/>
              <a:t> </a:t>
            </a:r>
          </a:p>
        </p:txBody>
      </p:sp>
      <p:sp>
        <p:nvSpPr>
          <p:cNvPr id="6" name="Text Box 108">
            <a:extLst>
              <a:ext uri="{FF2B5EF4-FFF2-40B4-BE49-F238E27FC236}">
                <a16:creationId xmlns:a16="http://schemas.microsoft.com/office/drawing/2014/main" id="{9C034085-F440-700A-BAF5-A777B5A1DE44}"/>
              </a:ext>
            </a:extLst>
          </p:cNvPr>
          <p:cNvSpPr txBox="1">
            <a:spLocks noChangeArrowheads="1"/>
          </p:cNvSpPr>
          <p:nvPr/>
        </p:nvSpPr>
        <p:spPr bwMode="auto">
          <a:xfrm>
            <a:off x="2566989" y="309206"/>
            <a:ext cx="70580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s-MX" altLang="es-MX" b="1" dirty="0">
                <a:solidFill>
                  <a:srgbClr val="0832B8"/>
                </a:solidFill>
              </a:rPr>
              <a:t>PRESUPUESTO DE EGRESOS DE LA FEDERACIÓN 2023</a:t>
            </a:r>
            <a:r>
              <a:rPr lang="es-MX" altLang="es-MX" sz="1000" b="1" dirty="0">
                <a:solidFill>
                  <a:srgbClr val="0832B8"/>
                </a:solidFill>
              </a:rPr>
              <a:t> </a:t>
            </a:r>
            <a:endParaRPr lang="es-ES" altLang="es-MX" b="1" dirty="0">
              <a:solidFill>
                <a:srgbClr val="0832B8"/>
              </a:solidFill>
            </a:endParaRPr>
          </a:p>
        </p:txBody>
      </p:sp>
      <p:sp>
        <p:nvSpPr>
          <p:cNvPr id="7" name="Rectangle 3">
            <a:extLst>
              <a:ext uri="{FF2B5EF4-FFF2-40B4-BE49-F238E27FC236}">
                <a16:creationId xmlns:a16="http://schemas.microsoft.com/office/drawing/2014/main" id="{A17079B0-9F56-F996-93AC-8B4B74685587}"/>
              </a:ext>
            </a:extLst>
          </p:cNvPr>
          <p:cNvSpPr>
            <a:spLocks noChangeArrowheads="1"/>
          </p:cNvSpPr>
          <p:nvPr/>
        </p:nvSpPr>
        <p:spPr bwMode="auto">
          <a:xfrm>
            <a:off x="1774825" y="1564991"/>
            <a:ext cx="8642350" cy="323850"/>
          </a:xfrm>
          <a:prstGeom prst="rect">
            <a:avLst/>
          </a:prstGeom>
          <a:solidFill>
            <a:schemeClr val="tx1">
              <a:lumMod val="95000"/>
            </a:schemeClr>
          </a:solidFill>
          <a:ln w="19050">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9" name="Rectangle 10">
            <a:extLst>
              <a:ext uri="{FF2B5EF4-FFF2-40B4-BE49-F238E27FC236}">
                <a16:creationId xmlns:a16="http://schemas.microsoft.com/office/drawing/2014/main" id="{072CA7DD-399A-DA8A-59EF-AD0FDD7C17C1}"/>
              </a:ext>
            </a:extLst>
          </p:cNvPr>
          <p:cNvSpPr>
            <a:spLocks noChangeArrowheads="1"/>
          </p:cNvSpPr>
          <p:nvPr/>
        </p:nvSpPr>
        <p:spPr bwMode="auto">
          <a:xfrm>
            <a:off x="4319589" y="1569972"/>
            <a:ext cx="3376694"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s-ES" altLang="es-MX" sz="1300" dirty="0">
                <a:solidFill>
                  <a:schemeClr val="bg2">
                    <a:lumMod val="60000"/>
                    <a:lumOff val="40000"/>
                  </a:schemeClr>
                </a:solidFill>
              </a:rPr>
              <a:t>Adquisiciones, Arrendamientos y Servicios </a:t>
            </a:r>
          </a:p>
        </p:txBody>
      </p:sp>
      <p:grpSp>
        <p:nvGrpSpPr>
          <p:cNvPr id="10" name="Grupo 3">
            <a:extLst>
              <a:ext uri="{FF2B5EF4-FFF2-40B4-BE49-F238E27FC236}">
                <a16:creationId xmlns:a16="http://schemas.microsoft.com/office/drawing/2014/main" id="{C3AEECCB-3F66-04C5-9B2D-DB1CE2C950A1}"/>
              </a:ext>
            </a:extLst>
          </p:cNvPr>
          <p:cNvGrpSpPr>
            <a:grpSpLocks/>
          </p:cNvGrpSpPr>
          <p:nvPr/>
        </p:nvGrpSpPr>
        <p:grpSpPr bwMode="auto">
          <a:xfrm>
            <a:off x="1774825" y="1880733"/>
            <a:ext cx="8656205" cy="549275"/>
            <a:chOff x="237666" y="2330800"/>
            <a:chExt cx="8654813" cy="549275"/>
          </a:xfrm>
        </p:grpSpPr>
        <p:sp>
          <p:nvSpPr>
            <p:cNvPr id="11" name="Rectangle 4">
              <a:extLst>
                <a:ext uri="{FF2B5EF4-FFF2-40B4-BE49-F238E27FC236}">
                  <a16:creationId xmlns:a16="http://schemas.microsoft.com/office/drawing/2014/main" id="{36883A9E-5565-0C21-B047-12436AB5A365}"/>
                </a:ext>
              </a:extLst>
            </p:cNvPr>
            <p:cNvSpPr>
              <a:spLocks noChangeArrowheads="1"/>
            </p:cNvSpPr>
            <p:nvPr/>
          </p:nvSpPr>
          <p:spPr bwMode="auto">
            <a:xfrm>
              <a:off x="6022975" y="2348309"/>
              <a:ext cx="2869504" cy="503238"/>
            </a:xfrm>
            <a:prstGeom prst="rect">
              <a:avLst/>
            </a:prstGeom>
            <a:solidFill>
              <a:schemeClr val="accent2">
                <a:alpha val="5098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12" name="Rectangle 5">
              <a:extLst>
                <a:ext uri="{FF2B5EF4-FFF2-40B4-BE49-F238E27FC236}">
                  <a16:creationId xmlns:a16="http://schemas.microsoft.com/office/drawing/2014/main" id="{A6E0C3C1-BF10-0DF2-917D-7788C3C846C9}"/>
                </a:ext>
              </a:extLst>
            </p:cNvPr>
            <p:cNvSpPr>
              <a:spLocks noChangeArrowheads="1"/>
            </p:cNvSpPr>
            <p:nvPr/>
          </p:nvSpPr>
          <p:spPr bwMode="auto">
            <a:xfrm>
              <a:off x="3276600" y="2348309"/>
              <a:ext cx="2746375" cy="50323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13" name="Rectangle 11">
              <a:extLst>
                <a:ext uri="{FF2B5EF4-FFF2-40B4-BE49-F238E27FC236}">
                  <a16:creationId xmlns:a16="http://schemas.microsoft.com/office/drawing/2014/main" id="{FB64A3DD-EB0D-0558-0076-915B81EE1FFE}"/>
                </a:ext>
              </a:extLst>
            </p:cNvPr>
            <p:cNvSpPr>
              <a:spLocks noChangeArrowheads="1"/>
            </p:cNvSpPr>
            <p:nvPr/>
          </p:nvSpPr>
          <p:spPr bwMode="auto">
            <a:xfrm>
              <a:off x="237666" y="2340612"/>
              <a:ext cx="3135904" cy="523220"/>
            </a:xfrm>
            <a:prstGeom prst="rect">
              <a:avLst/>
            </a:prstGeom>
            <a:solidFill>
              <a:schemeClr val="tx1">
                <a:lumMod val="9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s-ES" altLang="es-MX" sz="300" b="1" dirty="0">
                <a:solidFill>
                  <a:srgbClr val="292934"/>
                </a:solidFill>
              </a:endParaRPr>
            </a:p>
            <a:p>
              <a:pPr algn="ctr"/>
              <a:r>
                <a:rPr lang="es-ES" altLang="es-MX" sz="1000" b="1" dirty="0">
                  <a:solidFill>
                    <a:srgbClr val="292934"/>
                  </a:solidFill>
                </a:rPr>
                <a:t>Presupuesto autorizado de adquisiciones, arrendamientos y</a:t>
              </a:r>
              <a:r>
                <a:rPr lang="es-ES" altLang="es-MX" sz="1000" dirty="0">
                  <a:solidFill>
                    <a:srgbClr val="292934"/>
                  </a:solidFill>
                </a:rPr>
                <a:t> </a:t>
              </a:r>
              <a:r>
                <a:rPr lang="es-ES" altLang="es-MX" sz="1000" b="1" dirty="0">
                  <a:solidFill>
                    <a:srgbClr val="292934"/>
                  </a:solidFill>
                </a:rPr>
                <a:t>servicios</a:t>
              </a:r>
            </a:p>
            <a:p>
              <a:pPr algn="ctr"/>
              <a:endParaRPr lang="es-ES" altLang="es-MX" sz="500" b="1" dirty="0">
                <a:solidFill>
                  <a:srgbClr val="292934"/>
                </a:solidFill>
              </a:endParaRPr>
            </a:p>
          </p:txBody>
        </p:sp>
        <p:sp>
          <p:nvSpPr>
            <p:cNvPr id="14" name="Rectangle 12">
              <a:extLst>
                <a:ext uri="{FF2B5EF4-FFF2-40B4-BE49-F238E27FC236}">
                  <a16:creationId xmlns:a16="http://schemas.microsoft.com/office/drawing/2014/main" id="{6453834A-3C9A-0F39-55BE-611492913E17}"/>
                </a:ext>
              </a:extLst>
            </p:cNvPr>
            <p:cNvSpPr>
              <a:spLocks noChangeArrowheads="1"/>
            </p:cNvSpPr>
            <p:nvPr/>
          </p:nvSpPr>
          <p:spPr bwMode="auto">
            <a:xfrm>
              <a:off x="3373570" y="2343291"/>
              <a:ext cx="2649404" cy="523220"/>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s-ES" altLang="es-MX" sz="400" b="1" dirty="0">
                <a:solidFill>
                  <a:schemeClr val="bg1"/>
                </a:solidFill>
              </a:endParaRPr>
            </a:p>
            <a:p>
              <a:pPr algn="ctr"/>
              <a:r>
                <a:rPr lang="es-ES" altLang="es-MX" sz="1000" b="1" dirty="0">
                  <a:solidFill>
                    <a:schemeClr val="bg1"/>
                  </a:solidFill>
                </a:rPr>
                <a:t>Monto máximo total de cada operación que podrá adjudicarse directamente </a:t>
              </a:r>
            </a:p>
            <a:p>
              <a:pPr algn="ctr"/>
              <a:endParaRPr lang="es-ES" altLang="es-MX" sz="400" b="1" dirty="0">
                <a:solidFill>
                  <a:schemeClr val="bg1"/>
                </a:solidFill>
              </a:endParaRPr>
            </a:p>
          </p:txBody>
        </p:sp>
        <p:sp>
          <p:nvSpPr>
            <p:cNvPr id="15" name="Rectangle 13">
              <a:extLst>
                <a:ext uri="{FF2B5EF4-FFF2-40B4-BE49-F238E27FC236}">
                  <a16:creationId xmlns:a16="http://schemas.microsoft.com/office/drawing/2014/main" id="{E875FBD7-E1F6-51A0-F31D-EB64B2604415}"/>
                </a:ext>
              </a:extLst>
            </p:cNvPr>
            <p:cNvSpPr>
              <a:spLocks noChangeArrowheads="1"/>
            </p:cNvSpPr>
            <p:nvPr/>
          </p:nvSpPr>
          <p:spPr bwMode="auto">
            <a:xfrm>
              <a:off x="6022973" y="2330800"/>
              <a:ext cx="2869505" cy="549275"/>
            </a:xfrm>
            <a:prstGeom prst="rect">
              <a:avLst/>
            </a:prstGeom>
            <a:solidFill>
              <a:schemeClr val="tx1">
                <a:lumMod val="9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s-ES" altLang="es-MX" sz="1000" b="1" dirty="0">
                  <a:solidFill>
                    <a:schemeClr val="bg1"/>
                  </a:solidFill>
                </a:rPr>
                <a:t>Monto máximo total de cada operación que podrá adjudicarse mediante invitación a cuando menos tres personas </a:t>
              </a:r>
            </a:p>
          </p:txBody>
        </p:sp>
      </p:grpSp>
    </p:spTree>
    <p:extLst>
      <p:ext uri="{BB962C8B-B14F-4D97-AF65-F5344CB8AC3E}">
        <p14:creationId xmlns:p14="http://schemas.microsoft.com/office/powerpoint/2010/main" val="29829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ppt_w</p:attrName>
                                        </p:attrNameLst>
                                      </p:cBhvr>
                                      <p:tavLst>
                                        <p:tav tm="0">
                                          <p:val>
                                            <p:strVal val="#ppt_w*0.70"/>
                                          </p:val>
                                        </p:tav>
                                        <p:tav tm="100000">
                                          <p:val>
                                            <p:strVal val="#ppt_w"/>
                                          </p:val>
                                        </p:tav>
                                      </p:tavLst>
                                    </p:anim>
                                    <p:anim calcmode="lin" valueType="num">
                                      <p:cBhvr>
                                        <p:cTn id="8" dur="1250" fill="hold"/>
                                        <p:tgtEl>
                                          <p:spTgt spid="6"/>
                                        </p:tgtEl>
                                        <p:attrNameLst>
                                          <p:attrName>ppt_h</p:attrName>
                                        </p:attrNameLst>
                                      </p:cBhvr>
                                      <p:tavLst>
                                        <p:tav tm="0">
                                          <p:val>
                                            <p:strVal val="#ppt_h"/>
                                          </p:val>
                                        </p:tav>
                                        <p:tav tm="100000">
                                          <p:val>
                                            <p:strVal val="#ppt_h"/>
                                          </p:val>
                                        </p:tav>
                                      </p:tavLst>
                                    </p:anim>
                                    <p:animEffect transition="in" filter="fade">
                                      <p:cBhvr>
                                        <p:cTn id="9" dur="1250"/>
                                        <p:tgtEl>
                                          <p:spTgt spid="6"/>
                                        </p:tgtEl>
                                      </p:cBhvr>
                                    </p:animEffect>
                                  </p:childTnLst>
                                </p:cTn>
                              </p:par>
                            </p:childTnLst>
                          </p:cTn>
                        </p:par>
                        <p:par>
                          <p:cTn id="10" fill="hold">
                            <p:stCondLst>
                              <p:cond delay="125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250" fill="hold"/>
                                        <p:tgtEl>
                                          <p:spTgt spid="5"/>
                                        </p:tgtEl>
                                        <p:attrNameLst>
                                          <p:attrName>ppt_w</p:attrName>
                                        </p:attrNameLst>
                                      </p:cBhvr>
                                      <p:tavLst>
                                        <p:tav tm="0">
                                          <p:val>
                                            <p:fltVal val="0"/>
                                          </p:val>
                                        </p:tav>
                                        <p:tav tm="100000">
                                          <p:val>
                                            <p:strVal val="#ppt_w"/>
                                          </p:val>
                                        </p:tav>
                                      </p:tavLst>
                                    </p:anim>
                                    <p:anim calcmode="lin" valueType="num">
                                      <p:cBhvr>
                                        <p:cTn id="14" dur="1250" fill="hold"/>
                                        <p:tgtEl>
                                          <p:spTgt spid="5"/>
                                        </p:tgtEl>
                                        <p:attrNameLst>
                                          <p:attrName>ppt_h</p:attrName>
                                        </p:attrNameLst>
                                      </p:cBhvr>
                                      <p:tavLst>
                                        <p:tav tm="0">
                                          <p:val>
                                            <p:fltVal val="0"/>
                                          </p:val>
                                        </p:tav>
                                        <p:tav tm="100000">
                                          <p:val>
                                            <p:strVal val="#ppt_h"/>
                                          </p:val>
                                        </p:tav>
                                      </p:tavLst>
                                    </p:anim>
                                    <p:animEffect transition="in" filter="fade">
                                      <p:cBhvr>
                                        <p:cTn id="15" dur="1250"/>
                                        <p:tgtEl>
                                          <p:spTgt spid="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250" fill="hold"/>
                                        <p:tgtEl>
                                          <p:spTgt spid="9"/>
                                        </p:tgtEl>
                                        <p:attrNameLst>
                                          <p:attrName>ppt_w</p:attrName>
                                        </p:attrNameLst>
                                      </p:cBhvr>
                                      <p:tavLst>
                                        <p:tav tm="0">
                                          <p:val>
                                            <p:fltVal val="0"/>
                                          </p:val>
                                        </p:tav>
                                        <p:tav tm="100000">
                                          <p:val>
                                            <p:strVal val="#ppt_w"/>
                                          </p:val>
                                        </p:tav>
                                      </p:tavLst>
                                    </p:anim>
                                    <p:anim calcmode="lin" valueType="num">
                                      <p:cBhvr>
                                        <p:cTn id="19" dur="1250" fill="hold"/>
                                        <p:tgtEl>
                                          <p:spTgt spid="9"/>
                                        </p:tgtEl>
                                        <p:attrNameLst>
                                          <p:attrName>ppt_h</p:attrName>
                                        </p:attrNameLst>
                                      </p:cBhvr>
                                      <p:tavLst>
                                        <p:tav tm="0">
                                          <p:val>
                                            <p:fltVal val="0"/>
                                          </p:val>
                                        </p:tav>
                                        <p:tav tm="100000">
                                          <p:val>
                                            <p:strVal val="#ppt_h"/>
                                          </p:val>
                                        </p:tav>
                                      </p:tavLst>
                                    </p:anim>
                                    <p:animEffect transition="in" filter="fade">
                                      <p:cBhvr>
                                        <p:cTn id="20" dur="1250"/>
                                        <p:tgtEl>
                                          <p:spTgt spid="9"/>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250" fill="hold"/>
                                        <p:tgtEl>
                                          <p:spTgt spid="7"/>
                                        </p:tgtEl>
                                        <p:attrNameLst>
                                          <p:attrName>ppt_w</p:attrName>
                                        </p:attrNameLst>
                                      </p:cBhvr>
                                      <p:tavLst>
                                        <p:tav tm="0">
                                          <p:val>
                                            <p:strVal val="#ppt_w*0.70"/>
                                          </p:val>
                                        </p:tav>
                                        <p:tav tm="100000">
                                          <p:val>
                                            <p:strVal val="#ppt_w"/>
                                          </p:val>
                                        </p:tav>
                                      </p:tavLst>
                                    </p:anim>
                                    <p:anim calcmode="lin" valueType="num">
                                      <p:cBhvr>
                                        <p:cTn id="24" dur="1250" fill="hold"/>
                                        <p:tgtEl>
                                          <p:spTgt spid="7"/>
                                        </p:tgtEl>
                                        <p:attrNameLst>
                                          <p:attrName>ppt_h</p:attrName>
                                        </p:attrNameLst>
                                      </p:cBhvr>
                                      <p:tavLst>
                                        <p:tav tm="0">
                                          <p:val>
                                            <p:strVal val="#ppt_h"/>
                                          </p:val>
                                        </p:tav>
                                        <p:tav tm="100000">
                                          <p:val>
                                            <p:strVal val="#ppt_h"/>
                                          </p:val>
                                        </p:tav>
                                      </p:tavLst>
                                    </p:anim>
                                    <p:animEffect transition="in" filter="fade">
                                      <p:cBhvr>
                                        <p:cTn id="25" dur="1250"/>
                                        <p:tgtEl>
                                          <p:spTgt spid="7"/>
                                        </p:tgtEl>
                                      </p:cBhvr>
                                    </p:animEffect>
                                  </p:childTnLst>
                                </p:cTn>
                              </p:par>
                              <p:par>
                                <p:cTn id="26" presetID="53"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250" fill="hold"/>
                                        <p:tgtEl>
                                          <p:spTgt spid="10"/>
                                        </p:tgtEl>
                                        <p:attrNameLst>
                                          <p:attrName>ppt_w</p:attrName>
                                        </p:attrNameLst>
                                      </p:cBhvr>
                                      <p:tavLst>
                                        <p:tav tm="0">
                                          <p:val>
                                            <p:fltVal val="0"/>
                                          </p:val>
                                        </p:tav>
                                        <p:tav tm="100000">
                                          <p:val>
                                            <p:strVal val="#ppt_w"/>
                                          </p:val>
                                        </p:tav>
                                      </p:tavLst>
                                    </p:anim>
                                    <p:anim calcmode="lin" valueType="num">
                                      <p:cBhvr>
                                        <p:cTn id="29" dur="1250" fill="hold"/>
                                        <p:tgtEl>
                                          <p:spTgt spid="10"/>
                                        </p:tgtEl>
                                        <p:attrNameLst>
                                          <p:attrName>ppt_h</p:attrName>
                                        </p:attrNameLst>
                                      </p:cBhvr>
                                      <p:tavLst>
                                        <p:tav tm="0">
                                          <p:val>
                                            <p:fltVal val="0"/>
                                          </p:val>
                                        </p:tav>
                                        <p:tav tm="100000">
                                          <p:val>
                                            <p:strVal val="#ppt_h"/>
                                          </p:val>
                                        </p:tav>
                                      </p:tavLst>
                                    </p:anim>
                                    <p:animEffect transition="in" filter="fade">
                                      <p:cBhvr>
                                        <p:cTn id="30" dur="125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strVal val="#ppt_w*0.70"/>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Effect transition="in" filter="fade">
                                      <p:cBhvr>
                                        <p:cTn id="37" dur="1000"/>
                                        <p:tgtEl>
                                          <p:spTgt spid="4"/>
                                        </p:tgtEl>
                                      </p:cBhvr>
                                    </p:animEffect>
                                  </p:childTnLst>
                                </p:cTn>
                              </p:par>
                              <p:par>
                                <p:cTn id="38" presetID="42"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250"/>
                                        <p:tgtEl>
                                          <p:spTgt spid="3"/>
                                        </p:tgtEl>
                                      </p:cBhvr>
                                    </p:animEffect>
                                    <p:anim calcmode="lin" valueType="num">
                                      <p:cBhvr>
                                        <p:cTn id="41" dur="1250" fill="hold"/>
                                        <p:tgtEl>
                                          <p:spTgt spid="3"/>
                                        </p:tgtEl>
                                        <p:attrNameLst>
                                          <p:attrName>ppt_x</p:attrName>
                                        </p:attrNameLst>
                                      </p:cBhvr>
                                      <p:tavLst>
                                        <p:tav tm="0">
                                          <p:val>
                                            <p:strVal val="#ppt_x"/>
                                          </p:val>
                                        </p:tav>
                                        <p:tav tm="100000">
                                          <p:val>
                                            <p:strVal val="#ppt_x"/>
                                          </p:val>
                                        </p:tav>
                                      </p:tavLst>
                                    </p:anim>
                                    <p:anim calcmode="lin" valueType="num">
                                      <p:cBhvr>
                                        <p:cTn id="42" dur="1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C5668C9-11F4-8037-F0F9-63030FAD8154}"/>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72</a:t>
            </a:fld>
            <a:endParaRPr lang="en-US" sz="2400" dirty="0">
              <a:latin typeface="Arial" panose="020B060402020202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2FAB2DB8-DFA2-0622-4031-1D39F0731738}"/>
              </a:ext>
            </a:extLst>
          </p:cNvPr>
          <p:cNvGraphicFramePr>
            <a:graphicFrameLocks noGrp="1"/>
          </p:cNvGraphicFramePr>
          <p:nvPr>
            <p:extLst>
              <p:ext uri="{D42A27DB-BD31-4B8C-83A1-F6EECF244321}">
                <p14:modId xmlns:p14="http://schemas.microsoft.com/office/powerpoint/2010/main" val="2321679568"/>
              </p:ext>
            </p:extLst>
          </p:nvPr>
        </p:nvGraphicFramePr>
        <p:xfrm>
          <a:off x="1774825" y="2567638"/>
          <a:ext cx="8574520" cy="4102591"/>
        </p:xfrm>
        <a:graphic>
          <a:graphicData uri="http://schemas.openxmlformats.org/drawingml/2006/table">
            <a:tbl>
              <a:tblPr firstRow="1" bandRow="1">
                <a:tableStyleId>{5C22544A-7EE6-4342-B048-85BDC9FD1C3A}</a:tableStyleId>
              </a:tblPr>
              <a:tblGrid>
                <a:gridCol w="930715">
                  <a:extLst>
                    <a:ext uri="{9D8B030D-6E8A-4147-A177-3AD203B41FA5}">
                      <a16:colId xmlns:a16="http://schemas.microsoft.com/office/drawing/2014/main" val="20000"/>
                    </a:ext>
                  </a:extLst>
                </a:gridCol>
                <a:gridCol w="975034">
                  <a:extLst>
                    <a:ext uri="{9D8B030D-6E8A-4147-A177-3AD203B41FA5}">
                      <a16:colId xmlns:a16="http://schemas.microsoft.com/office/drawing/2014/main" val="20001"/>
                    </a:ext>
                  </a:extLst>
                </a:gridCol>
                <a:gridCol w="1639830">
                  <a:extLst>
                    <a:ext uri="{9D8B030D-6E8A-4147-A177-3AD203B41FA5}">
                      <a16:colId xmlns:a16="http://schemas.microsoft.com/office/drawing/2014/main" val="20002"/>
                    </a:ext>
                  </a:extLst>
                </a:gridCol>
                <a:gridCol w="1639830">
                  <a:extLst>
                    <a:ext uri="{9D8B030D-6E8A-4147-A177-3AD203B41FA5}">
                      <a16:colId xmlns:a16="http://schemas.microsoft.com/office/drawing/2014/main" val="1104633549"/>
                    </a:ext>
                  </a:extLst>
                </a:gridCol>
                <a:gridCol w="1728470">
                  <a:extLst>
                    <a:ext uri="{9D8B030D-6E8A-4147-A177-3AD203B41FA5}">
                      <a16:colId xmlns:a16="http://schemas.microsoft.com/office/drawing/2014/main" val="20003"/>
                    </a:ext>
                  </a:extLst>
                </a:gridCol>
                <a:gridCol w="1660641">
                  <a:extLst>
                    <a:ext uri="{9D8B030D-6E8A-4147-A177-3AD203B41FA5}">
                      <a16:colId xmlns:a16="http://schemas.microsoft.com/office/drawing/2014/main" val="2385516618"/>
                    </a:ext>
                  </a:extLst>
                </a:gridCol>
              </a:tblGrid>
              <a:tr h="44501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s-MX" sz="1200" b="1" i="0" u="none" strike="noStrike" cap="none" normalizeH="0" baseline="0" dirty="0">
                          <a:ln>
                            <a:noFill/>
                          </a:ln>
                          <a:solidFill>
                            <a:schemeClr val="bg1"/>
                          </a:solidFill>
                          <a:effectLst/>
                          <a:latin typeface="Arial" charset="0"/>
                        </a:rPr>
                        <a:t>Mayor de</a:t>
                      </a:r>
                    </a:p>
                  </a:txBody>
                  <a:tcPr marL="91454" marR="91454" marT="43542" marB="43542" anchor="ctr" horzOverflow="overflow">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s-MX" sz="1200" b="1" i="0" u="none" strike="noStrike" cap="none" normalizeH="0" baseline="0" dirty="0">
                          <a:ln>
                            <a:noFill/>
                          </a:ln>
                          <a:solidFill>
                            <a:schemeClr val="bg1"/>
                          </a:solidFill>
                          <a:effectLst/>
                          <a:latin typeface="Arial" charset="0"/>
                        </a:rPr>
                        <a:t>Hasta</a:t>
                      </a:r>
                      <a:endParaRPr kumimoji="0" lang="es-ES" sz="12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s-ES" sz="400" b="1" i="0" u="none" strike="noStrike" cap="none" normalizeH="0" baseline="0" dirty="0">
                        <a:ln>
                          <a:noFill/>
                        </a:ln>
                        <a:solidFill>
                          <a:schemeClr val="bg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s-ES" sz="1200" b="1" i="0" u="none" strike="noStrike" cap="none" normalizeH="0" baseline="0" dirty="0">
                          <a:ln>
                            <a:noFill/>
                          </a:ln>
                          <a:solidFill>
                            <a:schemeClr val="bg1"/>
                          </a:solidFill>
                          <a:effectLst/>
                          <a:latin typeface="Arial" charset="0"/>
                        </a:rPr>
                        <a:t>Dependencias y Entidades</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s-ES" sz="400" b="1" i="0" u="none" strike="noStrike" cap="none" normalizeH="0" baseline="0" dirty="0">
                        <a:ln>
                          <a:noFill/>
                        </a:ln>
                        <a:solidFill>
                          <a:schemeClr val="bg1"/>
                        </a:solidFill>
                        <a:effectLst/>
                        <a:latin typeface="Arial" charset="0"/>
                      </a:endParaRPr>
                    </a:p>
                  </a:txBody>
                  <a:tcPr marL="91454" marR="91454" marT="45713" marB="45713" anchor="ctr" horzOverflow="overflow">
                    <a:solidFill>
                      <a:schemeClr val="bg2">
                        <a:lumMod val="40000"/>
                        <a:lumOff val="60000"/>
                      </a:schemeClr>
                    </a:solidFill>
                  </a:tcPr>
                </a:tc>
                <a:tc hMerge="1">
                  <a:txBody>
                    <a:bodyPr/>
                    <a:lstStyle/>
                    <a:p>
                      <a:endParaRPr lang="es-MX"/>
                    </a:p>
                  </a:txBody>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s-ES" sz="400" b="1" i="0" u="none" strike="noStrike" cap="none" normalizeH="0" baseline="0" dirty="0">
                        <a:ln>
                          <a:noFill/>
                        </a:ln>
                        <a:solidFill>
                          <a:schemeClr val="bg1"/>
                        </a:solidFill>
                        <a:effectLst/>
                        <a:latin typeface="Arial" charset="0"/>
                      </a:endParaRPr>
                    </a:p>
                  </a:txBody>
                  <a:tcPr marL="91454" marR="91454" marT="45713" marB="45713" anchor="ctr" horzOverflow="overflow">
                    <a:solidFill>
                      <a:schemeClr val="bg2">
                        <a:lumMod val="40000"/>
                        <a:lumOff val="60000"/>
                      </a:schemeClr>
                    </a:solidFill>
                  </a:tcPr>
                </a:tc>
                <a:extLst>
                  <a:ext uri="{0D108BD9-81ED-4DB2-BD59-A6C34878D82A}">
                    <a16:rowId xmlns:a16="http://schemas.microsoft.com/office/drawing/2014/main" val="10000"/>
                  </a:ext>
                </a:extLst>
              </a:tr>
              <a:tr h="1635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s-MX" sz="1100" b="1" i="0" u="none" strike="noStrike" cap="none" normalizeH="0" baseline="0" dirty="0">
                        <a:ln>
                          <a:noFill/>
                        </a:ln>
                        <a:solidFill>
                          <a:srgbClr val="002060"/>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435</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195</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3,290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2,500</a:t>
                      </a:r>
                    </a:p>
                  </a:txBody>
                  <a:tcPr marL="44450" marR="44450" marT="0" marB="0" anchor="ctr">
                    <a:solidFill>
                      <a:schemeClr val="tx1">
                        <a:lumMod val="95000"/>
                      </a:scheme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30,000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490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245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3,710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2,690</a:t>
                      </a:r>
                    </a:p>
                  </a:txBody>
                  <a:tcPr marL="44450" marR="44450" marT="0" marB="0" anchor="ctr">
                    <a:solidFill>
                      <a:schemeClr val="bg2">
                        <a:lumMod val="40000"/>
                        <a:lumOff val="60000"/>
                      </a:schemeClr>
                    </a:solidFill>
                  </a:tcPr>
                </a:tc>
                <a:extLst>
                  <a:ext uri="{0D108BD9-81ED-4DB2-BD59-A6C34878D82A}">
                    <a16:rowId xmlns:a16="http://schemas.microsoft.com/office/drawing/2014/main" val="10002"/>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30,000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550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290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4,120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3,230</a:t>
                      </a:r>
                    </a:p>
                  </a:txBody>
                  <a:tcPr marL="44450" marR="44450" marT="0" marB="0" anchor="ctr">
                    <a:solidFill>
                      <a:schemeClr val="tx1">
                        <a:lumMod val="95000"/>
                      </a:schemeClr>
                    </a:solidFill>
                  </a:tcPr>
                </a:tc>
                <a:extLst>
                  <a:ext uri="{0D108BD9-81ED-4DB2-BD59-A6C34878D82A}">
                    <a16:rowId xmlns:a16="http://schemas.microsoft.com/office/drawing/2014/main" val="10003"/>
                  </a:ext>
                </a:extLst>
              </a:tr>
              <a:tr h="19743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625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335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4,680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3,760</a:t>
                      </a:r>
                    </a:p>
                  </a:txBody>
                  <a:tcPr marL="44450" marR="44450" marT="0" marB="0" anchor="ctr">
                    <a:solidFill>
                      <a:schemeClr val="bg2">
                        <a:lumMod val="40000"/>
                        <a:lumOff val="60000"/>
                      </a:schemeClr>
                    </a:solidFill>
                  </a:tcPr>
                </a:tc>
                <a:extLst>
                  <a:ext uri="{0D108BD9-81ED-4DB2-BD59-A6C34878D82A}">
                    <a16:rowId xmlns:a16="http://schemas.microsoft.com/office/drawing/2014/main" val="10004"/>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815</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390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6,060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4,480</a:t>
                      </a:r>
                    </a:p>
                  </a:txBody>
                  <a:tcPr marL="44450" marR="44450" marT="0" marB="0" anchor="ctr">
                    <a:solidFill>
                      <a:schemeClr val="tx1">
                        <a:lumMod val="95000"/>
                      </a:schemeClr>
                    </a:solidFill>
                  </a:tcPr>
                </a:tc>
                <a:extLst>
                  <a:ext uri="{0D108BD9-81ED-4DB2-BD59-A6C34878D82A}">
                    <a16:rowId xmlns:a16="http://schemas.microsoft.com/office/drawing/2014/main" val="10005"/>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250,000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965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435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7,320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5,370</a:t>
                      </a:r>
                    </a:p>
                  </a:txBody>
                  <a:tcPr marL="44450" marR="44450" marT="0" marB="0" anchor="ctr">
                    <a:solidFill>
                      <a:schemeClr val="bg2">
                        <a:lumMod val="40000"/>
                        <a:lumOff val="60000"/>
                      </a:schemeClr>
                    </a:solidFill>
                  </a:tcPr>
                </a:tc>
                <a:extLst>
                  <a:ext uri="{0D108BD9-81ED-4DB2-BD59-A6C34878D82A}">
                    <a16:rowId xmlns:a16="http://schemas.microsoft.com/office/drawing/2014/main" val="10006"/>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250,000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350,000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1,075</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530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8,160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5,910</a:t>
                      </a:r>
                    </a:p>
                  </a:txBody>
                  <a:tcPr marL="44450" marR="44450" marT="0" marB="0" anchor="ctr">
                    <a:solidFill>
                      <a:schemeClr val="tx1">
                        <a:lumMod val="95000"/>
                      </a:schemeClr>
                    </a:solidFill>
                  </a:tcPr>
                </a:tc>
                <a:extLst>
                  <a:ext uri="{0D108BD9-81ED-4DB2-BD59-A6C34878D82A}">
                    <a16:rowId xmlns:a16="http://schemas.microsoft.com/office/drawing/2014/main" val="10007"/>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350,000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450,000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1,180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580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9,000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6,430</a:t>
                      </a:r>
                    </a:p>
                  </a:txBody>
                  <a:tcPr marL="44450" marR="44450" marT="0" marB="0" anchor="ctr">
                    <a:solidFill>
                      <a:schemeClr val="bg2">
                        <a:lumMod val="40000"/>
                        <a:lumOff val="60000"/>
                      </a:schemeClr>
                    </a:solidFill>
                  </a:tcPr>
                </a:tc>
                <a:extLst>
                  <a:ext uri="{0D108BD9-81ED-4DB2-BD59-A6C34878D82A}">
                    <a16:rowId xmlns:a16="http://schemas.microsoft.com/office/drawing/2014/main" val="10008"/>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450,000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600,000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1,290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675</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9,840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7,700</a:t>
                      </a:r>
                    </a:p>
                  </a:txBody>
                  <a:tcPr marL="44450" marR="44450" marT="0" marB="0" anchor="ctr">
                    <a:solidFill>
                      <a:schemeClr val="tx1">
                        <a:lumMod val="95000"/>
                      </a:schemeClr>
                    </a:solidFill>
                  </a:tcPr>
                </a:tc>
                <a:extLst>
                  <a:ext uri="{0D108BD9-81ED-4DB2-BD59-A6C34878D82A}">
                    <a16:rowId xmlns:a16="http://schemas.microsoft.com/office/drawing/2014/main" val="10009"/>
                  </a:ext>
                </a:extLst>
              </a:tr>
              <a:tr h="19536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600,000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750,000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1,450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775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11,100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8,790</a:t>
                      </a:r>
                    </a:p>
                  </a:txBody>
                  <a:tcPr marL="44450" marR="44450" marT="0" marB="0" anchor="ctr">
                    <a:solidFill>
                      <a:schemeClr val="bg2">
                        <a:lumMod val="40000"/>
                        <a:lumOff val="60000"/>
                      </a:schemeClr>
                    </a:solidFill>
                  </a:tcPr>
                </a:tc>
                <a:extLst>
                  <a:ext uri="{0D108BD9-81ED-4DB2-BD59-A6C34878D82A}">
                    <a16:rowId xmlns:a16="http://schemas.microsoft.com/office/drawing/2014/main" val="10010"/>
                  </a:ext>
                </a:extLst>
              </a:tr>
              <a:tr h="2286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750,000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1,000,000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1,615</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875</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12,350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9,850</a:t>
                      </a:r>
                    </a:p>
                  </a:txBody>
                  <a:tcPr marL="44450" marR="44450" marT="0" marB="0" anchor="ctr">
                    <a:solidFill>
                      <a:schemeClr val="tx1">
                        <a:lumMod val="95000"/>
                      </a:schemeClr>
                    </a:solidFill>
                  </a:tcPr>
                </a:tc>
                <a:extLst>
                  <a:ext uri="{0D108BD9-81ED-4DB2-BD59-A6C34878D82A}">
                    <a16:rowId xmlns:a16="http://schemas.microsoft.com/office/drawing/2014/main" val="10011"/>
                  </a:ext>
                </a:extLst>
              </a:tr>
              <a:tr h="2286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1,000,000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1,250,000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1,885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975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14,500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11,100</a:t>
                      </a:r>
                    </a:p>
                  </a:txBody>
                  <a:tcPr marL="44450" marR="44450" marT="0" marB="0" anchor="ctr">
                    <a:solidFill>
                      <a:schemeClr val="bg2">
                        <a:lumMod val="40000"/>
                        <a:lumOff val="60000"/>
                      </a:schemeClr>
                    </a:solidFill>
                  </a:tcPr>
                </a:tc>
                <a:extLst>
                  <a:ext uri="{0D108BD9-81ED-4DB2-BD59-A6C34878D82A}">
                    <a16:rowId xmlns:a16="http://schemas.microsoft.com/office/drawing/2014/main" val="419738068"/>
                  </a:ext>
                </a:extLst>
              </a:tr>
              <a:tr h="2286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1,250,000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2,155</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1,100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16,500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12,450</a:t>
                      </a:r>
                    </a:p>
                  </a:txBody>
                  <a:tcPr marL="44450" marR="44450" marT="0" marB="0" anchor="ctr">
                    <a:solidFill>
                      <a:schemeClr val="tx1">
                        <a:lumMod val="95000"/>
                      </a:schemeClr>
                    </a:solidFill>
                  </a:tcPr>
                </a:tc>
                <a:extLst>
                  <a:ext uri="{0D108BD9-81ED-4DB2-BD59-A6C34878D82A}">
                    <a16:rowId xmlns:a16="http://schemas.microsoft.com/office/drawing/2014/main" val="4008555010"/>
                  </a:ext>
                </a:extLst>
              </a:tr>
              <a:tr h="2286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2,425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1,230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18,700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13,950</a:t>
                      </a:r>
                    </a:p>
                  </a:txBody>
                  <a:tcPr marL="44450" marR="44450" marT="0" marB="0" anchor="ctr">
                    <a:solidFill>
                      <a:schemeClr val="bg2">
                        <a:lumMod val="40000"/>
                        <a:lumOff val="60000"/>
                      </a:schemeClr>
                    </a:solidFill>
                  </a:tcPr>
                </a:tc>
                <a:extLst>
                  <a:ext uri="{0D108BD9-81ED-4DB2-BD59-A6C34878D82A}">
                    <a16:rowId xmlns:a16="http://schemas.microsoft.com/office/drawing/2014/main" val="635825776"/>
                  </a:ext>
                </a:extLst>
              </a:tr>
            </a:tbl>
          </a:graphicData>
        </a:graphic>
      </p:graphicFrame>
      <p:sp>
        <p:nvSpPr>
          <p:cNvPr id="5" name="Rectangle 8">
            <a:extLst>
              <a:ext uri="{FF2B5EF4-FFF2-40B4-BE49-F238E27FC236}">
                <a16:creationId xmlns:a16="http://schemas.microsoft.com/office/drawing/2014/main" id="{EEDB1FCF-F7EF-4143-839B-65059F426D2E}"/>
              </a:ext>
            </a:extLst>
          </p:cNvPr>
          <p:cNvSpPr>
            <a:spLocks noChangeArrowheads="1"/>
          </p:cNvSpPr>
          <p:nvPr/>
        </p:nvSpPr>
        <p:spPr bwMode="auto">
          <a:xfrm>
            <a:off x="1774825" y="572312"/>
            <a:ext cx="8574520" cy="738664"/>
          </a:xfrm>
          <a:prstGeom prst="rect">
            <a:avLst/>
          </a:prstGeom>
          <a:solidFill>
            <a:schemeClr val="bg2">
              <a:lumMod val="40000"/>
              <a:lumOff val="6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es-ES" altLang="es-MX" sz="1400" b="1" dirty="0"/>
              <a:t>ANEXO 9. MONTOS MÁXIMOS DE ADJUDICACIONES MEDIANTE PROCEDIMIENTO DE ADJUDICACIÓN DIRECTA Y DE INVITACIÓN A CUANDO MENOS TRES PERSONAS, ESTABLECIDOS EN MILES DE PESOS, SIN CONSIDERAR EL IMPUESTO AL VALOR AGREGADO.</a:t>
            </a:r>
            <a:r>
              <a:rPr lang="es-ES" altLang="es-MX" sz="1400" dirty="0"/>
              <a:t> </a:t>
            </a:r>
          </a:p>
        </p:txBody>
      </p:sp>
      <p:sp>
        <p:nvSpPr>
          <p:cNvPr id="6" name="Text Box 108">
            <a:extLst>
              <a:ext uri="{FF2B5EF4-FFF2-40B4-BE49-F238E27FC236}">
                <a16:creationId xmlns:a16="http://schemas.microsoft.com/office/drawing/2014/main" id="{9C034085-F440-700A-BAF5-A777B5A1DE44}"/>
              </a:ext>
            </a:extLst>
          </p:cNvPr>
          <p:cNvSpPr txBox="1">
            <a:spLocks noChangeArrowheads="1"/>
          </p:cNvSpPr>
          <p:nvPr/>
        </p:nvSpPr>
        <p:spPr bwMode="auto">
          <a:xfrm>
            <a:off x="2566989" y="184511"/>
            <a:ext cx="70580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s-MX" altLang="es-MX" b="1" dirty="0">
                <a:solidFill>
                  <a:srgbClr val="0832B8"/>
                </a:solidFill>
              </a:rPr>
              <a:t>PRESUPUESTO DE EGRESOS DE LA FEDERACIÓN 2023</a:t>
            </a:r>
            <a:r>
              <a:rPr lang="es-MX" altLang="es-MX" sz="1000" b="1" dirty="0">
                <a:solidFill>
                  <a:srgbClr val="0832B8"/>
                </a:solidFill>
              </a:rPr>
              <a:t> </a:t>
            </a:r>
            <a:endParaRPr lang="es-ES" altLang="es-MX" b="1" dirty="0">
              <a:solidFill>
                <a:srgbClr val="0832B8"/>
              </a:solidFill>
            </a:endParaRPr>
          </a:p>
        </p:txBody>
      </p:sp>
      <p:sp>
        <p:nvSpPr>
          <p:cNvPr id="7" name="Rectangle 3">
            <a:extLst>
              <a:ext uri="{FF2B5EF4-FFF2-40B4-BE49-F238E27FC236}">
                <a16:creationId xmlns:a16="http://schemas.microsoft.com/office/drawing/2014/main" id="{A17079B0-9F56-F996-93AC-8B4B74685587}"/>
              </a:ext>
            </a:extLst>
          </p:cNvPr>
          <p:cNvSpPr>
            <a:spLocks noChangeArrowheads="1"/>
          </p:cNvSpPr>
          <p:nvPr/>
        </p:nvSpPr>
        <p:spPr bwMode="auto">
          <a:xfrm>
            <a:off x="1774825" y="1352524"/>
            <a:ext cx="8590546" cy="313137"/>
          </a:xfrm>
          <a:prstGeom prst="rect">
            <a:avLst/>
          </a:prstGeom>
          <a:solidFill>
            <a:schemeClr val="tx1">
              <a:lumMod val="95000"/>
            </a:schemeClr>
          </a:solidFill>
          <a:ln w="19050">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9" name="Rectangle 10">
            <a:extLst>
              <a:ext uri="{FF2B5EF4-FFF2-40B4-BE49-F238E27FC236}">
                <a16:creationId xmlns:a16="http://schemas.microsoft.com/office/drawing/2014/main" id="{072CA7DD-399A-DA8A-59EF-AD0FDD7C17C1}"/>
              </a:ext>
            </a:extLst>
          </p:cNvPr>
          <p:cNvSpPr>
            <a:spLocks noChangeArrowheads="1"/>
          </p:cNvSpPr>
          <p:nvPr/>
        </p:nvSpPr>
        <p:spPr bwMode="auto">
          <a:xfrm>
            <a:off x="3709985" y="1354457"/>
            <a:ext cx="506741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s-ES" altLang="es-MX" sz="1400" b="1" dirty="0">
                <a:solidFill>
                  <a:schemeClr val="bg2">
                    <a:lumMod val="60000"/>
                    <a:lumOff val="40000"/>
                  </a:schemeClr>
                </a:solidFill>
              </a:rPr>
              <a:t>Obras Públicas y Servicios Relacionados con las Mismas</a:t>
            </a:r>
            <a:endParaRPr lang="es-ES" altLang="es-MX" sz="1300" dirty="0">
              <a:solidFill>
                <a:schemeClr val="bg2">
                  <a:lumMod val="60000"/>
                  <a:lumOff val="40000"/>
                </a:schemeClr>
              </a:solidFill>
            </a:endParaRPr>
          </a:p>
        </p:txBody>
      </p:sp>
      <p:grpSp>
        <p:nvGrpSpPr>
          <p:cNvPr id="10" name="Grupo 3">
            <a:extLst>
              <a:ext uri="{FF2B5EF4-FFF2-40B4-BE49-F238E27FC236}">
                <a16:creationId xmlns:a16="http://schemas.microsoft.com/office/drawing/2014/main" id="{C3AEECCB-3F66-04C5-9B2D-DB1CE2C950A1}"/>
              </a:ext>
            </a:extLst>
          </p:cNvPr>
          <p:cNvGrpSpPr>
            <a:grpSpLocks/>
          </p:cNvGrpSpPr>
          <p:nvPr/>
        </p:nvGrpSpPr>
        <p:grpSpPr bwMode="auto">
          <a:xfrm>
            <a:off x="1788680" y="1679070"/>
            <a:ext cx="8578134" cy="869469"/>
            <a:chOff x="251517" y="2129137"/>
            <a:chExt cx="8576761" cy="869469"/>
          </a:xfrm>
        </p:grpSpPr>
        <p:sp>
          <p:nvSpPr>
            <p:cNvPr id="13" name="Rectangle 11">
              <a:extLst>
                <a:ext uri="{FF2B5EF4-FFF2-40B4-BE49-F238E27FC236}">
                  <a16:creationId xmlns:a16="http://schemas.microsoft.com/office/drawing/2014/main" id="{FB64A3DD-EB0D-0558-0076-915B81EE1FFE}"/>
                </a:ext>
              </a:extLst>
            </p:cNvPr>
            <p:cNvSpPr>
              <a:spLocks noChangeArrowheads="1"/>
            </p:cNvSpPr>
            <p:nvPr/>
          </p:nvSpPr>
          <p:spPr bwMode="auto">
            <a:xfrm>
              <a:off x="251517" y="2145159"/>
              <a:ext cx="1920996" cy="830997"/>
            </a:xfrm>
            <a:prstGeom prst="rect">
              <a:avLst/>
            </a:prstGeom>
            <a:solidFill>
              <a:schemeClr val="tx1">
                <a:lumMod val="95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s-ES" altLang="es-MX" sz="300" b="1" dirty="0">
                <a:solidFill>
                  <a:srgbClr val="292934"/>
                </a:solidFill>
              </a:endParaRPr>
            </a:p>
            <a:p>
              <a:pPr algn="ctr"/>
              <a:r>
                <a:rPr lang="es-ES" altLang="es-MX" sz="1000" b="1" dirty="0">
                  <a:solidFill>
                    <a:srgbClr val="292934"/>
                  </a:solidFill>
                </a:rPr>
                <a:t>Presupuesto autorizado para realizar obras y servicios relacionados con las mismas</a:t>
              </a:r>
            </a:p>
            <a:p>
              <a:pPr algn="ctr"/>
              <a:endParaRPr lang="es-ES" altLang="es-MX" sz="500" b="1" dirty="0">
                <a:solidFill>
                  <a:srgbClr val="292934"/>
                </a:solidFill>
              </a:endParaRPr>
            </a:p>
          </p:txBody>
        </p:sp>
        <p:sp>
          <p:nvSpPr>
            <p:cNvPr id="14" name="Rectangle 12">
              <a:extLst>
                <a:ext uri="{FF2B5EF4-FFF2-40B4-BE49-F238E27FC236}">
                  <a16:creationId xmlns:a16="http://schemas.microsoft.com/office/drawing/2014/main" id="{6453834A-3C9A-0F39-55BE-611492913E17}"/>
                </a:ext>
              </a:extLst>
            </p:cNvPr>
            <p:cNvSpPr>
              <a:spLocks noChangeArrowheads="1"/>
            </p:cNvSpPr>
            <p:nvPr/>
          </p:nvSpPr>
          <p:spPr bwMode="auto">
            <a:xfrm>
              <a:off x="2182259" y="2250958"/>
              <a:ext cx="1614008"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s-ES" altLang="es-MX" sz="1000" b="1" dirty="0">
                  <a:solidFill>
                    <a:schemeClr val="bg1"/>
                  </a:solidFill>
                </a:rPr>
                <a:t>Monto máximo total de cada obra pública que podrá adjudicarse directamente </a:t>
              </a:r>
            </a:p>
          </p:txBody>
        </p:sp>
        <p:sp>
          <p:nvSpPr>
            <p:cNvPr id="15" name="Rectangle 13">
              <a:extLst>
                <a:ext uri="{FF2B5EF4-FFF2-40B4-BE49-F238E27FC236}">
                  <a16:creationId xmlns:a16="http://schemas.microsoft.com/office/drawing/2014/main" id="{E875FBD7-E1F6-51A0-F31D-EB64B2604415}"/>
                </a:ext>
              </a:extLst>
            </p:cNvPr>
            <p:cNvSpPr>
              <a:spLocks noChangeArrowheads="1"/>
            </p:cNvSpPr>
            <p:nvPr/>
          </p:nvSpPr>
          <p:spPr bwMode="auto">
            <a:xfrm>
              <a:off x="7214270" y="2129137"/>
              <a:ext cx="1614008" cy="869469"/>
            </a:xfrm>
            <a:prstGeom prst="rect">
              <a:avLst/>
            </a:prstGeom>
            <a:solidFill>
              <a:schemeClr val="tx1">
                <a:lumMod val="95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s-ES" altLang="es-MX" sz="300" b="1" dirty="0">
                <a:solidFill>
                  <a:schemeClr val="bg1"/>
                </a:solidFill>
              </a:endParaRPr>
            </a:p>
            <a:p>
              <a:pPr algn="ctr"/>
              <a:r>
                <a:rPr lang="es-ES" altLang="es-MX" sz="950" b="1" dirty="0">
                  <a:solidFill>
                    <a:schemeClr val="bg1"/>
                  </a:solidFill>
                </a:rPr>
                <a:t>Monto máximo total de cada servicio que podrá adjudicarse mediante invitación a cuando menos tres personas </a:t>
              </a:r>
            </a:p>
          </p:txBody>
        </p:sp>
      </p:grpSp>
      <p:sp>
        <p:nvSpPr>
          <p:cNvPr id="8" name="Rectangle 13">
            <a:extLst>
              <a:ext uri="{FF2B5EF4-FFF2-40B4-BE49-F238E27FC236}">
                <a16:creationId xmlns:a16="http://schemas.microsoft.com/office/drawing/2014/main" id="{2E8D6DCD-251C-E091-AEC8-FFC060036C70}"/>
              </a:ext>
            </a:extLst>
          </p:cNvPr>
          <p:cNvSpPr>
            <a:spLocks noChangeArrowheads="1"/>
          </p:cNvSpPr>
          <p:nvPr/>
        </p:nvSpPr>
        <p:spPr bwMode="auto">
          <a:xfrm>
            <a:off x="5334246" y="1681385"/>
            <a:ext cx="1614267" cy="892552"/>
          </a:xfrm>
          <a:prstGeom prst="rect">
            <a:avLst/>
          </a:prstGeom>
          <a:solidFill>
            <a:schemeClr val="tx1">
              <a:lumMod val="95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s-ES" altLang="es-MX" sz="600" b="1" dirty="0">
              <a:solidFill>
                <a:schemeClr val="bg1"/>
              </a:solidFill>
            </a:endParaRPr>
          </a:p>
          <a:p>
            <a:pPr algn="ctr"/>
            <a:r>
              <a:rPr lang="es-ES" altLang="es-MX" sz="1000" b="1" dirty="0">
                <a:solidFill>
                  <a:schemeClr val="bg1"/>
                </a:solidFill>
              </a:rPr>
              <a:t>Monto máximo total de cada servicio que podrá adjudicarse directamente</a:t>
            </a:r>
          </a:p>
          <a:p>
            <a:pPr algn="ctr"/>
            <a:endParaRPr lang="es-ES" altLang="es-MX" sz="600" b="1" dirty="0">
              <a:solidFill>
                <a:schemeClr val="bg1"/>
              </a:solidFill>
            </a:endParaRPr>
          </a:p>
        </p:txBody>
      </p:sp>
      <p:sp>
        <p:nvSpPr>
          <p:cNvPr id="16" name="Rectangle 12">
            <a:extLst>
              <a:ext uri="{FF2B5EF4-FFF2-40B4-BE49-F238E27FC236}">
                <a16:creationId xmlns:a16="http://schemas.microsoft.com/office/drawing/2014/main" id="{B367AC0B-40C7-05B9-FB85-2B7400F8C649}"/>
              </a:ext>
            </a:extLst>
          </p:cNvPr>
          <p:cNvSpPr>
            <a:spLocks noChangeArrowheads="1"/>
          </p:cNvSpPr>
          <p:nvPr/>
        </p:nvSpPr>
        <p:spPr bwMode="auto">
          <a:xfrm>
            <a:off x="7045498" y="1619293"/>
            <a:ext cx="1614266"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s-ES" altLang="es-MX" sz="980" b="1" dirty="0">
                <a:solidFill>
                  <a:schemeClr val="bg1"/>
                </a:solidFill>
              </a:rPr>
              <a:t>Monto máximo total de cada obra pública que podrá adjudicarse mediante invitación a cuando menos tres personas </a:t>
            </a:r>
          </a:p>
        </p:txBody>
      </p:sp>
    </p:spTree>
    <p:extLst>
      <p:ext uri="{BB962C8B-B14F-4D97-AF65-F5344CB8AC3E}">
        <p14:creationId xmlns:p14="http://schemas.microsoft.com/office/powerpoint/2010/main" val="410093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500" fill="hold"/>
                                        <p:tgtEl>
                                          <p:spTgt spid="5"/>
                                        </p:tgtEl>
                                        <p:attrNameLst>
                                          <p:attrName>ppt_w</p:attrName>
                                        </p:attrNameLst>
                                      </p:cBhvr>
                                      <p:tavLst>
                                        <p:tav tm="0">
                                          <p:val>
                                            <p:fltVal val="0"/>
                                          </p:val>
                                        </p:tav>
                                        <p:tav tm="100000">
                                          <p:val>
                                            <p:strVal val="#ppt_w"/>
                                          </p:val>
                                        </p:tav>
                                      </p:tavLst>
                                    </p:anim>
                                    <p:anim calcmode="lin" valueType="num">
                                      <p:cBhvr>
                                        <p:cTn id="14" dur="1500" fill="hold"/>
                                        <p:tgtEl>
                                          <p:spTgt spid="5"/>
                                        </p:tgtEl>
                                        <p:attrNameLst>
                                          <p:attrName>ppt_h</p:attrName>
                                        </p:attrNameLst>
                                      </p:cBhvr>
                                      <p:tavLst>
                                        <p:tav tm="0">
                                          <p:val>
                                            <p:fltVal val="0"/>
                                          </p:val>
                                        </p:tav>
                                        <p:tav tm="100000">
                                          <p:val>
                                            <p:strVal val="#ppt_h"/>
                                          </p:val>
                                        </p:tav>
                                      </p:tavLst>
                                    </p:anim>
                                    <p:animEffect transition="in" filter="fade">
                                      <p:cBhvr>
                                        <p:cTn id="15" dur="1500"/>
                                        <p:tgtEl>
                                          <p:spTgt spid="5"/>
                                        </p:tgtEl>
                                      </p:cBhvr>
                                    </p:animEffect>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250"/>
                                        <p:tgtEl>
                                          <p:spTgt spid="3"/>
                                        </p:tgtEl>
                                      </p:cBhvr>
                                    </p:animEffect>
                                    <p:anim calcmode="lin" valueType="num">
                                      <p:cBhvr>
                                        <p:cTn id="19" dur="1250" fill="hold"/>
                                        <p:tgtEl>
                                          <p:spTgt spid="3"/>
                                        </p:tgtEl>
                                        <p:attrNameLst>
                                          <p:attrName>ppt_x</p:attrName>
                                        </p:attrNameLst>
                                      </p:cBhvr>
                                      <p:tavLst>
                                        <p:tav tm="0">
                                          <p:val>
                                            <p:strVal val="#ppt_x"/>
                                          </p:val>
                                        </p:tav>
                                        <p:tav tm="100000">
                                          <p:val>
                                            <p:strVal val="#ppt_x"/>
                                          </p:val>
                                        </p:tav>
                                      </p:tavLst>
                                    </p:anim>
                                    <p:anim calcmode="lin" valueType="num">
                                      <p:cBhvr>
                                        <p:cTn id="20" dur="1250" fill="hold"/>
                                        <p:tgtEl>
                                          <p:spTgt spid="3"/>
                                        </p:tgtEl>
                                        <p:attrNameLst>
                                          <p:attrName>ppt_y</p:attrName>
                                        </p:attrNameLst>
                                      </p:cBhvr>
                                      <p:tavLst>
                                        <p:tav tm="0">
                                          <p:val>
                                            <p:strVal val="#ppt_y+.1"/>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250" fill="hold"/>
                                        <p:tgtEl>
                                          <p:spTgt spid="9"/>
                                        </p:tgtEl>
                                        <p:attrNameLst>
                                          <p:attrName>ppt_w</p:attrName>
                                        </p:attrNameLst>
                                      </p:cBhvr>
                                      <p:tavLst>
                                        <p:tav tm="0">
                                          <p:val>
                                            <p:fltVal val="0"/>
                                          </p:val>
                                        </p:tav>
                                        <p:tav tm="100000">
                                          <p:val>
                                            <p:strVal val="#ppt_w"/>
                                          </p:val>
                                        </p:tav>
                                      </p:tavLst>
                                    </p:anim>
                                    <p:anim calcmode="lin" valueType="num">
                                      <p:cBhvr>
                                        <p:cTn id="24" dur="1250" fill="hold"/>
                                        <p:tgtEl>
                                          <p:spTgt spid="9"/>
                                        </p:tgtEl>
                                        <p:attrNameLst>
                                          <p:attrName>ppt_h</p:attrName>
                                        </p:attrNameLst>
                                      </p:cBhvr>
                                      <p:tavLst>
                                        <p:tav tm="0">
                                          <p:val>
                                            <p:fltVal val="0"/>
                                          </p:val>
                                        </p:tav>
                                        <p:tav tm="100000">
                                          <p:val>
                                            <p:strVal val="#ppt_h"/>
                                          </p:val>
                                        </p:tav>
                                      </p:tavLst>
                                    </p:anim>
                                    <p:animEffect transition="in" filter="fade">
                                      <p:cBhvr>
                                        <p:cTn id="25" dur="1250"/>
                                        <p:tgtEl>
                                          <p:spTgt spid="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250" fill="hold"/>
                                        <p:tgtEl>
                                          <p:spTgt spid="16"/>
                                        </p:tgtEl>
                                        <p:attrNameLst>
                                          <p:attrName>ppt_w</p:attrName>
                                        </p:attrNameLst>
                                      </p:cBhvr>
                                      <p:tavLst>
                                        <p:tav tm="0">
                                          <p:val>
                                            <p:fltVal val="0"/>
                                          </p:val>
                                        </p:tav>
                                        <p:tav tm="100000">
                                          <p:val>
                                            <p:strVal val="#ppt_w"/>
                                          </p:val>
                                        </p:tav>
                                      </p:tavLst>
                                    </p:anim>
                                    <p:anim calcmode="lin" valueType="num">
                                      <p:cBhvr>
                                        <p:cTn id="29" dur="1250" fill="hold"/>
                                        <p:tgtEl>
                                          <p:spTgt spid="16"/>
                                        </p:tgtEl>
                                        <p:attrNameLst>
                                          <p:attrName>ppt_h</p:attrName>
                                        </p:attrNameLst>
                                      </p:cBhvr>
                                      <p:tavLst>
                                        <p:tav tm="0">
                                          <p:val>
                                            <p:fltVal val="0"/>
                                          </p:val>
                                        </p:tav>
                                        <p:tav tm="100000">
                                          <p:val>
                                            <p:strVal val="#ppt_h"/>
                                          </p:val>
                                        </p:tav>
                                      </p:tavLst>
                                    </p:anim>
                                    <p:animEffect transition="in" filter="fade">
                                      <p:cBhvr>
                                        <p:cTn id="30" dur="1250"/>
                                        <p:tgtEl>
                                          <p:spTgt spid="1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250" fill="hold"/>
                                        <p:tgtEl>
                                          <p:spTgt spid="8"/>
                                        </p:tgtEl>
                                        <p:attrNameLst>
                                          <p:attrName>ppt_w</p:attrName>
                                        </p:attrNameLst>
                                      </p:cBhvr>
                                      <p:tavLst>
                                        <p:tav tm="0">
                                          <p:val>
                                            <p:fltVal val="0"/>
                                          </p:val>
                                        </p:tav>
                                        <p:tav tm="100000">
                                          <p:val>
                                            <p:strVal val="#ppt_w"/>
                                          </p:val>
                                        </p:tav>
                                      </p:tavLst>
                                    </p:anim>
                                    <p:anim calcmode="lin" valueType="num">
                                      <p:cBhvr>
                                        <p:cTn id="34" dur="1250" fill="hold"/>
                                        <p:tgtEl>
                                          <p:spTgt spid="8"/>
                                        </p:tgtEl>
                                        <p:attrNameLst>
                                          <p:attrName>ppt_h</p:attrName>
                                        </p:attrNameLst>
                                      </p:cBhvr>
                                      <p:tavLst>
                                        <p:tav tm="0">
                                          <p:val>
                                            <p:fltVal val="0"/>
                                          </p:val>
                                        </p:tav>
                                        <p:tav tm="100000">
                                          <p:val>
                                            <p:strVal val="#ppt_h"/>
                                          </p:val>
                                        </p:tav>
                                      </p:tavLst>
                                    </p:anim>
                                    <p:animEffect transition="in" filter="fade">
                                      <p:cBhvr>
                                        <p:cTn id="35" dur="1250"/>
                                        <p:tgtEl>
                                          <p:spTgt spid="8"/>
                                        </p:tgtEl>
                                      </p:cBhvr>
                                    </p:animEffect>
                                  </p:childTnLst>
                                </p:cTn>
                              </p:par>
                              <p:par>
                                <p:cTn id="36" presetID="53" presetClass="entr" presetSubtype="16"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250" fill="hold"/>
                                        <p:tgtEl>
                                          <p:spTgt spid="10"/>
                                        </p:tgtEl>
                                        <p:attrNameLst>
                                          <p:attrName>ppt_w</p:attrName>
                                        </p:attrNameLst>
                                      </p:cBhvr>
                                      <p:tavLst>
                                        <p:tav tm="0">
                                          <p:val>
                                            <p:fltVal val="0"/>
                                          </p:val>
                                        </p:tav>
                                        <p:tav tm="100000">
                                          <p:val>
                                            <p:strVal val="#ppt_w"/>
                                          </p:val>
                                        </p:tav>
                                      </p:tavLst>
                                    </p:anim>
                                    <p:anim calcmode="lin" valueType="num">
                                      <p:cBhvr>
                                        <p:cTn id="39" dur="1250" fill="hold"/>
                                        <p:tgtEl>
                                          <p:spTgt spid="10"/>
                                        </p:tgtEl>
                                        <p:attrNameLst>
                                          <p:attrName>ppt_h</p:attrName>
                                        </p:attrNameLst>
                                      </p:cBhvr>
                                      <p:tavLst>
                                        <p:tav tm="0">
                                          <p:val>
                                            <p:fltVal val="0"/>
                                          </p:val>
                                        </p:tav>
                                        <p:tav tm="100000">
                                          <p:val>
                                            <p:strVal val="#ppt_h"/>
                                          </p:val>
                                        </p:tav>
                                      </p:tavLst>
                                    </p:anim>
                                    <p:animEffect transition="in" filter="fade">
                                      <p:cBhvr>
                                        <p:cTn id="40" dur="1250"/>
                                        <p:tgtEl>
                                          <p:spTgt spid="10"/>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250" fill="hold"/>
                                        <p:tgtEl>
                                          <p:spTgt spid="7"/>
                                        </p:tgtEl>
                                        <p:attrNameLst>
                                          <p:attrName>ppt_w</p:attrName>
                                        </p:attrNameLst>
                                      </p:cBhvr>
                                      <p:tavLst>
                                        <p:tav tm="0">
                                          <p:val>
                                            <p:strVal val="#ppt_w*0.70"/>
                                          </p:val>
                                        </p:tav>
                                        <p:tav tm="100000">
                                          <p:val>
                                            <p:strVal val="#ppt_w"/>
                                          </p:val>
                                        </p:tav>
                                      </p:tavLst>
                                    </p:anim>
                                    <p:anim calcmode="lin" valueType="num">
                                      <p:cBhvr>
                                        <p:cTn id="44" dur="1250" fill="hold"/>
                                        <p:tgtEl>
                                          <p:spTgt spid="7"/>
                                        </p:tgtEl>
                                        <p:attrNameLst>
                                          <p:attrName>ppt_h</p:attrName>
                                        </p:attrNameLst>
                                      </p:cBhvr>
                                      <p:tavLst>
                                        <p:tav tm="0">
                                          <p:val>
                                            <p:strVal val="#ppt_h"/>
                                          </p:val>
                                        </p:tav>
                                        <p:tav tm="100000">
                                          <p:val>
                                            <p:strVal val="#ppt_h"/>
                                          </p:val>
                                        </p:tav>
                                      </p:tavLst>
                                    </p:anim>
                                    <p:animEffect transition="in" filter="fade">
                                      <p:cBhvr>
                                        <p:cTn id="45" dur="1250"/>
                                        <p:tgtEl>
                                          <p:spTgt spid="7"/>
                                        </p:tgtEl>
                                      </p:cBhvr>
                                    </p:animEffect>
                                  </p:childTnLst>
                                </p:cTn>
                              </p:par>
                              <p:par>
                                <p:cTn id="46" presetID="53" presetClass="entr" presetSubtype="16"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250" fill="hold"/>
                                        <p:tgtEl>
                                          <p:spTgt spid="10"/>
                                        </p:tgtEl>
                                        <p:attrNameLst>
                                          <p:attrName>ppt_w</p:attrName>
                                        </p:attrNameLst>
                                      </p:cBhvr>
                                      <p:tavLst>
                                        <p:tav tm="0">
                                          <p:val>
                                            <p:fltVal val="0"/>
                                          </p:val>
                                        </p:tav>
                                        <p:tav tm="100000">
                                          <p:val>
                                            <p:strVal val="#ppt_w"/>
                                          </p:val>
                                        </p:tav>
                                      </p:tavLst>
                                    </p:anim>
                                    <p:anim calcmode="lin" valueType="num">
                                      <p:cBhvr>
                                        <p:cTn id="49" dur="1250" fill="hold"/>
                                        <p:tgtEl>
                                          <p:spTgt spid="10"/>
                                        </p:tgtEl>
                                        <p:attrNameLst>
                                          <p:attrName>ppt_h</p:attrName>
                                        </p:attrNameLst>
                                      </p:cBhvr>
                                      <p:tavLst>
                                        <p:tav tm="0">
                                          <p:val>
                                            <p:fltVal val="0"/>
                                          </p:val>
                                        </p:tav>
                                        <p:tav tm="100000">
                                          <p:val>
                                            <p:strVal val="#ppt_h"/>
                                          </p:val>
                                        </p:tav>
                                      </p:tavLst>
                                    </p:anim>
                                    <p:animEffect transition="in" filter="fade">
                                      <p:cBhvr>
                                        <p:cTn id="50"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p:bldP spid="8" grpId="0" animBg="1"/>
      <p:bldP spid="1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213942"/>
            <a:ext cx="9690132" cy="6099825"/>
          </a:xfrm>
        </p:spPr>
        <p:txBody>
          <a:bodyPr>
            <a:normAutofit/>
          </a:bodyPr>
          <a:lstStyle/>
          <a:p>
            <a:pPr marL="0" lvl="1" indent="0" algn="just" eaLnBrk="1" hangingPunct="1">
              <a:lnSpc>
                <a:spcPct val="100000"/>
              </a:lnSpc>
              <a:spcBef>
                <a:spcPts val="0"/>
              </a:spcBef>
              <a:buClr>
                <a:srgbClr val="8E2E50"/>
              </a:buClr>
              <a:buFont typeface="Wingdings" pitchFamily="2" charset="2"/>
              <a:buNone/>
            </a:pPr>
            <a:r>
              <a:rPr lang="es-MX" altLang="es-MX" b="1" dirty="0">
                <a:solidFill>
                  <a:schemeClr val="bg1"/>
                </a:solidFill>
                <a:latin typeface="Arial" panose="020B0604020202020204" pitchFamily="34" charset="0"/>
                <a:cs typeface="Arial" panose="020B0604020202020204" pitchFamily="34" charset="0"/>
              </a:rPr>
              <a:t>III. </a:t>
            </a:r>
            <a:r>
              <a:rPr lang="es-MX" altLang="es-MX" dirty="0">
                <a:solidFill>
                  <a:schemeClr val="bg1"/>
                </a:solidFill>
                <a:latin typeface="Arial" panose="020B0604020202020204" pitchFamily="34" charset="0"/>
                <a:cs typeface="Arial" panose="020B0604020202020204" pitchFamily="34" charset="0"/>
              </a:rPr>
              <a:t>Estas contrataciones por </a:t>
            </a:r>
            <a:r>
              <a:rPr lang="es-MX" altLang="es-MX" dirty="0">
                <a:solidFill>
                  <a:srgbClr val="0000FF"/>
                </a:solidFill>
                <a:latin typeface="Arial" panose="020B0604020202020204" pitchFamily="34" charset="0"/>
                <a:cs typeface="Arial" panose="020B0604020202020204" pitchFamily="34" charset="0"/>
              </a:rPr>
              <a:t>monto</a:t>
            </a:r>
            <a:r>
              <a:rPr lang="es-MX" altLang="es-MX" dirty="0">
                <a:solidFill>
                  <a:schemeClr val="bg1"/>
                </a:solidFill>
                <a:latin typeface="Arial" panose="020B0604020202020204" pitchFamily="34" charset="0"/>
                <a:cs typeface="Arial" panose="020B0604020202020204" pitchFamily="34" charset="0"/>
              </a:rPr>
              <a:t> se podrán llevar a cabo siempre que </a:t>
            </a:r>
            <a:r>
              <a:rPr lang="es-MX" altLang="es-MX" dirty="0">
                <a:solidFill>
                  <a:schemeClr val="bg2"/>
                </a:solidFill>
                <a:latin typeface="Arial" panose="020B0604020202020204" pitchFamily="34" charset="0"/>
                <a:cs typeface="Arial" panose="020B0604020202020204" pitchFamily="34" charset="0"/>
              </a:rPr>
              <a:t>los contratos no se fraccionen</a:t>
            </a:r>
            <a:r>
              <a:rPr lang="es-MX" altLang="es-MX" dirty="0">
                <a:solidFill>
                  <a:schemeClr val="bg1"/>
                </a:solidFill>
                <a:latin typeface="Arial" panose="020B0604020202020204" pitchFamily="34" charset="0"/>
                <a:cs typeface="Arial" panose="020B0604020202020204" pitchFamily="34" charset="0"/>
              </a:rPr>
              <a:t> para que las contrataciones quede comprendidas en los supuestos de excepción a la licitación pública por monto. </a:t>
            </a:r>
          </a:p>
          <a:p>
            <a:pPr marL="0" lvl="1" indent="0" algn="just" eaLnBrk="1" hangingPunct="1">
              <a:lnSpc>
                <a:spcPct val="100000"/>
              </a:lnSpc>
              <a:spcBef>
                <a:spcPts val="0"/>
              </a:spcBef>
              <a:buClr>
                <a:srgbClr val="8E2E50"/>
              </a:buClr>
              <a:buFont typeface="Wingdings" pitchFamily="2" charset="2"/>
              <a:buNone/>
            </a:pPr>
            <a:endParaRPr lang="es-MX" alt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r>
              <a:rPr lang="es-MX" altLang="es-MX" dirty="0">
                <a:solidFill>
                  <a:schemeClr val="bg1"/>
                </a:solidFill>
                <a:latin typeface="Arial" panose="020B0604020202020204" pitchFamily="34" charset="0"/>
                <a:cs typeface="Arial" panose="020B0604020202020204" pitchFamily="34" charset="0"/>
              </a:rPr>
              <a:t>Existe fraccionamiento cuando se cumplen las cinco fracciones del artículo 74 del RLAASSP o del 75 2º pfo. del RLOPSRM. </a:t>
            </a:r>
          </a:p>
          <a:p>
            <a:pPr marL="0" lvl="1" indent="0" algn="just" eaLnBrk="1" hangingPunct="1">
              <a:lnSpc>
                <a:spcPct val="100000"/>
              </a:lnSpc>
              <a:spcBef>
                <a:spcPts val="0"/>
              </a:spcBef>
              <a:buClr>
                <a:srgbClr val="8E2E50"/>
              </a:buClr>
              <a:buFont typeface="Wingdings" pitchFamily="2" charset="2"/>
              <a:buNone/>
            </a:pPr>
            <a:endParaRPr lang="es-MX" alt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r>
              <a:rPr lang="es-MX" altLang="es-MX" dirty="0">
                <a:solidFill>
                  <a:schemeClr val="bg1"/>
                </a:solidFill>
                <a:latin typeface="Arial" panose="020B0604020202020204" pitchFamily="34" charset="0"/>
                <a:cs typeface="Arial" panose="020B0604020202020204" pitchFamily="34" charset="0"/>
              </a:rPr>
              <a:t>Por lo tanto deben cumplirse los seis requisitos siguientes:</a:t>
            </a:r>
          </a:p>
          <a:p>
            <a:pPr marL="0" lvl="1" indent="0" algn="just" eaLnBrk="1" hangingPunct="1">
              <a:lnSpc>
                <a:spcPct val="100000"/>
              </a:lnSpc>
              <a:spcBef>
                <a:spcPts val="0"/>
              </a:spcBef>
              <a:buClr>
                <a:srgbClr val="8E2E50"/>
              </a:buClr>
              <a:buFont typeface="Wingdings" pitchFamily="2" charset="2"/>
              <a:buNone/>
            </a:pPr>
            <a:endParaRPr 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r>
              <a:rPr lang="es-MX" sz="2000" dirty="0">
                <a:solidFill>
                  <a:schemeClr val="bg1"/>
                </a:solidFill>
                <a:latin typeface="Arial" panose="020B0604020202020204" pitchFamily="34" charset="0"/>
                <a:cs typeface="Arial" panose="020B0604020202020204" pitchFamily="34" charset="0"/>
              </a:rPr>
              <a:t>		</a:t>
            </a:r>
            <a:endParaRPr lang="es-MX" altLang="es-MX" sz="2000" dirty="0">
              <a:solidFill>
                <a:schemeClr val="bg1"/>
              </a:solidFill>
              <a:latin typeface="Arial" panose="020B0604020202020204" pitchFamily="34" charset="0"/>
              <a:cs typeface="Arial" panose="020B0604020202020204" pitchFamily="34" charset="0"/>
            </a:endParaRPr>
          </a:p>
        </p:txBody>
      </p:sp>
      <p:graphicFrame>
        <p:nvGraphicFramePr>
          <p:cNvPr id="3" name="Tabla 3">
            <a:extLst>
              <a:ext uri="{FF2B5EF4-FFF2-40B4-BE49-F238E27FC236}">
                <a16:creationId xmlns:a16="http://schemas.microsoft.com/office/drawing/2014/main" id="{5491EDCB-B6C8-2F55-493E-ED5908F05B03}"/>
              </a:ext>
            </a:extLst>
          </p:cNvPr>
          <p:cNvGraphicFramePr>
            <a:graphicFrameLocks noGrp="1"/>
          </p:cNvGraphicFramePr>
          <p:nvPr>
            <p:extLst>
              <p:ext uri="{D42A27DB-BD31-4B8C-83A1-F6EECF244321}">
                <p14:modId xmlns:p14="http://schemas.microsoft.com/office/powerpoint/2010/main" val="1580033054"/>
              </p:ext>
            </p:extLst>
          </p:nvPr>
        </p:nvGraphicFramePr>
        <p:xfrm>
          <a:off x="346364" y="2444492"/>
          <a:ext cx="11537242" cy="3901440"/>
        </p:xfrm>
        <a:graphic>
          <a:graphicData uri="http://schemas.openxmlformats.org/drawingml/2006/table">
            <a:tbl>
              <a:tblPr firstRow="1" bandRow="1">
                <a:tableStyleId>{B301B821-A1FF-4177-AEE7-76D212191A09}</a:tableStyleId>
              </a:tblPr>
              <a:tblGrid>
                <a:gridCol w="5768621">
                  <a:extLst>
                    <a:ext uri="{9D8B030D-6E8A-4147-A177-3AD203B41FA5}">
                      <a16:colId xmlns:a16="http://schemas.microsoft.com/office/drawing/2014/main" val="1078123810"/>
                    </a:ext>
                  </a:extLst>
                </a:gridCol>
                <a:gridCol w="5768621">
                  <a:extLst>
                    <a:ext uri="{9D8B030D-6E8A-4147-A177-3AD203B41FA5}">
                      <a16:colId xmlns:a16="http://schemas.microsoft.com/office/drawing/2014/main" val="4051404842"/>
                    </a:ext>
                  </a:extLst>
                </a:gridCol>
              </a:tblGrid>
              <a:tr h="0">
                <a:tc gridSpan="2">
                  <a:txBody>
                    <a:bodyPr/>
                    <a:lstStyle/>
                    <a:p>
                      <a:pPr algn="ctr"/>
                      <a:r>
                        <a:rPr lang="es-MX" sz="1700" b="0" dirty="0">
                          <a:latin typeface="Arial" panose="020B0604020202020204" pitchFamily="34" charset="0"/>
                          <a:cs typeface="Arial" panose="020B0604020202020204" pitchFamily="34" charset="0"/>
                        </a:rPr>
                        <a:t>Requisitos para que se presente el fraccionamiento mediante contrataciones por monto</a:t>
                      </a:r>
                    </a:p>
                  </a:txBody>
                  <a:tcPr/>
                </a:tc>
                <a:tc hMerge="1">
                  <a:txBody>
                    <a:bodyPr/>
                    <a:lstStyle/>
                    <a:p>
                      <a:pPr algn="ctr"/>
                      <a:endParaRPr lang="es-MX" sz="17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31456996"/>
                  </a:ext>
                </a:extLst>
              </a:tr>
              <a:tr h="0">
                <a:tc>
                  <a:txBody>
                    <a:bodyPr/>
                    <a:lstStyle/>
                    <a:p>
                      <a:pPr algn="ctr"/>
                      <a:r>
                        <a:rPr lang="es-MX" sz="1700" b="0" dirty="0">
                          <a:latin typeface="Arial" panose="020B0604020202020204" pitchFamily="34" charset="0"/>
                          <a:cs typeface="Arial" panose="020B0604020202020204" pitchFamily="34" charset="0"/>
                        </a:rPr>
                        <a:t>Adquisiciones</a:t>
                      </a:r>
                    </a:p>
                  </a:txBody>
                  <a:tcPr/>
                </a:tc>
                <a:tc>
                  <a:txBody>
                    <a:bodyPr/>
                    <a:lstStyle/>
                    <a:p>
                      <a:pPr algn="ctr"/>
                      <a:r>
                        <a:rPr lang="es-MX" sz="1700" b="0" dirty="0">
                          <a:latin typeface="Arial" panose="020B0604020202020204" pitchFamily="34" charset="0"/>
                          <a:cs typeface="Arial" panose="020B0604020202020204" pitchFamily="34" charset="0"/>
                        </a:rPr>
                        <a:t>Obra pública</a:t>
                      </a:r>
                    </a:p>
                  </a:txBody>
                  <a:tcPr/>
                </a:tc>
                <a:extLst>
                  <a:ext uri="{0D108BD9-81ED-4DB2-BD59-A6C34878D82A}">
                    <a16:rowId xmlns:a16="http://schemas.microsoft.com/office/drawing/2014/main" val="21061916"/>
                  </a:ext>
                </a:extLst>
              </a:tr>
              <a:tr h="370840">
                <a:tc>
                  <a:txBody>
                    <a:bodyPr/>
                    <a:lstStyle/>
                    <a:p>
                      <a:pPr algn="just"/>
                      <a:r>
                        <a:rPr lang="es-ES" sz="1700" kern="1200" dirty="0">
                          <a:solidFill>
                            <a:schemeClr val="dk1"/>
                          </a:solidFill>
                          <a:effectLst/>
                          <a:latin typeface="Arial" panose="020B0604020202020204" pitchFamily="34" charset="0"/>
                          <a:ea typeface="+mn-ea"/>
                          <a:cs typeface="Arial" panose="020B0604020202020204" pitchFamily="34" charset="0"/>
                        </a:rPr>
                        <a:t>Todas estén fundadas en el artículo 42 de la LAASSP. </a:t>
                      </a:r>
                      <a:endParaRPr lang="es-MX" sz="1700" dirty="0">
                        <a:latin typeface="Arial" panose="020B0604020202020204" pitchFamily="34" charset="0"/>
                        <a:cs typeface="Arial" panose="020B0604020202020204" pitchFamily="34" charset="0"/>
                      </a:endParaRPr>
                    </a:p>
                  </a:txBody>
                  <a:tcPr/>
                </a:tc>
                <a:tc>
                  <a:txBody>
                    <a:bodyPr/>
                    <a:lstStyle/>
                    <a:p>
                      <a:pPr algn="just"/>
                      <a:r>
                        <a:rPr lang="es-ES" sz="1700" kern="1200" dirty="0">
                          <a:solidFill>
                            <a:schemeClr val="dk1"/>
                          </a:solidFill>
                          <a:effectLst/>
                          <a:latin typeface="Arial" panose="020B0604020202020204" pitchFamily="34" charset="0"/>
                          <a:ea typeface="+mn-ea"/>
                          <a:cs typeface="Arial" panose="020B0604020202020204" pitchFamily="34" charset="0"/>
                        </a:rPr>
                        <a:t>Todas estén fundadas en el artículo 43 de la LOPSRM.</a:t>
                      </a:r>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6158668"/>
                  </a:ext>
                </a:extLst>
              </a:tr>
              <a:tr h="370840">
                <a:tc gridSpan="2">
                  <a:txBody>
                    <a:bodyPr/>
                    <a:lstStyle/>
                    <a:p>
                      <a:pPr algn="just"/>
                      <a:r>
                        <a:rPr lang="es-ES" sz="1700" kern="1200" dirty="0">
                          <a:solidFill>
                            <a:schemeClr val="dk1"/>
                          </a:solidFill>
                          <a:effectLst/>
                          <a:latin typeface="Arial" panose="020B0604020202020204" pitchFamily="34" charset="0"/>
                          <a:ea typeface="+mn-ea"/>
                          <a:cs typeface="Arial" panose="020B0604020202020204" pitchFamily="34" charset="0"/>
                        </a:rPr>
                        <a:t>La suma de sus importes superen el monto máximo indicado en el Presupuesto de Egresos de la Federación para cada procedimiento de excepción.</a:t>
                      </a:r>
                      <a:r>
                        <a:rPr lang="es-MX" sz="1700" kern="1200" dirty="0">
                          <a:solidFill>
                            <a:schemeClr val="dk1"/>
                          </a:solidFill>
                          <a:effectLst/>
                          <a:latin typeface="Arial" panose="020B0604020202020204" pitchFamily="34" charset="0"/>
                          <a:ea typeface="+mn-ea"/>
                          <a:cs typeface="Arial" panose="020B0604020202020204" pitchFamily="34" charset="0"/>
                        </a:rPr>
                        <a:t>.</a:t>
                      </a:r>
                      <a:endParaRPr lang="es-MX" sz="1700" dirty="0">
                        <a:effectLst/>
                        <a:latin typeface="Arial" panose="020B0604020202020204" pitchFamily="34" charset="0"/>
                        <a:cs typeface="Arial" panose="020B0604020202020204" pitchFamily="34" charset="0"/>
                      </a:endParaRPr>
                    </a:p>
                  </a:txBody>
                  <a:tcPr/>
                </a:tc>
                <a:tc hMerge="1">
                  <a:txBody>
                    <a:bodyPr/>
                    <a:lstStyle/>
                    <a:p>
                      <a:pPr algn="just"/>
                      <a:r>
                        <a:rPr lang="es-MX" sz="1700" dirty="0">
                          <a:latin typeface="Arial" panose="020B0604020202020204" pitchFamily="34" charset="0"/>
                          <a:cs typeface="Arial" panose="020B0604020202020204" pitchFamily="34" charset="0"/>
                        </a:rPr>
                        <a:t>Igual.</a:t>
                      </a:r>
                    </a:p>
                  </a:txBody>
                  <a:tcPr/>
                </a:tc>
                <a:extLst>
                  <a:ext uri="{0D108BD9-81ED-4DB2-BD59-A6C34878D82A}">
                    <a16:rowId xmlns:a16="http://schemas.microsoft.com/office/drawing/2014/main" val="3833806988"/>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Los bienes o servicios objeto de las contrataciones sean exactamente los mismos.</a:t>
                      </a:r>
                    </a:p>
                  </a:txBody>
                  <a:tcPr/>
                </a:tc>
                <a:tc>
                  <a:txBody>
                    <a:bodyPr/>
                    <a:lstStyle/>
                    <a:p>
                      <a:pPr algn="just"/>
                      <a:r>
                        <a:rPr lang="es-ES" sz="1700" kern="1200" dirty="0">
                          <a:solidFill>
                            <a:schemeClr val="dk1"/>
                          </a:solidFill>
                          <a:effectLst/>
                          <a:latin typeface="Arial" panose="020B0604020202020204" pitchFamily="34" charset="0"/>
                          <a:ea typeface="+mn-ea"/>
                          <a:cs typeface="Arial" panose="020B0604020202020204" pitchFamily="34" charset="0"/>
                        </a:rPr>
                        <a:t>Los trabajos objeto de las contrataciones se refieran a la misma obra o proyecto.</a:t>
                      </a:r>
                      <a:r>
                        <a:rPr lang="es-MX" sz="1700" dirty="0">
                          <a:effectLst/>
                          <a:latin typeface="Arial" panose="020B0604020202020204" pitchFamily="34" charset="0"/>
                          <a:cs typeface="Arial" panose="020B0604020202020204" pitchFamily="34" charset="0"/>
                        </a:rPr>
                        <a:t> </a:t>
                      </a:r>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73475615"/>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El Área contratante o el Área requirente pudieron prever las contrataciones en un sólo procedimiento, sin que se haya realizado de esta forma. </a:t>
                      </a:r>
                    </a:p>
                  </a:txBody>
                  <a:tcPr/>
                </a:tc>
                <a:tc>
                  <a:txBody>
                    <a:bodyPr/>
                    <a:lstStyle/>
                    <a:p>
                      <a:pPr algn="just"/>
                      <a:r>
                        <a:rPr lang="es-ES" sz="1700" kern="1200" dirty="0">
                          <a:solidFill>
                            <a:schemeClr val="dk1"/>
                          </a:solidFill>
                          <a:effectLst/>
                          <a:latin typeface="Arial" panose="020B0604020202020204" pitchFamily="34" charset="0"/>
                          <a:ea typeface="+mn-ea"/>
                          <a:cs typeface="Arial" panose="020B0604020202020204" pitchFamily="34" charset="0"/>
                        </a:rPr>
                        <a:t>El área responsable de la contratación o el Área requirente pudieron prever las contrataciones de las obras o servicios en un solo procedimiento.</a:t>
                      </a:r>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6238555"/>
                  </a:ext>
                </a:extLst>
              </a:tr>
              <a:tr h="370840">
                <a:tc gridSpan="2">
                  <a:txBody>
                    <a:bodyPr/>
                    <a:lstStyle/>
                    <a:p>
                      <a:pPr algn="just"/>
                      <a:r>
                        <a:rPr lang="es-ES" sz="1700" kern="1200" dirty="0">
                          <a:solidFill>
                            <a:schemeClr val="dk1"/>
                          </a:solidFill>
                          <a:effectLst/>
                          <a:latin typeface="Arial" panose="020B0604020202020204" pitchFamily="34" charset="0"/>
                          <a:ea typeface="+mn-ea"/>
                          <a:cs typeface="Arial" panose="020B0604020202020204" pitchFamily="34" charset="0"/>
                        </a:rPr>
                        <a:t>Todas las operaciones involucradas se realicen en un solo ejercicio fiscal.</a:t>
                      </a:r>
                      <a:r>
                        <a:rPr lang="es-MX" sz="1700" dirty="0">
                          <a:effectLst/>
                          <a:latin typeface="Arial" panose="020B0604020202020204" pitchFamily="34" charset="0"/>
                          <a:cs typeface="Arial" panose="020B0604020202020204" pitchFamily="34" charset="0"/>
                        </a:rPr>
                        <a:t> </a:t>
                      </a:r>
                    </a:p>
                  </a:txBody>
                  <a:tcPr/>
                </a:tc>
                <a:tc hMerge="1">
                  <a:txBody>
                    <a:bodyPr/>
                    <a:lstStyle/>
                    <a:p>
                      <a:pPr algn="just"/>
                      <a:r>
                        <a:rPr lang="es-MX" sz="1700" dirty="0">
                          <a:latin typeface="Arial" panose="020B0604020202020204" pitchFamily="34" charset="0"/>
                          <a:cs typeface="Arial" panose="020B0604020202020204" pitchFamily="34" charset="0"/>
                        </a:rPr>
                        <a:t>Igual.</a:t>
                      </a:r>
                    </a:p>
                  </a:txBody>
                  <a:tcPr/>
                </a:tc>
                <a:extLst>
                  <a:ext uri="{0D108BD9-81ED-4DB2-BD59-A6C34878D82A}">
                    <a16:rowId xmlns:a16="http://schemas.microsoft.com/office/drawing/2014/main" val="2110037244"/>
                  </a:ext>
                </a:extLst>
              </a:tr>
              <a:tr h="370840">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700" kern="1200" dirty="0">
                          <a:solidFill>
                            <a:schemeClr val="dk1"/>
                          </a:solidFill>
                          <a:effectLst/>
                          <a:latin typeface="Arial" panose="020B0604020202020204" pitchFamily="34" charset="0"/>
                          <a:ea typeface="+mn-ea"/>
                          <a:cs typeface="Arial" panose="020B0604020202020204" pitchFamily="34" charset="0"/>
                        </a:rPr>
                        <a:t>Las solicitudes de contratación las hizo la misma área requirente, o el área responsable de la contratación . </a:t>
                      </a:r>
                    </a:p>
                  </a:txBody>
                  <a:tcPr/>
                </a:tc>
                <a:tc hMerge="1">
                  <a:txBody>
                    <a:bodyPr/>
                    <a:lstStyle/>
                    <a:p>
                      <a:pPr algn="just"/>
                      <a:r>
                        <a:rPr lang="es-MX" sz="1700" dirty="0">
                          <a:latin typeface="Arial" panose="020B0604020202020204" pitchFamily="34" charset="0"/>
                          <a:cs typeface="Arial" panose="020B0604020202020204" pitchFamily="34" charset="0"/>
                        </a:rPr>
                        <a:t>Igual.</a:t>
                      </a:r>
                    </a:p>
                  </a:txBody>
                  <a:tcPr/>
                </a:tc>
                <a:extLst>
                  <a:ext uri="{0D108BD9-81ED-4DB2-BD59-A6C34878D82A}">
                    <a16:rowId xmlns:a16="http://schemas.microsoft.com/office/drawing/2014/main" val="2547491948"/>
                  </a:ext>
                </a:extLst>
              </a:tr>
            </a:tbl>
          </a:graphicData>
        </a:graphic>
      </p:graphicFrame>
    </p:spTree>
    <p:extLst>
      <p:ext uri="{BB962C8B-B14F-4D97-AF65-F5344CB8AC3E}">
        <p14:creationId xmlns:p14="http://schemas.microsoft.com/office/powerpoint/2010/main" val="223729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anim calcmode="lin" valueType="num">
                                      <p:cBhvr>
                                        <p:cTn id="8" dur="750" fill="hold"/>
                                        <p:tgtEl>
                                          <p:spTgt spid="11">
                                            <p:txEl>
                                              <p:pRg st="0" end="0"/>
                                            </p:txEl>
                                          </p:spTgt>
                                        </p:tgtEl>
                                        <p:attrNameLst>
                                          <p:attrName>style.rotation</p:attrName>
                                        </p:attrNameLst>
                                      </p:cBhvr>
                                      <p:tavLst>
                                        <p:tav tm="0">
                                          <p:val>
                                            <p:fltVal val="720"/>
                                          </p:val>
                                        </p:tav>
                                        <p:tav tm="100000">
                                          <p:val>
                                            <p:fltVal val="0"/>
                                          </p:val>
                                        </p:tav>
                                      </p:tavLst>
                                    </p:anim>
                                    <p:anim calcmode="lin" valueType="num">
                                      <p:cBhvr>
                                        <p:cTn id="9" dur="750" fill="hold"/>
                                        <p:tgtEl>
                                          <p:spTgt spid="11">
                                            <p:txEl>
                                              <p:pRg st="0" end="0"/>
                                            </p:txEl>
                                          </p:spTgt>
                                        </p:tgtEl>
                                        <p:attrNameLst>
                                          <p:attrName>ppt_h</p:attrName>
                                        </p:attrNameLst>
                                      </p:cBhvr>
                                      <p:tavLst>
                                        <p:tav tm="0">
                                          <p:val>
                                            <p:fltVal val="0"/>
                                          </p:val>
                                        </p:tav>
                                        <p:tav tm="100000">
                                          <p:val>
                                            <p:strVal val="#ppt_h"/>
                                          </p:val>
                                        </p:tav>
                                      </p:tavLst>
                                    </p:anim>
                                    <p:anim calcmode="lin" valueType="num">
                                      <p:cBhvr>
                                        <p:cTn id="10" dur="750" fill="hold"/>
                                        <p:tgtEl>
                                          <p:spTgt spid="11">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800" decel="100000"/>
                                        <p:tgtEl>
                                          <p:spTgt spid="11">
                                            <p:txEl>
                                              <p:pRg st="2" end="2"/>
                                            </p:txEl>
                                          </p:spTgt>
                                        </p:tgtEl>
                                      </p:cBhvr>
                                    </p:animEffect>
                                    <p:anim calcmode="lin" valueType="num">
                                      <p:cBhvr>
                                        <p:cTn id="16"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11">
                                            <p:txEl>
                                              <p:pRg st="4" end="4"/>
                                            </p:txEl>
                                          </p:spTgt>
                                        </p:tgtEl>
                                        <p:attrNameLst>
                                          <p:attrName>style.visibility</p:attrName>
                                        </p:attrNameLst>
                                      </p:cBhvr>
                                      <p:to>
                                        <p:strVal val="visible"/>
                                      </p:to>
                                    </p:set>
                                    <p:anim by="(-#ppt_w*2)" calcmode="lin" valueType="num">
                                      <p:cBhvr rctx="PPT">
                                        <p:cTn id="25" dur="250" autoRev="1" fill="hold">
                                          <p:stCondLst>
                                            <p:cond delay="0"/>
                                          </p:stCondLst>
                                        </p:cTn>
                                        <p:tgtEl>
                                          <p:spTgt spid="11">
                                            <p:txEl>
                                              <p:pRg st="4" end="4"/>
                                            </p:txEl>
                                          </p:spTgt>
                                        </p:tgtEl>
                                        <p:attrNameLst>
                                          <p:attrName>ppt_w</p:attrName>
                                        </p:attrNameLst>
                                      </p:cBhvr>
                                    </p:anim>
                                    <p:anim by="(#ppt_w*0.50)" calcmode="lin" valueType="num">
                                      <p:cBhvr>
                                        <p:cTn id="26" dur="250" decel="50000" autoRev="1" fill="hold">
                                          <p:stCondLst>
                                            <p:cond delay="0"/>
                                          </p:stCondLst>
                                        </p:cTn>
                                        <p:tgtEl>
                                          <p:spTgt spid="11">
                                            <p:txEl>
                                              <p:pRg st="4" end="4"/>
                                            </p:txEl>
                                          </p:spTgt>
                                        </p:tgtEl>
                                        <p:attrNameLst>
                                          <p:attrName>ppt_x</p:attrName>
                                        </p:attrNameLst>
                                      </p:cBhvr>
                                    </p:anim>
                                    <p:anim from="(-#ppt_h/2)" to="(#ppt_y)" calcmode="lin" valueType="num">
                                      <p:cBhvr>
                                        <p:cTn id="27" dur="500" fill="hold">
                                          <p:stCondLst>
                                            <p:cond delay="0"/>
                                          </p:stCondLst>
                                        </p:cTn>
                                        <p:tgtEl>
                                          <p:spTgt spid="11">
                                            <p:txEl>
                                              <p:pRg st="4" end="4"/>
                                            </p:txEl>
                                          </p:spTgt>
                                        </p:tgtEl>
                                        <p:attrNameLst>
                                          <p:attrName>ppt_y</p:attrName>
                                        </p:attrNameLst>
                                      </p:cBhvr>
                                    </p:anim>
                                    <p:animRot by="21600000">
                                      <p:cBhvr>
                                        <p:cTn id="28" dur="500" fill="hold">
                                          <p:stCondLst>
                                            <p:cond delay="0"/>
                                          </p:stCondLst>
                                        </p:cTn>
                                        <p:tgtEl>
                                          <p:spTgt spid="11">
                                            <p:txEl>
                                              <p:pRg st="4" end="4"/>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heckerboard(across)">
                                      <p:cBhvr>
                                        <p:cTn id="33"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IV. </a:t>
            </a:r>
            <a:r>
              <a:rPr lang="es-MX" sz="2000" dirty="0">
                <a:solidFill>
                  <a:schemeClr val="bg1"/>
                </a:solidFill>
                <a:latin typeface="Arial" panose="020B0604020202020204" pitchFamily="34" charset="0"/>
                <a:cs typeface="Arial" panose="020B0604020202020204" pitchFamily="34" charset="0"/>
              </a:rPr>
              <a:t>El total de las contrataciones que realice la dependencia o entidad por </a:t>
            </a:r>
            <a:r>
              <a:rPr lang="es-MX" sz="2000" dirty="0">
                <a:solidFill>
                  <a:srgbClr val="0000FF"/>
                </a:solidFill>
                <a:latin typeface="Arial" panose="020B0604020202020204" pitchFamily="34" charset="0"/>
                <a:cs typeface="Arial" panose="020B0604020202020204" pitchFamily="34" charset="0"/>
              </a:rPr>
              <a:t>monto</a:t>
            </a:r>
            <a:r>
              <a:rPr lang="es-MX" sz="2000" dirty="0">
                <a:solidFill>
                  <a:schemeClr val="bg1"/>
                </a:solidFill>
                <a:latin typeface="Arial" panose="020B0604020202020204" pitchFamily="34" charset="0"/>
                <a:cs typeface="Arial" panose="020B0604020202020204" pitchFamily="34" charset="0"/>
              </a:rPr>
              <a:t>, no pueden exceder el 30% del presupuesto total para adquisiciones, arrendamientos y servicios en cada ejercicio presupuestal. </a:t>
            </a:r>
            <a:r>
              <a:rPr lang="es-MX" sz="1600" dirty="0">
                <a:solidFill>
                  <a:schemeClr val="bg1"/>
                </a:solidFill>
                <a:latin typeface="Arial" panose="020B0604020202020204" pitchFamily="34" charset="0"/>
                <a:cs typeface="Arial" panose="020B0604020202020204" pitchFamily="34" charset="0"/>
              </a:rPr>
              <a:t>(arts. 42 4º pfo. LAASSP, y 43 3er. pfo. LOPSRM)</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Ahora bien, en materia de obras públicas, en casos excepcionales, el titular de la dependencia o el órgano de gobierno de la entidad, bajo su responsabilidad, podrá fijar un porcentaje mayor a ese 30 %, debiéndolo hacer del conocimiento del OIC. Esta facultad podrá delegarse en el oficial mayor o su equivalente en las dependencias o entidades </a:t>
            </a:r>
            <a:r>
              <a:rPr lang="es-MX" sz="1600" dirty="0">
                <a:solidFill>
                  <a:schemeClr val="bg1"/>
                </a:solidFill>
                <a:latin typeface="Arial" panose="020B0604020202020204" pitchFamily="34" charset="0"/>
                <a:cs typeface="Arial" panose="020B0604020202020204" pitchFamily="34" charset="0"/>
              </a:rPr>
              <a:t>(art. 43 últ.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V. </a:t>
            </a:r>
            <a:r>
              <a:rPr lang="es-MX" sz="2000" dirty="0">
                <a:solidFill>
                  <a:schemeClr val="bg1"/>
                </a:solidFill>
                <a:latin typeface="Arial" panose="020B0604020202020204" pitchFamily="34" charset="0"/>
                <a:cs typeface="Arial" panose="020B0604020202020204" pitchFamily="34" charset="0"/>
              </a:rPr>
              <a:t>En materia de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del total de contrataciones por </a:t>
            </a:r>
            <a:r>
              <a:rPr lang="es-MX" sz="2000" dirty="0">
                <a:solidFill>
                  <a:srgbClr val="0000FF"/>
                </a:solidFill>
                <a:latin typeface="Arial" panose="020B0604020202020204" pitchFamily="34" charset="0"/>
                <a:cs typeface="Arial" panose="020B0604020202020204" pitchFamily="34" charset="0"/>
              </a:rPr>
              <a:t>monto</a:t>
            </a:r>
            <a:r>
              <a:rPr lang="es-MX" sz="2000" dirty="0">
                <a:solidFill>
                  <a:schemeClr val="bg1"/>
                </a:solidFill>
                <a:latin typeface="Arial" panose="020B0604020202020204" pitchFamily="34" charset="0"/>
                <a:cs typeface="Arial" panose="020B0604020202020204" pitchFamily="34" charset="0"/>
              </a:rPr>
              <a:t>, se deberá adjudicar por lo menos el 50% de monto contrado a MIPYMES </a:t>
            </a:r>
            <a:r>
              <a:rPr lang="es-MX" sz="1600" dirty="0">
                <a:solidFill>
                  <a:schemeClr val="bg1"/>
                </a:solidFill>
                <a:latin typeface="Arial" panose="020B0604020202020204" pitchFamily="34" charset="0"/>
                <a:cs typeface="Arial" panose="020B0604020202020204" pitchFamily="34" charset="0"/>
              </a:rPr>
              <a:t>(art. 76 RLAASSP)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este mismo tenor, la fracción IX del artículo 10 de la Ley para el Desarrollo de la Competitividad de la Micro, Pequeña y Mediana Empresa, establece que la SE debe promover que los entes públicos federales realicen la planeación de sus contrataciones (adquisiciones y obra pública) para destinarles a las MIPYMES, de manera gradual, un mínimo del 35%. Por ello el útimo párrafo del artículo 35 de la LAASSP permite realizar licitaciones nacionales sólo para</a:t>
            </a:r>
            <a:endParaRPr lang="es-MX" sz="2000" dirty="0">
              <a:solidFill>
                <a:schemeClr val="bg2">
                  <a:lumMod val="60000"/>
                  <a:lumOff val="40000"/>
                </a:schemeClr>
              </a:solidFill>
              <a:latin typeface="Arial" panose="020B0604020202020204" pitchFamily="34" charset="0"/>
              <a:cs typeface="Arial" panose="020B0604020202020204" pitchFamily="34" charset="0"/>
            </a:endParaRPr>
          </a:p>
        </p:txBody>
      </p:sp>
      <p:pic>
        <p:nvPicPr>
          <p:cNvPr id="5124" name="Picture 4" descr="Trasformación digital de MiPyMes – Afamjal">
            <a:extLst>
              <a:ext uri="{FF2B5EF4-FFF2-40B4-BE49-F238E27FC236}">
                <a16:creationId xmlns:a16="http://schemas.microsoft.com/office/drawing/2014/main" id="{179376B0-41F6-470E-2382-68C9E5A154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801" y="5544144"/>
            <a:ext cx="2857647" cy="1064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61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anim calcmode="lin" valueType="num">
                                      <p:cBhvr>
                                        <p:cTn id="8" dur="750" fill="hold"/>
                                        <p:tgtEl>
                                          <p:spTgt spid="11">
                                            <p:txEl>
                                              <p:pRg st="0" end="0"/>
                                            </p:txEl>
                                          </p:spTgt>
                                        </p:tgtEl>
                                        <p:attrNameLst>
                                          <p:attrName>style.rotation</p:attrName>
                                        </p:attrNameLst>
                                      </p:cBhvr>
                                      <p:tavLst>
                                        <p:tav tm="0">
                                          <p:val>
                                            <p:fltVal val="720"/>
                                          </p:val>
                                        </p:tav>
                                        <p:tav tm="100000">
                                          <p:val>
                                            <p:fltVal val="0"/>
                                          </p:val>
                                        </p:tav>
                                      </p:tavLst>
                                    </p:anim>
                                    <p:anim calcmode="lin" valueType="num">
                                      <p:cBhvr>
                                        <p:cTn id="9" dur="750" fill="hold"/>
                                        <p:tgtEl>
                                          <p:spTgt spid="11">
                                            <p:txEl>
                                              <p:pRg st="0" end="0"/>
                                            </p:txEl>
                                          </p:spTgt>
                                        </p:tgtEl>
                                        <p:attrNameLst>
                                          <p:attrName>ppt_h</p:attrName>
                                        </p:attrNameLst>
                                      </p:cBhvr>
                                      <p:tavLst>
                                        <p:tav tm="0">
                                          <p:val>
                                            <p:fltVal val="0"/>
                                          </p:val>
                                        </p:tav>
                                        <p:tav tm="100000">
                                          <p:val>
                                            <p:strVal val="#ppt_h"/>
                                          </p:val>
                                        </p:tav>
                                      </p:tavLst>
                                    </p:anim>
                                    <p:anim calcmode="lin" valueType="num">
                                      <p:cBhvr>
                                        <p:cTn id="10" dur="750" fill="hold"/>
                                        <p:tgtEl>
                                          <p:spTgt spid="11">
                                            <p:txEl>
                                              <p:pRg st="0" end="0"/>
                                            </p:txEl>
                                          </p:spTgt>
                                        </p:tgtEl>
                                        <p:attrNameLst>
                                          <p:attrName>ppt_w</p:attrName>
                                        </p:attrNameLst>
                                      </p:cBhvr>
                                      <p:tavLst>
                                        <p:tav tm="0">
                                          <p:val>
                                            <p:fltVal val="0"/>
                                          </p:val>
                                        </p:tav>
                                        <p:tav tm="100000">
                                          <p:val>
                                            <p:strVal val="#ppt_w"/>
                                          </p:val>
                                        </p:tav>
                                      </p:tavLst>
                                    </p:anim>
                                  </p:childTnLst>
                                </p:cTn>
                              </p:par>
                            </p:childTnLst>
                          </p:cTn>
                        </p:par>
                        <p:par>
                          <p:cTn id="11" fill="hold">
                            <p:stCondLst>
                              <p:cond delay="750"/>
                            </p:stCondLst>
                            <p:childTnLst>
                              <p:par>
                                <p:cTn id="12" presetID="6" presetClass="entr" presetSubtype="16" fill="hold" nodeType="after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circle(in)">
                                      <p:cBhvr>
                                        <p:cTn id="14" dur="100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fade">
                                      <p:cBhvr>
                                        <p:cTn id="19" dur="750"/>
                                        <p:tgtEl>
                                          <p:spTgt spid="11">
                                            <p:txEl>
                                              <p:pRg st="4" end="4"/>
                                            </p:txEl>
                                          </p:spTgt>
                                        </p:tgtEl>
                                      </p:cBhvr>
                                    </p:animEffect>
                                    <p:anim calcmode="lin" valueType="num">
                                      <p:cBhvr>
                                        <p:cTn id="20" dur="750" fill="hold"/>
                                        <p:tgtEl>
                                          <p:spTgt spid="11">
                                            <p:txEl>
                                              <p:pRg st="4" end="4"/>
                                            </p:txEl>
                                          </p:spTgt>
                                        </p:tgtEl>
                                        <p:attrNameLst>
                                          <p:attrName>style.rotation</p:attrName>
                                        </p:attrNameLst>
                                      </p:cBhvr>
                                      <p:tavLst>
                                        <p:tav tm="0">
                                          <p:val>
                                            <p:fltVal val="720"/>
                                          </p:val>
                                        </p:tav>
                                        <p:tav tm="100000">
                                          <p:val>
                                            <p:fltVal val="0"/>
                                          </p:val>
                                        </p:tav>
                                      </p:tavLst>
                                    </p:anim>
                                    <p:anim calcmode="lin" valueType="num">
                                      <p:cBhvr>
                                        <p:cTn id="21" dur="75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2" dur="750" fill="hold"/>
                                        <p:tgtEl>
                                          <p:spTgt spid="11">
                                            <p:txEl>
                                              <p:pRg st="4" end="4"/>
                                            </p:txEl>
                                          </p:spTgt>
                                        </p:tgtEl>
                                        <p:attrNameLst>
                                          <p:attrName>ppt_w</p:attrName>
                                        </p:attrNameLst>
                                      </p:cBhvr>
                                      <p:tavLst>
                                        <p:tav tm="0">
                                          <p:val>
                                            <p:fltVal val="0"/>
                                          </p:val>
                                        </p:tav>
                                        <p:tav tm="100000">
                                          <p:val>
                                            <p:strVal val="#ppt_w"/>
                                          </p:val>
                                        </p:tav>
                                      </p:tavLst>
                                    </p:anim>
                                  </p:childTnLst>
                                </p:cTn>
                              </p:par>
                            </p:childTnLst>
                          </p:cTn>
                        </p:par>
                        <p:par>
                          <p:cTn id="23" fill="hold">
                            <p:stCondLst>
                              <p:cond delay="750"/>
                            </p:stCondLst>
                            <p:childTnLst>
                              <p:par>
                                <p:cTn id="24" presetID="21" presetClass="entr" presetSubtype="1" fill="hold" nodeType="afterEffect">
                                  <p:stCondLst>
                                    <p:cond delay="0"/>
                                  </p:stCondLst>
                                  <p:childTnLst>
                                    <p:set>
                                      <p:cBhvr>
                                        <p:cTn id="25" dur="1" fill="hold">
                                          <p:stCondLst>
                                            <p:cond delay="0"/>
                                          </p:stCondLst>
                                        </p:cTn>
                                        <p:tgtEl>
                                          <p:spTgt spid="11">
                                            <p:txEl>
                                              <p:pRg st="6" end="6"/>
                                            </p:txEl>
                                          </p:spTgt>
                                        </p:tgtEl>
                                        <p:attrNameLst>
                                          <p:attrName>style.visibility</p:attrName>
                                        </p:attrNameLst>
                                      </p:cBhvr>
                                      <p:to>
                                        <p:strVal val="visible"/>
                                      </p:to>
                                    </p:set>
                                    <p:animEffect transition="in" filter="wheel(1)">
                                      <p:cBhvr>
                                        <p:cTn id="26" dur="1000"/>
                                        <p:tgtEl>
                                          <p:spTgt spid="11">
                                            <p:txEl>
                                              <p:pRg st="6" end="6"/>
                                            </p:txEl>
                                          </p:spTgt>
                                        </p:tgtEl>
                                      </p:cBhvr>
                                    </p:animEffect>
                                  </p:childTnLst>
                                </p:cTn>
                              </p:par>
                              <p:par>
                                <p:cTn id="27" presetID="18" presetClass="entr" presetSubtype="12" fill="hold" nodeType="withEffect">
                                  <p:stCondLst>
                                    <p:cond delay="0"/>
                                  </p:stCondLst>
                                  <p:childTnLst>
                                    <p:set>
                                      <p:cBhvr>
                                        <p:cTn id="28" dur="1" fill="hold">
                                          <p:stCondLst>
                                            <p:cond delay="0"/>
                                          </p:stCondLst>
                                        </p:cTn>
                                        <p:tgtEl>
                                          <p:spTgt spid="5124"/>
                                        </p:tgtEl>
                                        <p:attrNameLst>
                                          <p:attrName>style.visibility</p:attrName>
                                        </p:attrNameLst>
                                      </p:cBhvr>
                                      <p:to>
                                        <p:strVal val="visible"/>
                                      </p:to>
                                    </p:set>
                                    <p:animEffect transition="in" filter="strips(downLeft)">
                                      <p:cBhvr>
                                        <p:cTn id="29"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1" y="393609"/>
            <a:ext cx="9690132" cy="2526567"/>
          </a:xfrm>
        </p:spPr>
        <p:txBody>
          <a:bodyPr>
            <a:normAutofit/>
          </a:bodyPr>
          <a:lstStyle/>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Por cuanto hace a las </a:t>
            </a:r>
            <a:r>
              <a:rPr lang="es-MX" sz="2000" b="1" dirty="0">
                <a:solidFill>
                  <a:schemeClr val="bg1"/>
                </a:solidFill>
                <a:latin typeface="Arial" panose="020B0604020202020204" pitchFamily="34" charset="0"/>
                <a:cs typeface="Arial" panose="020B0604020202020204" pitchFamily="34" charset="0"/>
              </a:rPr>
              <a:t>excepciones </a:t>
            </a:r>
            <a:r>
              <a:rPr lang="es-MX" sz="2000" b="1" dirty="0">
                <a:solidFill>
                  <a:schemeClr val="accent3">
                    <a:lumMod val="75000"/>
                  </a:schemeClr>
                </a:solidFill>
                <a:latin typeface="Arial" panose="020B0604020202020204" pitchFamily="34" charset="0"/>
                <a:cs typeface="Arial" panose="020B0604020202020204" pitchFamily="34" charset="0"/>
              </a:rPr>
              <a:t>por causa</a:t>
            </a:r>
            <a:r>
              <a:rPr lang="es-MX" sz="2000" b="1" dirty="0">
                <a:solidFill>
                  <a:schemeClr val="bg1"/>
                </a:solidFill>
                <a:latin typeface="Arial" panose="020B0604020202020204" pitchFamily="34" charset="0"/>
                <a:cs typeface="Arial" panose="020B0604020202020204" pitchFamily="34" charset="0"/>
              </a:rPr>
              <a:t> </a:t>
            </a:r>
            <a:r>
              <a:rPr lang="es-MX" sz="1600" dirty="0">
                <a:solidFill>
                  <a:schemeClr val="bg1"/>
                </a:solidFill>
                <a:latin typeface="Arial" panose="020B0604020202020204" pitchFamily="34" charset="0"/>
                <a:cs typeface="Arial" panose="020B0604020202020204" pitchFamily="34" charset="0"/>
              </a:rPr>
              <a:t>(arts. 41 LAASSP y 72 RLAASSP, y 42 LOPSRM y 74 RLOPSRM)</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 </a:t>
            </a:r>
            <a:r>
              <a:rPr lang="es-MX" sz="2000" dirty="0">
                <a:solidFill>
                  <a:schemeClr val="bg1"/>
                </a:solidFill>
                <a:latin typeface="Arial" panose="020B0604020202020204" pitchFamily="34" charset="0"/>
                <a:cs typeface="Arial" panose="020B0604020202020204" pitchFamily="34" charset="0"/>
              </a:rPr>
              <a:t>Siempre se debe hacer la justificación correspondiente </a:t>
            </a:r>
            <a:r>
              <a:rPr lang="es-MX" sz="1600" dirty="0">
                <a:solidFill>
                  <a:schemeClr val="bg1"/>
                </a:solidFill>
                <a:latin typeface="Arial" panose="020B0604020202020204" pitchFamily="34" charset="0"/>
                <a:cs typeface="Arial" panose="020B0604020202020204" pitchFamily="34" charset="0"/>
              </a:rPr>
              <a:t>(arts. 71 RLAASSP y 73 RLOPSRM)</a:t>
            </a:r>
            <a:r>
              <a:rPr lang="es-MX" sz="2000" dirty="0">
                <a:solidFill>
                  <a:schemeClr val="bg1"/>
                </a:solidFill>
                <a:latin typeface="Arial" panose="020B0604020202020204" pitchFamily="34" charset="0"/>
                <a:cs typeface="Arial" panose="020B0604020202020204" pitchFamily="34" charset="0"/>
              </a:rPr>
              <a:t>, la cual debe contener lo siguiente:</a:t>
            </a:r>
          </a:p>
          <a:p>
            <a:pPr marL="0" indent="0" algn="just">
              <a:lnSpc>
                <a:spcPct val="100000"/>
              </a:lnSpc>
              <a:spcBef>
                <a:spcPts val="0"/>
              </a:spcBef>
              <a:buNone/>
              <a:defRPr/>
            </a:pPr>
            <a:endParaRPr lang="es-MX" sz="2000" dirty="0">
              <a:solidFill>
                <a:schemeClr val="accent3">
                  <a:lumMod val="75000"/>
                </a:schemeClr>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p:txBody>
      </p:sp>
      <p:graphicFrame>
        <p:nvGraphicFramePr>
          <p:cNvPr id="3" name="Tabla 3">
            <a:extLst>
              <a:ext uri="{FF2B5EF4-FFF2-40B4-BE49-F238E27FC236}">
                <a16:creationId xmlns:a16="http://schemas.microsoft.com/office/drawing/2014/main" id="{2C727B68-8B7F-21FF-BC88-EE9D29A2D327}"/>
              </a:ext>
            </a:extLst>
          </p:cNvPr>
          <p:cNvGraphicFramePr>
            <a:graphicFrameLocks noGrp="1"/>
          </p:cNvGraphicFramePr>
          <p:nvPr>
            <p:extLst>
              <p:ext uri="{D42A27DB-BD31-4B8C-83A1-F6EECF244321}">
                <p14:modId xmlns:p14="http://schemas.microsoft.com/office/powerpoint/2010/main" val="564837030"/>
              </p:ext>
            </p:extLst>
          </p:nvPr>
        </p:nvGraphicFramePr>
        <p:xfrm>
          <a:off x="698051" y="1745457"/>
          <a:ext cx="11012170" cy="4983480"/>
        </p:xfrm>
        <a:graphic>
          <a:graphicData uri="http://schemas.openxmlformats.org/drawingml/2006/table">
            <a:tbl>
              <a:tblPr firstRow="1" bandRow="1">
                <a:tableStyleId>{5C22544A-7EE6-4342-B048-85BDC9FD1C3A}</a:tableStyleId>
              </a:tblPr>
              <a:tblGrid>
                <a:gridCol w="4803097">
                  <a:extLst>
                    <a:ext uri="{9D8B030D-6E8A-4147-A177-3AD203B41FA5}">
                      <a16:colId xmlns:a16="http://schemas.microsoft.com/office/drawing/2014/main" val="1820271020"/>
                    </a:ext>
                  </a:extLst>
                </a:gridCol>
                <a:gridCol w="702988">
                  <a:extLst>
                    <a:ext uri="{9D8B030D-6E8A-4147-A177-3AD203B41FA5}">
                      <a16:colId xmlns:a16="http://schemas.microsoft.com/office/drawing/2014/main" val="523777890"/>
                    </a:ext>
                  </a:extLst>
                </a:gridCol>
                <a:gridCol w="5506085">
                  <a:extLst>
                    <a:ext uri="{9D8B030D-6E8A-4147-A177-3AD203B41FA5}">
                      <a16:colId xmlns:a16="http://schemas.microsoft.com/office/drawing/2014/main" val="1291660807"/>
                    </a:ext>
                  </a:extLst>
                </a:gridCol>
              </a:tblGrid>
              <a:tr h="370840">
                <a:tc gridSpan="3">
                  <a:txBody>
                    <a:bodyPr/>
                    <a:lstStyle/>
                    <a:p>
                      <a:pPr algn="ctr"/>
                      <a:r>
                        <a:rPr lang="es-MX" sz="1700" dirty="0">
                          <a:latin typeface="Arial" panose="020B0604020202020204" pitchFamily="34" charset="0"/>
                          <a:cs typeface="Arial" panose="020B0604020202020204" pitchFamily="34" charset="0"/>
                        </a:rPr>
                        <a:t>Contenido de la justificación para exceptuar la licitación por causa.</a:t>
                      </a:r>
                    </a:p>
                  </a:txBody>
                  <a:tcPr/>
                </a:tc>
                <a:tc hMerge="1">
                  <a:txBody>
                    <a:bodyPr/>
                    <a:lstStyle/>
                    <a:p>
                      <a:endParaRPr lang="es-MX"/>
                    </a:p>
                  </a:txBody>
                  <a:tcPr/>
                </a:tc>
                <a:tc hMerge="1">
                  <a:txBody>
                    <a:bodyPr/>
                    <a:lstStyle/>
                    <a:p>
                      <a:pPr algn="ctr"/>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2141049"/>
                  </a:ext>
                </a:extLst>
              </a:tr>
              <a:tr h="370840">
                <a:tc gridSpan="2">
                  <a:txBody>
                    <a:bodyPr/>
                    <a:lstStyle/>
                    <a:p>
                      <a:pPr algn="ctr"/>
                      <a:r>
                        <a:rPr lang="es-MX" sz="1700" dirty="0">
                          <a:latin typeface="Arial" panose="020B0604020202020204" pitchFamily="34" charset="0"/>
                          <a:cs typeface="Arial" panose="020B0604020202020204" pitchFamily="34" charset="0"/>
                        </a:rPr>
                        <a:t>Adquisiciones</a:t>
                      </a:r>
                    </a:p>
                  </a:txBody>
                  <a:tcPr/>
                </a:tc>
                <a:tc hMerge="1">
                  <a:txBody>
                    <a:bodyPr/>
                    <a:lstStyle/>
                    <a:p>
                      <a:pPr algn="ctr"/>
                      <a:endParaRPr lang="es-MX" sz="1700" dirty="0">
                        <a:latin typeface="Arial" panose="020B0604020202020204" pitchFamily="34" charset="0"/>
                        <a:cs typeface="Arial" panose="020B0604020202020204" pitchFamily="34" charset="0"/>
                      </a:endParaRPr>
                    </a:p>
                  </a:txBody>
                  <a:tcPr/>
                </a:tc>
                <a:tc>
                  <a:txBody>
                    <a:bodyPr/>
                    <a:lstStyle/>
                    <a:p>
                      <a:pPr algn="ctr"/>
                      <a:r>
                        <a:rPr lang="es-MX" sz="1700" dirty="0">
                          <a:latin typeface="Arial" panose="020B0604020202020204" pitchFamily="34" charset="0"/>
                          <a:cs typeface="Arial" panose="020B0604020202020204" pitchFamily="34" charset="0"/>
                        </a:rPr>
                        <a:t>Obras públicas</a:t>
                      </a:r>
                    </a:p>
                  </a:txBody>
                  <a:tcPr/>
                </a:tc>
                <a:extLst>
                  <a:ext uri="{0D108BD9-81ED-4DB2-BD59-A6C34878D82A}">
                    <a16:rowId xmlns:a16="http://schemas.microsoft.com/office/drawing/2014/main" val="414470522"/>
                  </a:ext>
                </a:extLst>
              </a:tr>
              <a:tr h="370840">
                <a:tc gridSpan="3">
                  <a:txBody>
                    <a:bodyPr/>
                    <a:lstStyle/>
                    <a:p>
                      <a:r>
                        <a:rPr lang="es-MX" sz="1700" dirty="0">
                          <a:latin typeface="Arial" panose="020B0604020202020204" pitchFamily="34" charset="0"/>
                          <a:cs typeface="Arial" panose="020B0604020202020204" pitchFamily="34" charset="0"/>
                        </a:rPr>
                        <a:t>I. Descripción detallada del objeto de la contratación.</a:t>
                      </a:r>
                    </a:p>
                  </a:txBody>
                  <a:tcPr/>
                </a:tc>
                <a:tc hMerge="1">
                  <a:txBody>
                    <a:bodyPr/>
                    <a:lstStyle/>
                    <a:p>
                      <a:endParaRPr lang="es-MX"/>
                    </a:p>
                  </a:txBody>
                  <a:tcPr/>
                </a:tc>
                <a:tc hMerge="1">
                  <a:txBody>
                    <a:bodyPr/>
                    <a:lstStyle/>
                    <a:p>
                      <a:r>
                        <a:rPr lang="es-MX" sz="1700" dirty="0">
                          <a:latin typeface="Arial" panose="020B0604020202020204" pitchFamily="34" charset="0"/>
                          <a:cs typeface="Arial" panose="020B0604020202020204" pitchFamily="34" charset="0"/>
                        </a:rPr>
                        <a:t>Igual.</a:t>
                      </a:r>
                    </a:p>
                  </a:txBody>
                  <a:tcPr/>
                </a:tc>
                <a:extLst>
                  <a:ext uri="{0D108BD9-81ED-4DB2-BD59-A6C34878D82A}">
                    <a16:rowId xmlns:a16="http://schemas.microsoft.com/office/drawing/2014/main" val="627425937"/>
                  </a:ext>
                </a:extLst>
              </a:tr>
              <a:tr h="370840">
                <a:tc gridSpan="3">
                  <a:txBody>
                    <a:bodyPr/>
                    <a:lstStyle/>
                    <a:p>
                      <a:r>
                        <a:rPr lang="es-MX" sz="1700" dirty="0">
                          <a:latin typeface="Arial" panose="020B0604020202020204" pitchFamily="34" charset="0"/>
                          <a:cs typeface="Arial" panose="020B0604020202020204" pitchFamily="34" charset="0"/>
                        </a:rPr>
                        <a:t>II. Plazo y condiciones de la entrega de bienes o prestación de servicios o ejecución de la obra.</a:t>
                      </a:r>
                    </a:p>
                  </a:txBody>
                  <a:tcPr/>
                </a:tc>
                <a:tc hMerge="1">
                  <a:txBody>
                    <a:bodyPr/>
                    <a:lstStyle/>
                    <a:p>
                      <a:endParaRPr lang="es-MX"/>
                    </a:p>
                  </a:txBody>
                  <a:tcPr/>
                </a:tc>
                <a:tc hMerge="1">
                  <a:txBody>
                    <a:bodyPr/>
                    <a:lstStyle/>
                    <a:p>
                      <a:r>
                        <a:rPr lang="es-MX" sz="1700" dirty="0">
                          <a:latin typeface="Arial" panose="020B0604020202020204" pitchFamily="34" charset="0"/>
                          <a:cs typeface="Arial" panose="020B0604020202020204" pitchFamily="34" charset="0"/>
                        </a:rPr>
                        <a:t>Plazo de ejecución de la obra o servicio.</a:t>
                      </a:r>
                    </a:p>
                  </a:txBody>
                  <a:tcPr/>
                </a:tc>
                <a:extLst>
                  <a:ext uri="{0D108BD9-81ED-4DB2-BD59-A6C34878D82A}">
                    <a16:rowId xmlns:a16="http://schemas.microsoft.com/office/drawing/2014/main" val="3240116414"/>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III. Resultado de la investigación de mercado que soporta el procedimiento de contratación.</a:t>
                      </a:r>
                    </a:p>
                  </a:txBody>
                  <a:tcPr/>
                </a:tc>
                <a:tc hMerge="1">
                  <a:txBody>
                    <a:bodyPr/>
                    <a:lstStyle/>
                    <a:p>
                      <a:endParaRPr lang="es-MX"/>
                    </a:p>
                  </a:txBody>
                  <a:tcPr/>
                </a:tc>
                <a:tc hMerge="1">
                  <a:txBody>
                    <a:bodyPr/>
                    <a:lstStyle/>
                    <a:p>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66380854"/>
                  </a:ext>
                </a:extLst>
              </a:tr>
              <a:tr h="370840">
                <a:tc gridSpan="3">
                  <a:txBody>
                    <a:bodyPr/>
                    <a:lstStyle/>
                    <a:p>
                      <a:r>
                        <a:rPr lang="es-MX" sz="1700" dirty="0">
                          <a:latin typeface="Arial" panose="020B0604020202020204" pitchFamily="34" charset="0"/>
                          <a:cs typeface="Arial" panose="020B0604020202020204" pitchFamily="34" charset="0"/>
                        </a:rPr>
                        <a:t>IV. Procedimiento de contratación propuesto. Fundamento y motivación de la fracción que se plantea.</a:t>
                      </a:r>
                    </a:p>
                  </a:txBody>
                  <a:tcPr/>
                </a:tc>
                <a:tc hMerge="1">
                  <a:txBody>
                    <a:bodyPr/>
                    <a:lstStyle/>
                    <a:p>
                      <a:endParaRPr lang="es-MX"/>
                    </a:p>
                  </a:txBody>
                  <a:tcPr/>
                </a:tc>
                <a:tc hMerge="1">
                  <a:txBody>
                    <a:bodyPr/>
                    <a:lstStyle/>
                    <a:p>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0425961"/>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V. El monto estimado de la contratación y la forma de pago propuesta. </a:t>
                      </a:r>
                    </a:p>
                  </a:txBody>
                  <a:tcPr/>
                </a:tc>
                <a:tc hMerge="1">
                  <a:txBody>
                    <a:bodyPr/>
                    <a:lstStyle/>
                    <a:p>
                      <a:endParaRPr lang="es-MX"/>
                    </a:p>
                  </a:txBody>
                  <a:tcPr/>
                </a:tc>
                <a:tc hMerge="1">
                  <a:txBody>
                    <a:bodyPr/>
                    <a:lstStyle/>
                    <a:p>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38249843"/>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VI. Nombre o nombres de la o las personas propuestas y sus datos generales. </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Aunque no es necesario para las invitaciones fundamentadas en las fracciones II, IV, V, VI, XIII, XVIII y XX. </a:t>
                      </a:r>
                      <a:r>
                        <a:rPr lang="es-MX" sz="1400" dirty="0">
                          <a:latin typeface="Arial" panose="020B0604020202020204" pitchFamily="34" charset="0"/>
                          <a:cs typeface="Arial" panose="020B0604020202020204" pitchFamily="34" charset="0"/>
                        </a:rPr>
                        <a:t>(art. 40 penúlt. LAASSP)</a:t>
                      </a:r>
                      <a:endParaRPr lang="es-MX" sz="1700" dirty="0">
                        <a:latin typeface="Arial" panose="020B0604020202020204" pitchFamily="34" charset="0"/>
                        <a:cs typeface="Arial" panose="020B0604020202020204" pitchFamily="34" charset="0"/>
                      </a:endParaRPr>
                    </a:p>
                  </a:txBody>
                  <a:tcPr/>
                </a:tc>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En caso de que se cuente con la información, los nombres de las personas propuestas para la invitación o la adjudicación directa, detallando sus datos generales, capacidad técnica y experiencia. Para las adjudicaciones directas de las fracciones I, VI, X, XI, segundo párrafo, XII, XIII y XIV, se deberá asentar invariablemente la información antes señalada. </a:t>
                      </a:r>
                    </a:p>
                  </a:txBody>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En caso de que se cuente con la información, los nombres de las personas propuestas para la invitación a cuando menos tres personas o la adjudicación directa, detallando sus datos generales, capacidad técnica y experiencia. Tratándose de adjudicaciones directas que se sustenten en los supuestos a que se refieren las fracciones I, VI, X, XI, segundo párrafo, XII, XIII y XIV del artículo 42 de la Ley, se deberá asentar invariablemente la información señalada en esta fracción </a:t>
                      </a:r>
                    </a:p>
                  </a:txBody>
                  <a:tcPr/>
                </a:tc>
                <a:extLst>
                  <a:ext uri="{0D108BD9-81ED-4DB2-BD59-A6C34878D82A}">
                    <a16:rowId xmlns:a16="http://schemas.microsoft.com/office/drawing/2014/main" val="4241684410"/>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VII. La acreditación del o los criterios constitucional que correspondan al caso.</a:t>
                      </a:r>
                    </a:p>
                  </a:txBody>
                  <a:tcPr/>
                </a:tc>
                <a:tc hMerge="1">
                  <a:txBody>
                    <a:bodyPr/>
                    <a:lstStyle/>
                    <a:p>
                      <a:endParaRPr lang="es-MX"/>
                    </a:p>
                  </a:txBody>
                  <a:tcPr/>
                </a:tc>
                <a:tc hMerge="1">
                  <a:txBody>
                    <a:bodyPr/>
                    <a:lstStyle/>
                    <a:p>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54498203"/>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VIII. El lugar y fecha de emisión de la justificación.</a:t>
                      </a:r>
                    </a:p>
                  </a:txBody>
                  <a:tcPr/>
                </a:tc>
                <a:tc hMerge="1">
                  <a:txBody>
                    <a:bodyPr/>
                    <a:lstStyle/>
                    <a:p>
                      <a:endParaRPr lang="es-MX"/>
                    </a:p>
                  </a:txBody>
                  <a:tcPr/>
                </a:tc>
                <a:tc hMerge="1">
                  <a:txBody>
                    <a:bodyPr/>
                    <a:lstStyle/>
                    <a:p>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09824154"/>
                  </a:ext>
                </a:extLst>
              </a:tr>
            </a:tbl>
          </a:graphicData>
        </a:graphic>
      </p:graphicFrame>
    </p:spTree>
    <p:extLst>
      <p:ext uri="{BB962C8B-B14F-4D97-AF65-F5344CB8AC3E}">
        <p14:creationId xmlns:p14="http://schemas.microsoft.com/office/powerpoint/2010/main" val="76817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11">
                                            <p:txEl>
                                              <p:pRg st="0" end="0"/>
                                            </p:txEl>
                                          </p:spTgt>
                                        </p:tgtEl>
                                        <p:attrNameLst>
                                          <p:attrName>ppt_w</p:attrName>
                                        </p:attrNameLst>
                                      </p:cBhvr>
                                    </p:anim>
                                    <p:anim by="(#ppt_w*0.50)" calcmode="lin" valueType="num">
                                      <p:cBhvr>
                                        <p:cTn id="8" dur="250" decel="50000" autoRev="1" fill="hold">
                                          <p:stCondLst>
                                            <p:cond delay="0"/>
                                          </p:stCondLst>
                                        </p:cTn>
                                        <p:tgtEl>
                                          <p:spTgt spid="11">
                                            <p:txEl>
                                              <p:pRg st="0" end="0"/>
                                            </p:txEl>
                                          </p:spTgt>
                                        </p:tgtEl>
                                        <p:attrNameLst>
                                          <p:attrName>ppt_x</p:attrName>
                                        </p:attrNameLst>
                                      </p:cBhvr>
                                    </p:anim>
                                    <p:anim from="(-#ppt_h/2)" to="(#ppt_y)" calcmode="lin" valueType="num">
                                      <p:cBhvr>
                                        <p:cTn id="9" dur="500" fill="hold">
                                          <p:stCondLst>
                                            <p:cond delay="0"/>
                                          </p:stCondLst>
                                        </p:cTn>
                                        <p:tgtEl>
                                          <p:spTgt spid="11">
                                            <p:txEl>
                                              <p:pRg st="0" end="0"/>
                                            </p:txEl>
                                          </p:spTgt>
                                        </p:tgtEl>
                                        <p:attrNameLst>
                                          <p:attrName>ppt_y</p:attrName>
                                        </p:attrNameLst>
                                      </p:cBhvr>
                                    </p:anim>
                                    <p:animRot by="21600000">
                                      <p:cBhvr>
                                        <p:cTn id="10" dur="500" fill="hold">
                                          <p:stCondLst>
                                            <p:cond delay="0"/>
                                          </p:stCondLst>
                                        </p:cTn>
                                        <p:tgtEl>
                                          <p:spTgt spid="11">
                                            <p:txEl>
                                              <p:pRg st="0" end="0"/>
                                            </p:txEl>
                                          </p:spTgt>
                                        </p:tgtEl>
                                        <p:attrNameLst>
                                          <p:attrName>r</p:attrName>
                                        </p:attrNameLst>
                                      </p:cBhvr>
                                    </p:animRot>
                                  </p:childTnLst>
                                </p:cTn>
                              </p:par>
                            </p:childTnLst>
                          </p:cTn>
                        </p:par>
                        <p:par>
                          <p:cTn id="11" fill="hold">
                            <p:stCondLst>
                              <p:cond delay="4550"/>
                            </p:stCondLst>
                            <p:childTnLst>
                              <p:par>
                                <p:cTn id="12" presetID="15" presetClass="entr" presetSubtype="0" fill="hold" nodeType="after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II. </a:t>
            </a:r>
            <a:r>
              <a:rPr lang="es-MX" sz="2000" dirty="0">
                <a:solidFill>
                  <a:schemeClr val="bg1"/>
                </a:solidFill>
                <a:latin typeface="Arial" panose="020B0604020202020204" pitchFamily="34" charset="0"/>
                <a:cs typeface="Arial" panose="020B0604020202020204" pitchFamily="34" charset="0"/>
              </a:rPr>
              <a:t>Esta justificación puede ser dictaminada, o sea, autorizada la excepción, por el CAAS </a:t>
            </a:r>
            <a:r>
              <a:rPr lang="es-MX" sz="1600" dirty="0">
                <a:solidFill>
                  <a:schemeClr val="bg1"/>
                </a:solidFill>
                <a:latin typeface="Arial" panose="020B0604020202020204" pitchFamily="34" charset="0"/>
                <a:cs typeface="Arial" panose="020B0604020202020204" pitchFamily="34" charset="0"/>
              </a:rPr>
              <a:t>(art. 22 fracc. II LAASSP) </a:t>
            </a:r>
            <a:r>
              <a:rPr lang="es-MX" sz="2000" dirty="0">
                <a:solidFill>
                  <a:schemeClr val="bg1"/>
                </a:solidFill>
                <a:latin typeface="Arial" panose="020B0604020202020204" pitchFamily="34" charset="0"/>
                <a:cs typeface="Arial" panose="020B0604020202020204" pitchFamily="34" charset="0"/>
              </a:rPr>
              <a:t>o el COP </a:t>
            </a:r>
            <a:r>
              <a:rPr lang="es-MX" sz="1600" dirty="0">
                <a:solidFill>
                  <a:schemeClr val="bg1"/>
                </a:solidFill>
                <a:latin typeface="Arial" panose="020B0604020202020204" pitchFamily="34" charset="0"/>
                <a:cs typeface="Arial" panose="020B0604020202020204" pitchFamily="34" charset="0"/>
              </a:rPr>
              <a:t>(art. 25 fracc. III LOPSRM)</a:t>
            </a:r>
            <a:r>
              <a:rPr lang="es-MX" sz="2000" dirty="0">
                <a:solidFill>
                  <a:schemeClr val="bg1"/>
                </a:solidFill>
                <a:latin typeface="Arial" panose="020B0604020202020204" pitchFamily="34" charset="0"/>
                <a:cs typeface="Arial" panose="020B0604020202020204" pitchFamily="34" charset="0"/>
              </a:rPr>
              <a:t>, o bien por el servidor público que formuló la justificación, de acuerdo al siguiente cuadro:</a:t>
            </a: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Cuando el titular del área requirente o el responsable de la contratación, ya sea en materia de adquisiciones o de obra pública, respectivamente, dictamine la excepción a la licitación, se deberá adicionar un punto al documento justificatorio en el  cual se precise que  quien  lo suscribe dictamina procedente  no celebrar la licita-</a:t>
            </a:r>
          </a:p>
        </p:txBody>
      </p:sp>
      <p:graphicFrame>
        <p:nvGraphicFramePr>
          <p:cNvPr id="3" name="Tabla 3">
            <a:extLst>
              <a:ext uri="{FF2B5EF4-FFF2-40B4-BE49-F238E27FC236}">
                <a16:creationId xmlns:a16="http://schemas.microsoft.com/office/drawing/2014/main" id="{F0D9EA73-EB2D-C927-4BEA-12C650400B8D}"/>
              </a:ext>
            </a:extLst>
          </p:cNvPr>
          <p:cNvGraphicFramePr>
            <a:graphicFrameLocks noGrp="1"/>
          </p:cNvGraphicFramePr>
          <p:nvPr>
            <p:extLst>
              <p:ext uri="{D42A27DB-BD31-4B8C-83A1-F6EECF244321}">
                <p14:modId xmlns:p14="http://schemas.microsoft.com/office/powerpoint/2010/main" val="2480434673"/>
              </p:ext>
            </p:extLst>
          </p:nvPr>
        </p:nvGraphicFramePr>
        <p:xfrm>
          <a:off x="698052" y="1737312"/>
          <a:ext cx="9690130" cy="3058160"/>
        </p:xfrm>
        <a:graphic>
          <a:graphicData uri="http://schemas.openxmlformats.org/drawingml/2006/table">
            <a:tbl>
              <a:tblPr firstRow="1" bandRow="1">
                <a:tableStyleId>{5C22544A-7EE6-4342-B048-85BDC9FD1C3A}</a:tableStyleId>
              </a:tblPr>
              <a:tblGrid>
                <a:gridCol w="4845065">
                  <a:extLst>
                    <a:ext uri="{9D8B030D-6E8A-4147-A177-3AD203B41FA5}">
                      <a16:colId xmlns:a16="http://schemas.microsoft.com/office/drawing/2014/main" val="740894800"/>
                    </a:ext>
                  </a:extLst>
                </a:gridCol>
                <a:gridCol w="4845065">
                  <a:extLst>
                    <a:ext uri="{9D8B030D-6E8A-4147-A177-3AD203B41FA5}">
                      <a16:colId xmlns:a16="http://schemas.microsoft.com/office/drawing/2014/main" val="1223366964"/>
                    </a:ext>
                  </a:extLst>
                </a:gridCol>
              </a:tblGrid>
              <a:tr h="370840">
                <a:tc gridSpan="2">
                  <a:txBody>
                    <a:bodyPr/>
                    <a:lstStyle/>
                    <a:p>
                      <a:pPr algn="ctr"/>
                      <a:r>
                        <a:rPr lang="es-MX" dirty="0">
                          <a:latin typeface="Arial" panose="020B0604020202020204" pitchFamily="34" charset="0"/>
                          <a:cs typeface="Arial" panose="020B0604020202020204" pitchFamily="34" charset="0"/>
                        </a:rPr>
                        <a:t>Responsables de dictaminar las excepciones a la licitación</a:t>
                      </a:r>
                    </a:p>
                  </a:txBody>
                  <a:tcPr/>
                </a:tc>
                <a:tc hMerge="1">
                  <a:txBody>
                    <a:bodyPr/>
                    <a:lstStyle/>
                    <a:p>
                      <a:pPr algn="ctr"/>
                      <a:endParaRPr lang="es-MX"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03342167"/>
                  </a:ext>
                </a:extLst>
              </a:tr>
              <a:tr h="370840">
                <a:tc>
                  <a:txBody>
                    <a:bodyPr/>
                    <a:lstStyle/>
                    <a:p>
                      <a:pPr algn="ctr"/>
                      <a:r>
                        <a:rPr lang="es-MX" dirty="0">
                          <a:latin typeface="Arial" panose="020B0604020202020204" pitchFamily="34" charset="0"/>
                          <a:cs typeface="Arial" panose="020B0604020202020204" pitchFamily="34" charset="0"/>
                        </a:rPr>
                        <a:t>Adquisiciones</a:t>
                      </a:r>
                    </a:p>
                  </a:txBody>
                  <a:tcPr/>
                </a:tc>
                <a:tc>
                  <a:txBody>
                    <a:bodyPr/>
                    <a:lstStyle/>
                    <a:p>
                      <a:pPr algn="ctr"/>
                      <a:r>
                        <a:rPr lang="es-MX" dirty="0">
                          <a:latin typeface="Arial" panose="020B0604020202020204" pitchFamily="34" charset="0"/>
                          <a:cs typeface="Arial" panose="020B0604020202020204" pitchFamily="34" charset="0"/>
                        </a:rPr>
                        <a:t>Obra pública</a:t>
                      </a:r>
                    </a:p>
                  </a:txBody>
                  <a:tcPr/>
                </a:tc>
                <a:extLst>
                  <a:ext uri="{0D108BD9-81ED-4DB2-BD59-A6C34878D82A}">
                    <a16:rowId xmlns:a16="http://schemas.microsoft.com/office/drawing/2014/main" val="58929936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1" dirty="0">
                          <a:latin typeface="Arial" panose="020B0604020202020204" pitchFamily="34" charset="0"/>
                          <a:cs typeface="Arial" panose="020B0604020202020204" pitchFamily="34" charset="0"/>
                        </a:rPr>
                        <a:t>Comité: </a:t>
                      </a:r>
                    </a:p>
                    <a:p>
                      <a:pPr marL="0" marR="0" indent="0" algn="just" defTabSz="914400" rtl="0" eaLnBrk="1" fontAlgn="auto" latinLnBrk="0" hangingPunct="1">
                        <a:lnSpc>
                          <a:spcPct val="100000"/>
                        </a:lnSpc>
                        <a:spcBef>
                          <a:spcPts val="0"/>
                        </a:spcBef>
                        <a:spcAft>
                          <a:spcPts val="0"/>
                        </a:spcAft>
                        <a:buClrTx/>
                        <a:buSzTx/>
                        <a:buFontTx/>
                        <a:buNone/>
                        <a:tabLst/>
                        <a:defRPr/>
                      </a:pPr>
                      <a:r>
                        <a:rPr lang="es-MX" dirty="0">
                          <a:latin typeface="Arial" panose="020B0604020202020204" pitchFamily="34" charset="0"/>
                          <a:cs typeface="Arial" panose="020B0604020202020204" pitchFamily="34" charset="0"/>
                        </a:rPr>
                        <a:t>Fracciones I, III, VIII, IX segundo párrafo, X, XIII, XIV, XV, XVI, XVII, XVIII y XIX del artículo 41 de la LAASSP. </a:t>
                      </a:r>
                    </a:p>
                  </a:txBody>
                  <a:tcPr/>
                </a:tc>
                <a:tc>
                  <a:txBody>
                    <a:bodyPr/>
                    <a:lstStyle/>
                    <a:p>
                      <a:r>
                        <a:rPr lang="es-MX" b="1" dirty="0">
                          <a:solidFill>
                            <a:schemeClr val="bg1"/>
                          </a:solidFill>
                          <a:latin typeface="Arial" panose="020B0604020202020204" pitchFamily="34" charset="0"/>
                          <a:cs typeface="Arial" panose="020B0604020202020204" pitchFamily="34" charset="0"/>
                        </a:rPr>
                        <a:t>Comité:</a:t>
                      </a:r>
                      <a:endParaRPr lang="es-MX" b="0" dirty="0">
                        <a:solidFill>
                          <a:schemeClr val="bg1"/>
                        </a:solidFill>
                        <a:latin typeface="Arial" panose="020B0604020202020204" pitchFamily="34" charset="0"/>
                        <a:cs typeface="Arial" panose="020B0604020202020204" pitchFamily="34" charset="0"/>
                      </a:endParaRPr>
                    </a:p>
                    <a:p>
                      <a:r>
                        <a:rPr lang="es-MX" b="0" dirty="0">
                          <a:solidFill>
                            <a:schemeClr val="bg1"/>
                          </a:solidFill>
                          <a:latin typeface="Arial" panose="020B0604020202020204" pitchFamily="34" charset="0"/>
                          <a:cs typeface="Arial" panose="020B0604020202020204" pitchFamily="34" charset="0"/>
                        </a:rPr>
                        <a:t>Todas las fracciones del artículo 42 de la LOPSRM.</a:t>
                      </a:r>
                      <a:endParaRPr lang="es-MX"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36260995"/>
                  </a:ext>
                </a:extLst>
              </a:tr>
              <a:tr h="370840">
                <a:tc>
                  <a:txBody>
                    <a:bodyPr/>
                    <a:lstStyle/>
                    <a:p>
                      <a:r>
                        <a:rPr lang="es-MX" sz="1800" b="1" kern="1200" dirty="0">
                          <a:solidFill>
                            <a:schemeClr val="dk1"/>
                          </a:solidFill>
                          <a:effectLst/>
                          <a:latin typeface="Arial" panose="020B0604020202020204" pitchFamily="34" charset="0"/>
                          <a:ea typeface="+mn-ea"/>
                          <a:cs typeface="Arial" panose="020B0604020202020204" pitchFamily="34" charset="0"/>
                        </a:rPr>
                        <a:t>Área usuaria o requirente:</a:t>
                      </a:r>
                    </a:p>
                    <a:p>
                      <a:r>
                        <a:rPr lang="es-MX" sz="1800" b="0" kern="1200" dirty="0">
                          <a:solidFill>
                            <a:schemeClr val="dk1"/>
                          </a:solidFill>
                          <a:effectLst/>
                          <a:latin typeface="Arial" panose="020B0604020202020204" pitchFamily="34" charset="0"/>
                          <a:ea typeface="+mn-ea"/>
                          <a:cs typeface="Arial" panose="020B0604020202020204" pitchFamily="34" charset="0"/>
                        </a:rPr>
                        <a:t>Fr</a:t>
                      </a:r>
                      <a:r>
                        <a:rPr lang="es-MX" sz="1800" kern="1200" dirty="0">
                          <a:solidFill>
                            <a:schemeClr val="dk1"/>
                          </a:solidFill>
                          <a:effectLst/>
                          <a:latin typeface="Arial" panose="020B0604020202020204" pitchFamily="34" charset="0"/>
                          <a:ea typeface="+mn-ea"/>
                          <a:cs typeface="Arial" panose="020B0604020202020204" pitchFamily="34" charset="0"/>
                        </a:rPr>
                        <a:t>acciones II, IV, V, VI, VII, IX primer párrafo, XI, XII y XX</a:t>
                      </a:r>
                      <a:endParaRPr lang="es-MX" dirty="0">
                        <a:latin typeface="Arial" panose="020B0604020202020204" pitchFamily="34" charset="0"/>
                        <a:cs typeface="Arial" panose="020B0604020202020204" pitchFamily="34" charset="0"/>
                      </a:endParaRPr>
                    </a:p>
                  </a:txBody>
                  <a:tcPr/>
                </a:tc>
                <a:tc>
                  <a:txBody>
                    <a:bodyPr/>
                    <a:lstStyle/>
                    <a:p>
                      <a:r>
                        <a:rPr lang="es-MX" b="1" dirty="0">
                          <a:latin typeface="Arial" panose="020B0604020202020204" pitchFamily="34" charset="0"/>
                          <a:cs typeface="Arial" panose="020B0604020202020204" pitchFamily="34" charset="0"/>
                        </a:rPr>
                        <a:t>Área responsable de la contratación:</a:t>
                      </a:r>
                    </a:p>
                    <a:p>
                      <a:r>
                        <a:rPr lang="es-MX" sz="1800" kern="1200" dirty="0">
                          <a:solidFill>
                            <a:schemeClr val="dk1"/>
                          </a:solidFill>
                          <a:effectLst/>
                          <a:latin typeface="Arial" panose="020B0604020202020204" pitchFamily="34" charset="0"/>
                          <a:ea typeface="+mn-ea"/>
                          <a:cs typeface="Arial" panose="020B0604020202020204" pitchFamily="34" charset="0"/>
                        </a:rPr>
                        <a:t>Fracciones II, IV, V, VI, VII y XIV pero puede solicitar al COP que este dictamine. </a:t>
                      </a:r>
                      <a:r>
                        <a:rPr lang="es-MX" sz="1400" kern="1200" dirty="0">
                          <a:solidFill>
                            <a:schemeClr val="dk1"/>
                          </a:solidFill>
                          <a:effectLst/>
                          <a:latin typeface="Arial" panose="020B0604020202020204" pitchFamily="34" charset="0"/>
                          <a:ea typeface="+mn-ea"/>
                          <a:cs typeface="Arial" panose="020B0604020202020204" pitchFamily="34" charset="0"/>
                        </a:rPr>
                        <a:t>(art. 42 últ. pfo. LOPSRM)</a:t>
                      </a:r>
                      <a:endParaRPr lang="es-MX"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94267656"/>
                  </a:ext>
                </a:extLst>
              </a:tr>
            </a:tbl>
          </a:graphicData>
        </a:graphic>
      </p:graphicFrame>
    </p:spTree>
    <p:extLst>
      <p:ext uri="{BB962C8B-B14F-4D97-AF65-F5344CB8AC3E}">
        <p14:creationId xmlns:p14="http://schemas.microsoft.com/office/powerpoint/2010/main" val="30202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125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1">
                                            <p:txEl>
                                              <p:pRg st="12" end="12"/>
                                            </p:txEl>
                                          </p:spTgt>
                                        </p:tgtEl>
                                        <p:attrNameLst>
                                          <p:attrName>style.visibility</p:attrName>
                                        </p:attrNameLst>
                                      </p:cBhvr>
                                      <p:to>
                                        <p:strVal val="visible"/>
                                      </p:to>
                                    </p:set>
                                    <p:anim calcmode="lin" valueType="num">
                                      <p:cBhvr>
                                        <p:cTn id="20" dur="1000" fill="hold"/>
                                        <p:tgtEl>
                                          <p:spTgt spid="11">
                                            <p:txEl>
                                              <p:pRg st="12" end="12"/>
                                            </p:txEl>
                                          </p:spTgt>
                                        </p:tgtEl>
                                        <p:attrNameLst>
                                          <p:attrName>ppt_w</p:attrName>
                                        </p:attrNameLst>
                                      </p:cBhvr>
                                      <p:tavLst>
                                        <p:tav tm="0">
                                          <p:val>
                                            <p:strVal val="#ppt_w*0.70"/>
                                          </p:val>
                                        </p:tav>
                                        <p:tav tm="100000">
                                          <p:val>
                                            <p:strVal val="#ppt_w"/>
                                          </p:val>
                                        </p:tav>
                                      </p:tavLst>
                                    </p:anim>
                                    <p:anim calcmode="lin" valueType="num">
                                      <p:cBhvr>
                                        <p:cTn id="21" dur="1000" fill="hold"/>
                                        <p:tgtEl>
                                          <p:spTgt spid="11">
                                            <p:txEl>
                                              <p:pRg st="12" end="12"/>
                                            </p:txEl>
                                          </p:spTgt>
                                        </p:tgtEl>
                                        <p:attrNameLst>
                                          <p:attrName>ppt_h</p:attrName>
                                        </p:attrNameLst>
                                      </p:cBhvr>
                                      <p:tavLst>
                                        <p:tav tm="0">
                                          <p:val>
                                            <p:strVal val="#ppt_h"/>
                                          </p:val>
                                        </p:tav>
                                        <p:tav tm="100000">
                                          <p:val>
                                            <p:strVal val="#ppt_h"/>
                                          </p:val>
                                        </p:tav>
                                      </p:tavLst>
                                    </p:anim>
                                    <p:animEffect transition="in" filter="fade">
                                      <p:cBhvr>
                                        <p:cTn id="22" dur="10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146351"/>
          </a:xfrm>
        </p:spPr>
        <p:txBody>
          <a:bodyPr>
            <a:normAutofit/>
          </a:bodyPr>
          <a:lstStyle/>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ción pública, y cual es el procedimiento de contratación (invitación o adjudicación directa) que autoriza</a:t>
            </a:r>
            <a:r>
              <a:rPr lang="es-MX" sz="1600" dirty="0">
                <a:solidFill>
                  <a:schemeClr val="bg1"/>
                </a:solidFill>
                <a:latin typeface="Arial" panose="020B0604020202020204" pitchFamily="34" charset="0"/>
                <a:cs typeface="Arial" panose="020B0604020202020204" pitchFamily="34" charset="0"/>
              </a:rPr>
              <a:t> (arts. 71 últ. pfo. RLAASSP, y 73 últ. pfo. RLOPSRM)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III. </a:t>
            </a:r>
            <a:r>
              <a:rPr lang="es-MX" sz="2000" dirty="0">
                <a:solidFill>
                  <a:schemeClr val="bg1"/>
                </a:solidFill>
                <a:latin typeface="Arial" panose="020B0604020202020204" pitchFamily="34" charset="0"/>
                <a:cs typeface="Arial" panose="020B0604020202020204" pitchFamily="34" charset="0"/>
              </a:rPr>
              <a:t>Evidentemente esta justificación debe constar por escrito. Ahora bien, es importante señalar que esta </a:t>
            </a:r>
            <a:r>
              <a:rPr lang="es-MX" sz="2000" b="1" dirty="0">
                <a:solidFill>
                  <a:schemeClr val="bg1"/>
                </a:solidFill>
                <a:latin typeface="Arial" panose="020B0604020202020204" pitchFamily="34" charset="0"/>
                <a:cs typeface="Arial" panose="020B0604020202020204" pitchFamily="34" charset="0"/>
              </a:rPr>
              <a:t>NO</a:t>
            </a:r>
            <a:r>
              <a:rPr lang="es-MX" sz="2000" dirty="0">
                <a:solidFill>
                  <a:schemeClr val="bg1"/>
                </a:solidFill>
                <a:latin typeface="Arial" panose="020B0604020202020204" pitchFamily="34" charset="0"/>
                <a:cs typeface="Arial" panose="020B0604020202020204" pitchFamily="34" charset="0"/>
              </a:rPr>
              <a:t> es procedente hacerla para las excepciones por </a:t>
            </a:r>
            <a:r>
              <a:rPr lang="es-MX" sz="2000" dirty="0">
                <a:solidFill>
                  <a:srgbClr val="0000FF"/>
                </a:solidFill>
                <a:latin typeface="Arial" panose="020B0604020202020204" pitchFamily="34" charset="0"/>
                <a:cs typeface="Arial" panose="020B0604020202020204" pitchFamily="34" charset="0"/>
              </a:rPr>
              <a:t>monto</a:t>
            </a:r>
            <a:r>
              <a:rPr lang="es-MX" sz="1600" dirty="0">
                <a:solidFill>
                  <a:schemeClr val="bg1"/>
                </a:solidFill>
                <a:latin typeface="Arial" panose="020B0604020202020204" pitchFamily="34" charset="0"/>
                <a:cs typeface="Arial" panose="020B0604020202020204" pitchFamily="34" charset="0"/>
              </a:rPr>
              <a:t> (arts. 40 1er. pfo. LAASSP, y 41 1er. pfo. LOPSRM)</a:t>
            </a:r>
            <a:r>
              <a:rPr lang="es-MX" sz="2000" dirty="0">
                <a:solidFill>
                  <a:schemeClr val="bg1"/>
                </a:solidFill>
                <a:latin typeface="Arial" panose="020B0604020202020204" pitchFamily="34" charset="0"/>
                <a:cs typeface="Arial" panose="020B0604020202020204" pitchFamily="34" charset="0"/>
              </a:rPr>
              <a:t>,</a:t>
            </a:r>
            <a:r>
              <a:rPr lang="es-MX" sz="1600" dirty="0">
                <a:solidFill>
                  <a:schemeClr val="bg1"/>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con excepción del caso previsto en el segundo párrafo del artículo 42 de la LAASSP.</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IV. </a:t>
            </a:r>
            <a:r>
              <a:rPr lang="es-MX" sz="2000" dirty="0">
                <a:solidFill>
                  <a:schemeClr val="bg1"/>
                </a:solidFill>
                <a:latin typeface="Arial" panose="020B0604020202020204" pitchFamily="34" charset="0"/>
                <a:cs typeface="Arial" panose="020B0604020202020204" pitchFamily="34" charset="0"/>
              </a:rPr>
              <a:t>La cantidad a contratar siempre debe ser de un monto iguales o superior al de una licitación, de lo contrato procede hacer una excepción por </a:t>
            </a:r>
            <a:r>
              <a:rPr lang="es-MX" sz="2000" dirty="0">
                <a:solidFill>
                  <a:srgbClr val="0000FF"/>
                </a:solidFill>
                <a:latin typeface="Arial" panose="020B0604020202020204" pitchFamily="34" charset="0"/>
                <a:cs typeface="Arial" panose="020B0604020202020204" pitchFamily="34" charset="0"/>
              </a:rPr>
              <a:t>monto</a:t>
            </a:r>
            <a:r>
              <a:rPr lang="es-MX" sz="2000" dirty="0">
                <a:solidFill>
                  <a:schemeClr val="bg1"/>
                </a:solidFill>
                <a:latin typeface="Arial" panose="020B0604020202020204" pitchFamily="34" charset="0"/>
                <a:cs typeface="Arial" panose="020B0604020202020204" pitchFamily="34" charset="0"/>
              </a:rPr>
              <a:t> sea invitación a cuando menos tres personas o adjudicación directa.</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V. </a:t>
            </a:r>
            <a:r>
              <a:rPr lang="es-MX" sz="2000" dirty="0">
                <a:solidFill>
                  <a:schemeClr val="bg1"/>
                </a:solidFill>
                <a:latin typeface="Arial" panose="020B0604020202020204" pitchFamily="34" charset="0"/>
                <a:cs typeface="Arial" panose="020B0604020202020204" pitchFamily="34" charset="0"/>
              </a:rPr>
              <a:t>Estas excepciones, al igual que las licitaciones públicas, tienen carácter en los términos del artículo 28 de la LAASSP </a:t>
            </a:r>
            <a:r>
              <a:rPr lang="es-MX" sz="1600" dirty="0">
                <a:solidFill>
                  <a:schemeClr val="bg1"/>
                </a:solidFill>
                <a:latin typeface="Arial" panose="020B0604020202020204" pitchFamily="34" charset="0"/>
                <a:cs typeface="Arial" panose="020B0604020202020204" pitchFamily="34" charset="0"/>
              </a:rPr>
              <a:t>(art. 40 últ. pfo. LAASSP, y 41 últ.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VI. </a:t>
            </a:r>
            <a:r>
              <a:rPr lang="es-ES" sz="2000" b="1" dirty="0">
                <a:solidFill>
                  <a:srgbClr val="000000"/>
                </a:solidFill>
                <a:latin typeface="Arial" panose="020B0604020202020204" pitchFamily="34" charset="0"/>
                <a:cs typeface="Arial" panose="020B0604020202020204" pitchFamily="34" charset="0"/>
              </a:rPr>
              <a:t>E</a:t>
            </a:r>
            <a:r>
              <a:rPr lang="es-ES" sz="2000" dirty="0">
                <a:solidFill>
                  <a:srgbClr val="000000"/>
                </a:solidFill>
                <a:effectLst/>
                <a:latin typeface="Arial" panose="020B0604020202020204" pitchFamily="34" charset="0"/>
                <a:ea typeface="Times New Roman" panose="02020603050405020304" pitchFamily="18" charset="0"/>
              </a:rPr>
              <a:t>l titular del área responsable de la contratación, a más tardar el día último hábil de cada mes, enviará al OIC del ente público, un informe sobre los contratos formalizados durante el mes calendario inmediato anterior, acompañando copia del a justificación para exceptuar la licitación y del dictamen en el que conste la dictaminación emitida. </a:t>
            </a:r>
          </a:p>
          <a:p>
            <a:pPr marL="0" indent="0" algn="just">
              <a:lnSpc>
                <a:spcPct val="100000"/>
              </a:lnSpc>
              <a:spcBef>
                <a:spcPts val="0"/>
              </a:spcBef>
              <a:buNone/>
              <a:defRPr/>
            </a:pPr>
            <a:endParaRPr lang="es-ES" sz="500" dirty="0">
              <a:solidFill>
                <a:srgbClr val="000000"/>
              </a:solidFill>
              <a:effectLst/>
              <a:latin typeface="Arial" panose="020B0604020202020204" pitchFamily="34" charset="0"/>
              <a:ea typeface="Times New Roman" panose="02020603050405020304" pitchFamily="18" charset="0"/>
            </a:endParaRPr>
          </a:p>
          <a:p>
            <a:pPr marL="0" indent="0" algn="just">
              <a:lnSpc>
                <a:spcPct val="100000"/>
              </a:lnSpc>
              <a:spcBef>
                <a:spcPts val="0"/>
              </a:spcBef>
              <a:buNone/>
              <a:defRPr/>
            </a:pPr>
            <a:r>
              <a:rPr lang="es-ES" sz="2000" dirty="0">
                <a:solidFill>
                  <a:srgbClr val="000000"/>
                </a:solidFill>
                <a:effectLst/>
                <a:latin typeface="Arial" panose="020B0604020202020204" pitchFamily="34" charset="0"/>
                <a:ea typeface="Times New Roman" panose="02020603050405020304" pitchFamily="18" charset="0"/>
              </a:rPr>
              <a:t>No  ese necesario esto para las contrataciones por seguridad nacional y, en materia</a:t>
            </a:r>
            <a:endParaRPr lang="es-MX" sz="20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825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25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25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25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calcmode="lin" valueType="num">
                                      <p:cBhvr>
                                        <p:cTn id="22"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4"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 calcmode="lin" valueType="num">
                                      <p:cBhvr>
                                        <p:cTn id="30" dur="125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1" dur="125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2" dur="125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3" dur="125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nodeType="click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 calcmode="lin" valueType="num">
                                      <p:cBhvr>
                                        <p:cTn id="38"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9"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0"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1" fill="hold">
                                          <p:stCondLst>
                                            <p:cond delay="0"/>
                                          </p:stCondLst>
                                        </p:cTn>
                                        <p:tgtEl>
                                          <p:spTgt spid="11">
                                            <p:txEl>
                                              <p:pRg st="10" end="10"/>
                                            </p:txEl>
                                          </p:spTgt>
                                        </p:tgtEl>
                                        <p:attrNameLst>
                                          <p:attrName>style.visibility</p:attrName>
                                        </p:attrNameLst>
                                      </p:cBhvr>
                                      <p:to>
                                        <p:strVal val="visible"/>
                                      </p:to>
                                    </p:set>
                                    <p:anim calcmode="lin" valueType="num">
                                      <p:cBhvr>
                                        <p:cTn id="46" dur="1000" fill="hold"/>
                                        <p:tgtEl>
                                          <p:spTgt spid="11">
                                            <p:txEl>
                                              <p:pRg st="10" end="10"/>
                                            </p:txEl>
                                          </p:spTgt>
                                        </p:tgtEl>
                                        <p:attrNameLst>
                                          <p:attrName>ppt_w</p:attrName>
                                        </p:attrNameLst>
                                      </p:cBhvr>
                                      <p:tavLst>
                                        <p:tav tm="0">
                                          <p:val>
                                            <p:strVal val="#ppt_w*0.70"/>
                                          </p:val>
                                        </p:tav>
                                        <p:tav tm="100000">
                                          <p:val>
                                            <p:strVal val="#ppt_w"/>
                                          </p:val>
                                        </p:tav>
                                      </p:tavLst>
                                    </p:anim>
                                    <p:anim calcmode="lin" valueType="num">
                                      <p:cBhvr>
                                        <p:cTn id="47" dur="1000" fill="hold"/>
                                        <p:tgtEl>
                                          <p:spTgt spid="11">
                                            <p:txEl>
                                              <p:pRg st="10" end="10"/>
                                            </p:txEl>
                                          </p:spTgt>
                                        </p:tgtEl>
                                        <p:attrNameLst>
                                          <p:attrName>ppt_h</p:attrName>
                                        </p:attrNameLst>
                                      </p:cBhvr>
                                      <p:tavLst>
                                        <p:tav tm="0">
                                          <p:val>
                                            <p:strVal val="#ppt_h"/>
                                          </p:val>
                                        </p:tav>
                                        <p:tav tm="100000">
                                          <p:val>
                                            <p:strVal val="#ppt_h"/>
                                          </p:val>
                                        </p:tav>
                                      </p:tavLst>
                                    </p:anim>
                                    <p:animEffect transition="in" filter="fade">
                                      <p:cBhvr>
                                        <p:cTn id="48" dur="10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327868"/>
          </a:xfrm>
        </p:spPr>
        <p:txBody>
          <a:bodyPr>
            <a:normAutofit/>
          </a:bodyPr>
          <a:lstStyle/>
          <a:p>
            <a:pPr marL="0" indent="0" algn="just">
              <a:lnSpc>
                <a:spcPct val="110000"/>
              </a:lnSpc>
              <a:spcBef>
                <a:spcPts val="0"/>
              </a:spcBef>
              <a:buNone/>
              <a:defRPr/>
            </a:pPr>
            <a:r>
              <a:rPr lang="es-ES" sz="2000" dirty="0">
                <a:solidFill>
                  <a:srgbClr val="000000"/>
                </a:solidFill>
                <a:effectLst/>
                <a:latin typeface="Arial" panose="020B0604020202020204" pitchFamily="34" charset="0"/>
                <a:ea typeface="Times New Roman" panose="02020603050405020304" pitchFamily="18" charset="0"/>
              </a:rPr>
              <a:t>de </a:t>
            </a:r>
            <a:r>
              <a:rPr lang="es-ES" sz="2000" b="1" dirty="0">
                <a:solidFill>
                  <a:srgbClr val="000000"/>
                </a:solidFill>
                <a:effectLst/>
                <a:latin typeface="Arial" panose="020B0604020202020204" pitchFamily="34" charset="0"/>
                <a:ea typeface="Times New Roman" panose="02020603050405020304" pitchFamily="18" charset="0"/>
              </a:rPr>
              <a:t>adquisiciones</a:t>
            </a:r>
            <a:r>
              <a:rPr lang="es-ES" sz="2000" dirty="0">
                <a:solidFill>
                  <a:srgbClr val="000000"/>
                </a:solidFill>
                <a:effectLst/>
                <a:latin typeface="Arial" panose="020B0604020202020204" pitchFamily="34" charset="0"/>
                <a:ea typeface="Times New Roman" panose="02020603050405020304" pitchFamily="18" charset="0"/>
              </a:rPr>
              <a:t>, la compra de bienes para su comercialización directa o para </a:t>
            </a:r>
            <a:r>
              <a:rPr lang="es-ES" sz="2000" dirty="0">
                <a:solidFill>
                  <a:schemeClr val="bg1"/>
                </a:solidFill>
                <a:effectLst/>
                <a:latin typeface="Arial" panose="020B0604020202020204" pitchFamily="34" charset="0"/>
                <a:ea typeface="Times New Roman" panose="02020603050405020304" pitchFamily="18" charset="0"/>
              </a:rPr>
              <a:t>someterlos a procesos productivos</a:t>
            </a:r>
            <a:r>
              <a:rPr lang="es-ES" sz="1600" dirty="0">
                <a:solidFill>
                  <a:schemeClr val="bg1"/>
                </a:solidFill>
                <a:effectLst/>
                <a:latin typeface="Arial" panose="020B0604020202020204" pitchFamily="34" charset="0"/>
                <a:ea typeface="Times New Roman" panose="02020603050405020304" pitchFamily="18" charset="0"/>
              </a:rPr>
              <a:t> (arts. 40 4º pfo. LAASSP, y 41 4º pfo. LOPSRM)</a:t>
            </a:r>
            <a:r>
              <a:rPr lang="es-ES" sz="2000" dirty="0">
                <a:solidFill>
                  <a:schemeClr val="bg1"/>
                </a:solidFill>
                <a:effectLst/>
                <a:latin typeface="Arial" panose="020B0604020202020204" pitchFamily="34" charset="0"/>
                <a:ea typeface="Times New Roman" panose="02020603050405020304" pitchFamily="18" charset="0"/>
              </a:rPr>
              <a:t>, y</a:t>
            </a:r>
            <a:endParaRPr lang="es-ES" sz="1600" dirty="0">
              <a:solidFill>
                <a:schemeClr val="bg1"/>
              </a:solidFill>
              <a:effectLst/>
              <a:latin typeface="Arial" panose="020B0604020202020204" pitchFamily="34" charset="0"/>
              <a:ea typeface="Times New Roman" panose="02020603050405020304" pitchFamily="18" charset="0"/>
            </a:endParaRPr>
          </a:p>
          <a:p>
            <a:pPr marL="0" indent="0" algn="just">
              <a:lnSpc>
                <a:spcPct val="110000"/>
              </a:lnSpc>
              <a:spcBef>
                <a:spcPts val="0"/>
              </a:spcBef>
              <a:buNone/>
              <a:defRPr/>
            </a:pPr>
            <a:endParaRPr lang="es-ES" sz="500" dirty="0">
              <a:solidFill>
                <a:schemeClr val="bg1"/>
              </a:solidFill>
              <a:latin typeface="Arial" panose="020B0604020202020204" pitchFamily="34" charset="0"/>
              <a:ea typeface="Times New Roman" panose="02020603050405020304" pitchFamily="18" charset="0"/>
            </a:endParaRPr>
          </a:p>
          <a:p>
            <a:pPr marL="0" indent="0" algn="just">
              <a:lnSpc>
                <a:spcPct val="110000"/>
              </a:lnSpc>
              <a:spcBef>
                <a:spcPts val="0"/>
              </a:spcBef>
              <a:buNone/>
              <a:defRPr/>
            </a:pPr>
            <a:r>
              <a:rPr lang="es-MX" sz="2000" b="1" dirty="0">
                <a:solidFill>
                  <a:schemeClr val="bg1"/>
                </a:solidFill>
                <a:effectLst/>
                <a:latin typeface="Arial" panose="020B0604020202020204" pitchFamily="34" charset="0"/>
                <a:ea typeface="Times New Roman" panose="02020603050405020304" pitchFamily="18" charset="0"/>
              </a:rPr>
              <a:t>VII. </a:t>
            </a:r>
            <a:r>
              <a:rPr lang="es-MX" sz="2000" dirty="0">
                <a:solidFill>
                  <a:schemeClr val="bg1"/>
                </a:solidFill>
                <a:effectLst/>
                <a:latin typeface="Arial" panose="020B0604020202020204" pitchFamily="34" charset="0"/>
                <a:ea typeface="Times New Roman" panose="02020603050405020304" pitchFamily="18" charset="0"/>
              </a:rPr>
              <a:t>Los criterios </a:t>
            </a:r>
            <a:r>
              <a:rPr lang="es-MX" sz="2000" dirty="0">
                <a:solidFill>
                  <a:schemeClr val="bg1"/>
                </a:solidFill>
                <a:latin typeface="Arial" panose="020B0604020202020204" pitchFamily="34" charset="0"/>
                <a:ea typeface="Times New Roman" panose="02020603050405020304" pitchFamily="18" charset="0"/>
              </a:rPr>
              <a:t>constitucionales de eficiencia, eficacia, economía, transparencia, honradez e imparcialidad, que se deben explicar en la justificación por escrito que </a:t>
            </a:r>
            <a:r>
              <a:rPr lang="es-MX" sz="2000" dirty="0">
                <a:solidFill>
                  <a:schemeClr val="bg1"/>
                </a:solidFill>
                <a:effectLst/>
                <a:latin typeface="Arial" panose="020B0604020202020204" pitchFamily="34" charset="0"/>
                <a:ea typeface="Times New Roman" panose="02020603050405020304" pitchFamily="18" charset="0"/>
              </a:rPr>
              <a:t>sustentan las excepciones a la licitación por causa tienen como fin explica la </a:t>
            </a:r>
            <a:r>
              <a:rPr lang="es-MX" sz="2000" i="1" dirty="0">
                <a:solidFill>
                  <a:schemeClr val="bg1"/>
                </a:solidFill>
                <a:effectLst/>
                <a:latin typeface="Arial" panose="020B0604020202020204" pitchFamily="34" charset="0"/>
                <a:ea typeface="Times New Roman" panose="02020603050405020304" pitchFamily="18" charset="0"/>
              </a:rPr>
              <a:t>ratio essendi</a:t>
            </a:r>
            <a:r>
              <a:rPr lang="es-MX" sz="2000" dirty="0">
                <a:solidFill>
                  <a:schemeClr val="bg1"/>
                </a:solidFill>
                <a:effectLst/>
                <a:latin typeface="Arial" panose="020B0604020202020204" pitchFamily="34" charset="0"/>
                <a:ea typeface="Times New Roman" panose="02020603050405020304" pitchFamily="18" charset="0"/>
              </a:rPr>
              <a:t>,</a:t>
            </a:r>
            <a:r>
              <a:rPr lang="es-MX" sz="2000" i="1" dirty="0">
                <a:solidFill>
                  <a:schemeClr val="bg1"/>
                </a:solidFill>
                <a:effectLst/>
                <a:latin typeface="Arial" panose="020B0604020202020204" pitchFamily="34" charset="0"/>
                <a:ea typeface="Times New Roman" panose="02020603050405020304" pitchFamily="18" charset="0"/>
              </a:rPr>
              <a:t> </a:t>
            </a:r>
            <a:r>
              <a:rPr lang="es-MX" sz="2000" dirty="0">
                <a:solidFill>
                  <a:schemeClr val="bg1"/>
                </a:solidFill>
                <a:effectLst/>
                <a:latin typeface="Arial" panose="020B0604020202020204" pitchFamily="34" charset="0"/>
                <a:ea typeface="Times New Roman" panose="02020603050405020304" pitchFamily="18" charset="0"/>
              </a:rPr>
              <a:t>o razón esencial, de porque se desea dejar de licitar y genera un compromiso para con el o los servidores públicos involucarados.</a:t>
            </a:r>
          </a:p>
          <a:p>
            <a:pPr marL="0" indent="0" algn="just">
              <a:lnSpc>
                <a:spcPct val="110000"/>
              </a:lnSpc>
              <a:spcBef>
                <a:spcPts val="0"/>
              </a:spcBef>
              <a:buNone/>
              <a:defRPr/>
            </a:pPr>
            <a:endParaRPr lang="es-MX" sz="2000" dirty="0">
              <a:solidFill>
                <a:schemeClr val="bg1"/>
              </a:solidFill>
              <a:latin typeface="Arial" panose="020B0604020202020204" pitchFamily="34" charset="0"/>
              <a:ea typeface="Times New Roman" panose="02020603050405020304" pitchFamily="18"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El </a:t>
            </a:r>
            <a:r>
              <a:rPr lang="es-MX" sz="2000" b="1" dirty="0">
                <a:solidFill>
                  <a:schemeClr val="bg1"/>
                </a:solidFill>
                <a:latin typeface="Arial" panose="020B0604020202020204" pitchFamily="34" charset="0"/>
                <a:cs typeface="Arial" panose="020B0604020202020204" pitchFamily="34" charset="0"/>
              </a:rPr>
              <a:t>procedimiento de invitación a cuando menos tres personas</a:t>
            </a:r>
            <a:r>
              <a:rPr lang="es-MX" sz="2000" dirty="0">
                <a:solidFill>
                  <a:schemeClr val="bg1"/>
                </a:solidFill>
                <a:latin typeface="Arial" panose="020B0604020202020204" pitchFamily="34" charset="0"/>
                <a:cs typeface="Arial" panose="020B0604020202020204" pitchFamily="34" charset="0"/>
              </a:rPr>
              <a:t>, se debe llevar a cabo de acuerdo a lo siguiente: </a:t>
            </a:r>
            <a:r>
              <a:rPr lang="es-MX" altLang="es-MX" sz="1600" dirty="0">
                <a:solidFill>
                  <a:schemeClr val="bg1"/>
                </a:solidFill>
                <a:latin typeface="Arial" panose="020B0604020202020204" pitchFamily="34" charset="0"/>
                <a:ea typeface="Times New Roman" panose="02020603050405020304" pitchFamily="18" charset="0"/>
              </a:rPr>
              <a:t>(arts. 43 LAASSP, y 77 y 78 RLAASSP; y 44 LOPSRM, 77 a 78 RLOPSRM)</a:t>
            </a:r>
            <a:endParaRPr lang="es-MX" sz="2000" dirty="0">
              <a:solidFill>
                <a:schemeClr val="bg1"/>
              </a:solidFill>
              <a:latin typeface="Arial" panose="020B0604020202020204" pitchFamily="34" charset="0"/>
              <a:cs typeface="Arial" panose="020B0604020202020204" pitchFamily="34" charset="0"/>
            </a:endParaRPr>
          </a:p>
          <a:p>
            <a:pPr marL="0" lvl="1" indent="0" algn="just">
              <a:lnSpc>
                <a:spcPct val="110000"/>
              </a:lnSpc>
              <a:spcBef>
                <a:spcPts val="0"/>
              </a:spcBef>
              <a:buClr>
                <a:schemeClr val="bg1"/>
              </a:buClr>
              <a:buNone/>
            </a:pPr>
            <a:endParaRPr lang="es-MX" altLang="es-MX" sz="500" dirty="0">
              <a:solidFill>
                <a:schemeClr val="bg1"/>
              </a:solidFill>
              <a:latin typeface="Arial" panose="020B0604020202020204" pitchFamily="34" charset="0"/>
              <a:ea typeface="Times New Roman" panose="02020603050405020304" pitchFamily="18" charset="0"/>
            </a:endParaRPr>
          </a:p>
          <a:p>
            <a:pPr marL="0" lvl="1" indent="0" algn="just">
              <a:lnSpc>
                <a:spcPct val="110000"/>
              </a:lnSpc>
              <a:spcBef>
                <a:spcPts val="0"/>
              </a:spcBef>
              <a:buClr>
                <a:schemeClr val="bg1"/>
              </a:buClr>
              <a:buNone/>
            </a:pPr>
            <a:r>
              <a:rPr lang="es-MX" altLang="es-MX" b="1" dirty="0">
                <a:solidFill>
                  <a:schemeClr val="bg1"/>
                </a:solidFill>
                <a:latin typeface="Arial" panose="020B0604020202020204" pitchFamily="34" charset="0"/>
                <a:ea typeface="Times New Roman" panose="02020603050405020304" pitchFamily="18" charset="0"/>
              </a:rPr>
              <a:t>I. </a:t>
            </a:r>
            <a:r>
              <a:rPr lang="es-MX" altLang="es-MX" dirty="0">
                <a:solidFill>
                  <a:schemeClr val="bg1"/>
                </a:solidFill>
                <a:latin typeface="Arial" panose="020B0604020202020204" pitchFamily="34" charset="0"/>
                <a:ea typeface="Times New Roman" panose="02020603050405020304" pitchFamily="18" charset="0"/>
              </a:rPr>
              <a:t>Como ya se mencionó, las personas a invitar deben </a:t>
            </a:r>
            <a:r>
              <a:rPr lang="es-ES" dirty="0">
                <a:solidFill>
                  <a:srgbClr val="000000"/>
                </a:solidFill>
                <a:latin typeface="Arial" panose="020B0604020202020204" pitchFamily="34" charset="0"/>
                <a:ea typeface="MS PGothic" charset="0"/>
                <a:cs typeface="Arial" panose="020B0604020202020204" pitchFamily="34" charset="0"/>
              </a:rPr>
              <a:t>contar con </a:t>
            </a:r>
            <a:r>
              <a:rPr lang="es-ES" dirty="0">
                <a:solidFill>
                  <a:srgbClr val="B36A99"/>
                </a:solidFill>
                <a:latin typeface="Arial" panose="020B0604020202020204" pitchFamily="34" charset="0"/>
                <a:ea typeface="MS PGothic" charset="0"/>
                <a:cs typeface="Arial" panose="020B0604020202020204" pitchFamily="34" charset="0"/>
              </a:rPr>
              <a:t>capacidad de respuesta inmediata </a:t>
            </a:r>
            <a:r>
              <a:rPr lang="es-ES" dirty="0">
                <a:solidFill>
                  <a:srgbClr val="000000"/>
                </a:solidFill>
                <a:latin typeface="Arial" panose="020B0604020202020204" pitchFamily="34" charset="0"/>
                <a:ea typeface="MS PGothic" charset="0"/>
                <a:cs typeface="Arial" panose="020B0604020202020204" pitchFamily="34" charset="0"/>
              </a:rPr>
              <a:t>y </a:t>
            </a:r>
            <a:r>
              <a:rPr lang="es-ES" dirty="0">
                <a:solidFill>
                  <a:srgbClr val="0070C0"/>
                </a:solidFill>
                <a:latin typeface="Arial" panose="020B0604020202020204" pitchFamily="34" charset="0"/>
                <a:ea typeface="MS PGothic" charset="0"/>
                <a:cs typeface="Arial" panose="020B0604020202020204" pitchFamily="34" charset="0"/>
              </a:rPr>
              <a:t>tener los recursos </a:t>
            </a:r>
            <a:r>
              <a:rPr lang="es-ES" dirty="0">
                <a:solidFill>
                  <a:srgbClr val="000000"/>
                </a:solidFill>
                <a:latin typeface="Arial" panose="020B0604020202020204" pitchFamily="34" charset="0"/>
                <a:ea typeface="MS PGothic" charset="0"/>
                <a:cs typeface="Arial" panose="020B0604020202020204" pitchFamily="34" charset="0"/>
              </a:rPr>
              <a:t>técnicos, financieros y demás que sean necesarios para cumplir por sí las obligaciones contractuales </a:t>
            </a:r>
            <a:r>
              <a:rPr lang="es-ES" sz="1600" dirty="0">
                <a:solidFill>
                  <a:srgbClr val="000000"/>
                </a:solidFill>
                <a:latin typeface="Arial" panose="020B0604020202020204" pitchFamily="34" charset="0"/>
                <a:ea typeface="MS PGothic" charset="0"/>
                <a:cs typeface="Arial" panose="020B0604020202020204" pitchFamily="34" charset="0"/>
              </a:rPr>
              <a:t>(arts. </a:t>
            </a:r>
            <a:r>
              <a:rPr lang="es-MX" altLang="es-MX" sz="1600" dirty="0">
                <a:solidFill>
                  <a:schemeClr val="bg1"/>
                </a:solidFill>
                <a:latin typeface="Arial" panose="020B0604020202020204" pitchFamily="34" charset="0"/>
                <a:cs typeface="Arial" panose="020B0604020202020204" pitchFamily="34" charset="0"/>
              </a:rPr>
              <a:t>40 3er. pfo. y  42 3er. pfo. LAASSP, </a:t>
            </a:r>
            <a:r>
              <a:rPr lang="es-MX" altLang="es-MX" sz="1600" dirty="0">
                <a:solidFill>
                  <a:schemeClr val="bg1"/>
                </a:solidFill>
                <a:latin typeface="Arial" panose="020B0604020202020204" pitchFamily="34" charset="0"/>
                <a:ea typeface="Times New Roman" panose="02020603050405020304" pitchFamily="18" charset="0"/>
              </a:rPr>
              <a:t>y 77 2º pfo. RLAASSP; </a:t>
            </a:r>
            <a:r>
              <a:rPr lang="es-ES" sz="1600" dirty="0">
                <a:solidFill>
                  <a:srgbClr val="000000"/>
                </a:solidFill>
                <a:latin typeface="Arial" panose="020B0604020202020204" pitchFamily="34" charset="0"/>
                <a:ea typeface="MS PGothic" charset="0"/>
                <a:cs typeface="Arial" panose="020B0604020202020204" pitchFamily="34" charset="0"/>
              </a:rPr>
              <a:t>41 3er. pfo. LOPSRM,</a:t>
            </a:r>
            <a:r>
              <a:rPr lang="es-MX" altLang="es-MX" sz="1600" dirty="0">
                <a:solidFill>
                  <a:schemeClr val="bg1"/>
                </a:solidFill>
                <a:latin typeface="Arial" panose="020B0604020202020204" pitchFamily="34" charset="0"/>
                <a:ea typeface="Times New Roman" panose="02020603050405020304" pitchFamily="18" charset="0"/>
              </a:rPr>
              <a:t> y 77 2º pfo. RLOPRSM)</a:t>
            </a:r>
            <a:r>
              <a:rPr lang="es-MX" altLang="es-MX" dirty="0">
                <a:solidFill>
                  <a:schemeClr val="bg1"/>
                </a:solidFill>
                <a:latin typeface="Arial" panose="020B0604020202020204" pitchFamily="34" charset="0"/>
                <a:ea typeface="Times New Roman" panose="02020603050405020304" pitchFamily="18" charset="0"/>
              </a:rPr>
              <a:t>;</a:t>
            </a:r>
            <a:r>
              <a:rPr lang="es-MX" altLang="es-MX" dirty="0">
                <a:solidFill>
                  <a:schemeClr val="bg1"/>
                </a:solidFill>
                <a:latin typeface="Arial" panose="020B0604020202020204" pitchFamily="34" charset="0"/>
                <a:cs typeface="Arial" panose="020B0604020202020204" pitchFamily="34" charset="0"/>
              </a:rPr>
              <a:t>  y para el caso</a:t>
            </a:r>
            <a:endParaRPr lang="es-MX" altLang="es-MX" dirty="0">
              <a:solidFill>
                <a:schemeClr val="bg1"/>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130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1000"/>
                                        <p:tgtEl>
                                          <p:spTgt spid="11">
                                            <p:txEl>
                                              <p:pRg st="4" end="4"/>
                                            </p:txEl>
                                          </p:spTgt>
                                        </p:tgtEl>
                                      </p:cBhvr>
                                    </p:animEffect>
                                    <p:anim calcmode="lin" valueType="num">
                                      <p:cBhvr>
                                        <p:cTn id="23"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11">
                                            <p:txEl>
                                              <p:pRg st="4" end="4"/>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 calcmode="lin" valueType="num">
                                      <p:cBhvr>
                                        <p:cTn id="30" dur="1000" fill="hold"/>
                                        <p:tgtEl>
                                          <p:spTgt spid="11">
                                            <p:txEl>
                                              <p:pRg st="6" end="6"/>
                                            </p:txEl>
                                          </p:spTgt>
                                        </p:tgtEl>
                                        <p:attrNameLst>
                                          <p:attrName>ppt_w</p:attrName>
                                        </p:attrNameLst>
                                      </p:cBhvr>
                                      <p:tavLst>
                                        <p:tav tm="0">
                                          <p:val>
                                            <p:strVal val="#ppt_w*0.70"/>
                                          </p:val>
                                        </p:tav>
                                        <p:tav tm="100000">
                                          <p:val>
                                            <p:strVal val="#ppt_w"/>
                                          </p:val>
                                        </p:tav>
                                      </p:tavLst>
                                    </p:anim>
                                    <p:anim calcmode="lin" valueType="num">
                                      <p:cBhvr>
                                        <p:cTn id="31" dur="1000" fill="hold"/>
                                        <p:tgtEl>
                                          <p:spTgt spid="11">
                                            <p:txEl>
                                              <p:pRg st="6" end="6"/>
                                            </p:txEl>
                                          </p:spTgt>
                                        </p:tgtEl>
                                        <p:attrNameLst>
                                          <p:attrName>ppt_h</p:attrName>
                                        </p:attrNameLst>
                                      </p:cBhvr>
                                      <p:tavLst>
                                        <p:tav tm="0">
                                          <p:val>
                                            <p:strVal val="#ppt_h"/>
                                          </p:val>
                                        </p:tav>
                                        <p:tav tm="100000">
                                          <p:val>
                                            <p:strVal val="#ppt_h"/>
                                          </p:val>
                                        </p:tav>
                                      </p:tavLst>
                                    </p:anim>
                                    <p:animEffect transition="in" filter="fade">
                                      <p:cBhvr>
                                        <p:cTn id="32" dur="1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31174"/>
          </a:xfrm>
        </p:spPr>
        <p:txBody>
          <a:bodyPr>
            <a:normAutofit/>
          </a:bodyPr>
          <a:lstStyle/>
          <a:p>
            <a:pPr marL="0" indent="0" algn="just">
              <a:lnSpc>
                <a:spcPct val="100000"/>
              </a:lnSpc>
              <a:spcBef>
                <a:spcPts val="0"/>
              </a:spcBef>
              <a:buNone/>
            </a:pPr>
            <a:r>
              <a:rPr lang="es-MX" sz="2000" b="1" dirty="0">
                <a:solidFill>
                  <a:schemeClr val="bg1"/>
                </a:solidFill>
                <a:effectLst/>
                <a:latin typeface="ArialMT"/>
              </a:rPr>
              <a:t>1.1. </a:t>
            </a:r>
            <a:r>
              <a:rPr lang="es-MX" sz="2000" b="1" dirty="0">
                <a:solidFill>
                  <a:schemeClr val="accent6">
                    <a:lumMod val="50000"/>
                  </a:schemeClr>
                </a:solidFill>
                <a:effectLst/>
                <a:latin typeface="ArialMT"/>
              </a:rPr>
              <a:t>Bases constitucionales, legales, </a:t>
            </a:r>
            <a:r>
              <a:rPr lang="es-MX" sz="2000" b="1" dirty="0">
                <a:solidFill>
                  <a:schemeClr val="accent6">
                    <a:lumMod val="50000"/>
                  </a:schemeClr>
                </a:solidFill>
                <a:latin typeface="ArialMT"/>
              </a:rPr>
              <a:t>y reglamentarias de las contrataciones públicas federales.</a:t>
            </a:r>
          </a:p>
          <a:p>
            <a:pPr marL="0" indent="0" algn="just">
              <a:lnSpc>
                <a:spcPct val="100000"/>
              </a:lnSpc>
              <a:spcBef>
                <a:spcPts val="0"/>
              </a:spcBef>
              <a:buNone/>
            </a:pPr>
            <a:endParaRPr lang="es-MX" sz="1000" dirty="0">
              <a:solidFill>
                <a:schemeClr val="accent6">
                  <a:lumMod val="50000"/>
                </a:schemeClr>
              </a:solidFill>
              <a:effectLst/>
              <a:latin typeface="ArialMT"/>
            </a:endParaRPr>
          </a:p>
          <a:p>
            <a:pPr marL="0" indent="0" algn="just">
              <a:lnSpc>
                <a:spcPct val="110000"/>
              </a:lnSpc>
              <a:spcBef>
                <a:spcPts val="400"/>
              </a:spcBef>
              <a:buNone/>
            </a:pPr>
            <a:r>
              <a:rPr lang="es-MX" sz="2000" dirty="0">
                <a:solidFill>
                  <a:schemeClr val="bg2">
                    <a:lumMod val="60000"/>
                    <a:lumOff val="40000"/>
                  </a:schemeClr>
                </a:solidFill>
                <a:effectLst/>
                <a:latin typeface="ArialMT"/>
              </a:rPr>
              <a:t>El</a:t>
            </a:r>
            <a:r>
              <a:rPr lang="es-MX" sz="2000" dirty="0">
                <a:solidFill>
                  <a:schemeClr val="accent6">
                    <a:lumMod val="50000"/>
                  </a:schemeClr>
                </a:solidFill>
                <a:effectLst/>
                <a:latin typeface="ArialMT"/>
              </a:rPr>
              <a:t> </a:t>
            </a:r>
            <a:r>
              <a:rPr lang="es-MX" sz="2000" dirty="0">
                <a:solidFill>
                  <a:schemeClr val="bg1"/>
                </a:solidFill>
                <a:effectLst/>
                <a:latin typeface="ArialMT"/>
              </a:rPr>
              <a:t>artículo 134 Constitucional </a:t>
            </a:r>
            <a:r>
              <a:rPr lang="es-MX" sz="1600" dirty="0">
                <a:solidFill>
                  <a:schemeClr val="bg1"/>
                </a:solidFill>
                <a:effectLst/>
                <a:latin typeface="ArialMT"/>
              </a:rPr>
              <a:t>(reformado 28 dic. 82; 13 nov. 07</a:t>
            </a:r>
            <a:r>
              <a:rPr lang="es-MX" sz="1600" dirty="0">
                <a:solidFill>
                  <a:schemeClr val="bg1"/>
                </a:solidFill>
                <a:latin typeface="ArialMT"/>
              </a:rPr>
              <a:t>;</a:t>
            </a:r>
            <a:r>
              <a:rPr lang="es-MX" sz="1600" dirty="0">
                <a:solidFill>
                  <a:schemeClr val="bg1"/>
                </a:solidFill>
                <a:effectLst/>
                <a:latin typeface="ArialMT"/>
              </a:rPr>
              <a:t> 7 mayo 08, y 29 ene. 16)  </a:t>
            </a:r>
            <a:r>
              <a:rPr lang="es-MX" sz="2000" dirty="0">
                <a:solidFill>
                  <a:schemeClr val="bg2">
                    <a:lumMod val="60000"/>
                    <a:lumOff val="40000"/>
                  </a:schemeClr>
                </a:solidFill>
                <a:effectLst/>
                <a:latin typeface="ArialMT"/>
              </a:rPr>
              <a:t>en sus </a:t>
            </a:r>
            <a:r>
              <a:rPr lang="es-MX" sz="2000" dirty="0">
                <a:solidFill>
                  <a:srgbClr val="0070C0"/>
                </a:solidFill>
                <a:effectLst/>
                <a:latin typeface="ArialMT"/>
              </a:rPr>
              <a:t>seis primeros párrafos</a:t>
            </a:r>
            <a:r>
              <a:rPr lang="es-MX" sz="2000" dirty="0">
                <a:solidFill>
                  <a:schemeClr val="bg2">
                    <a:lumMod val="60000"/>
                    <a:lumOff val="40000"/>
                  </a:schemeClr>
                </a:solidFill>
                <a:effectLst/>
                <a:latin typeface="ArialMT"/>
              </a:rPr>
              <a:t> establece los principios generales que sustentan las contrataciones públicas en México</a:t>
            </a:r>
            <a:r>
              <a:rPr lang="es-MX" sz="2000" dirty="0">
                <a:solidFill>
                  <a:schemeClr val="bg1"/>
                </a:solidFill>
                <a:effectLst/>
                <a:latin typeface="ArialMT"/>
              </a:rPr>
              <a:t>.</a:t>
            </a:r>
          </a:p>
          <a:p>
            <a:pPr marL="0" indent="0" algn="just">
              <a:lnSpc>
                <a:spcPct val="110000"/>
              </a:lnSpc>
              <a:spcBef>
                <a:spcPts val="400"/>
              </a:spcBef>
              <a:buNone/>
            </a:pPr>
            <a:endParaRPr lang="es-MX" sz="1000" dirty="0">
              <a:solidFill>
                <a:schemeClr val="accent6">
                  <a:lumMod val="50000"/>
                </a:schemeClr>
              </a:solidFill>
              <a:effectLst/>
              <a:latin typeface="ArialMT"/>
            </a:endParaRPr>
          </a:p>
          <a:p>
            <a:pPr marL="0" indent="0" algn="just">
              <a:lnSpc>
                <a:spcPct val="110000"/>
              </a:lnSpc>
              <a:spcBef>
                <a:spcPts val="400"/>
              </a:spcBef>
              <a:buNone/>
            </a:pPr>
            <a:r>
              <a:rPr lang="es-MX" sz="2000" dirty="0">
                <a:solidFill>
                  <a:schemeClr val="bg1"/>
                </a:solidFill>
                <a:latin typeface="Arial" panose="020B0604020202020204" pitchFamily="34" charset="0"/>
                <a:cs typeface="Arial" panose="020B0604020202020204" pitchFamily="34" charset="0"/>
              </a:rPr>
              <a:t>El texto vigente establece:</a:t>
            </a:r>
          </a:p>
          <a:p>
            <a:pPr marL="0" indent="0" algn="just">
              <a:lnSpc>
                <a:spcPct val="110000"/>
              </a:lnSpc>
              <a:spcBef>
                <a:spcPts val="400"/>
              </a:spcBef>
              <a:buNone/>
            </a:pPr>
            <a:endParaRPr lang="es-MX" sz="1000" dirty="0">
              <a:solidFill>
                <a:schemeClr val="bg1"/>
              </a:solidFill>
              <a:latin typeface="Arial" panose="020B0604020202020204" pitchFamily="34" charset="0"/>
              <a:cs typeface="Arial" panose="020B0604020202020204" pitchFamily="34" charset="0"/>
            </a:endParaRPr>
          </a:p>
          <a:p>
            <a:pPr marL="0" algn="just" eaLnBrk="1" hangingPunct="1">
              <a:lnSpc>
                <a:spcPct val="110000"/>
              </a:lnSpc>
              <a:spcBef>
                <a:spcPts val="400"/>
              </a:spcBef>
              <a:buFont typeface="Wingdings" panose="05000000000000000000" pitchFamily="2" charset="2"/>
              <a:buNone/>
              <a:defRPr/>
            </a:pPr>
            <a:r>
              <a:rPr lang="es-MX" altLang="es-MX" sz="2000" b="1" dirty="0">
                <a:solidFill>
                  <a:schemeClr val="bg1"/>
                </a:solidFill>
                <a:latin typeface="Arial" panose="020B0604020202020204" pitchFamily="34" charset="0"/>
                <a:cs typeface="Arial" panose="020B0604020202020204" pitchFamily="34" charset="0"/>
              </a:rPr>
              <a:t>Primer párrafo:</a:t>
            </a:r>
          </a:p>
          <a:p>
            <a:pPr marL="0" algn="just" eaLnBrk="1" hangingPunct="1">
              <a:lnSpc>
                <a:spcPct val="110000"/>
              </a:lnSpc>
              <a:spcBef>
                <a:spcPts val="400"/>
              </a:spcBef>
              <a:buFont typeface="Wingdings" panose="05000000000000000000" pitchFamily="2" charset="2"/>
              <a:buNone/>
              <a:defRPr/>
            </a:pPr>
            <a:r>
              <a:rPr lang="es-ES" altLang="ja-JP" sz="2000" i="1" dirty="0">
                <a:solidFill>
                  <a:schemeClr val="bg1"/>
                </a:solidFill>
                <a:latin typeface="Arial" panose="020B0604020202020204" pitchFamily="34" charset="0"/>
                <a:cs typeface="Arial" panose="020B0604020202020204" pitchFamily="34" charset="0"/>
              </a:rPr>
              <a:t>Los recursos económicos de que dispongan la Federación, las entidades	    federativas, los Municipios y las demarcaciones 	territoriales de la Ciudad	               de México,  se administrarán con </a:t>
            </a:r>
            <a:r>
              <a:rPr lang="es-MX" altLang="ja-JP" sz="2000" b="1" i="1" dirty="0">
                <a:solidFill>
                  <a:srgbClr val="41A779"/>
                </a:solidFill>
                <a:latin typeface="Arial" panose="020B0604020202020204" pitchFamily="34" charset="0"/>
                <a:cs typeface="Arial" panose="020B0604020202020204" pitchFamily="34" charset="0"/>
              </a:rPr>
              <a:t>eficacia, eficiencia,</a:t>
            </a:r>
            <a:r>
              <a:rPr lang="es-MX" altLang="ja-JP" sz="2000" i="1" dirty="0">
                <a:latin typeface="Arial" panose="020B0604020202020204" pitchFamily="34" charset="0"/>
                <a:cs typeface="Arial" panose="020B0604020202020204" pitchFamily="34" charset="0"/>
              </a:rPr>
              <a:t> </a:t>
            </a:r>
            <a:r>
              <a:rPr lang="es-MX" altLang="ja-JP" sz="2000" b="1" i="1" dirty="0">
                <a:solidFill>
                  <a:srgbClr val="41A779"/>
                </a:solidFill>
                <a:latin typeface="Arial" panose="020B0604020202020204" pitchFamily="34" charset="0"/>
                <a:cs typeface="Arial" panose="020B0604020202020204" pitchFamily="34" charset="0"/>
              </a:rPr>
              <a:t>economía, </a:t>
            </a:r>
            <a:r>
              <a:rPr lang="es-ES" altLang="ja-JP" sz="2000" b="1" i="1" dirty="0">
                <a:solidFill>
                  <a:srgbClr val="3333CC"/>
                </a:solidFill>
                <a:latin typeface="Arial" panose="020B0604020202020204" pitchFamily="34" charset="0"/>
                <a:cs typeface="Arial" panose="020B0604020202020204" pitchFamily="34" charset="0"/>
              </a:rPr>
              <a:t>trans-		      parencia</a:t>
            </a:r>
            <a:r>
              <a:rPr lang="es-ES" altLang="ja-JP" sz="2000" i="1" dirty="0">
                <a:latin typeface="Arial" panose="020B0604020202020204" pitchFamily="34" charset="0"/>
                <a:cs typeface="Arial" panose="020B0604020202020204" pitchFamily="34" charset="0"/>
              </a:rPr>
              <a:t> </a:t>
            </a:r>
            <a:r>
              <a:rPr lang="es-ES" altLang="ja-JP" sz="2000" i="1" dirty="0">
                <a:solidFill>
                  <a:schemeClr val="bg1"/>
                </a:solidFill>
                <a:latin typeface="Arial" panose="020B0604020202020204" pitchFamily="34" charset="0"/>
                <a:cs typeface="Arial" panose="020B0604020202020204" pitchFamily="34" charset="0"/>
              </a:rPr>
              <a:t>y</a:t>
            </a:r>
            <a:r>
              <a:rPr lang="es-ES" altLang="ja-JP" sz="2000" i="1" dirty="0">
                <a:latin typeface="Arial" panose="020B0604020202020204" pitchFamily="34" charset="0"/>
                <a:cs typeface="Arial" panose="020B0604020202020204" pitchFamily="34" charset="0"/>
              </a:rPr>
              <a:t> </a:t>
            </a:r>
            <a:r>
              <a:rPr lang="es-MX" altLang="ja-JP" sz="2000" b="1" i="1" dirty="0">
                <a:solidFill>
                  <a:srgbClr val="41A779"/>
                </a:solidFill>
                <a:latin typeface="Arial" panose="020B0604020202020204" pitchFamily="34" charset="0"/>
                <a:cs typeface="Arial" panose="020B0604020202020204" pitchFamily="34" charset="0"/>
              </a:rPr>
              <a:t>honradez</a:t>
            </a:r>
            <a:r>
              <a:rPr lang="es-MX" altLang="ja-JP" sz="2000" i="1" dirty="0">
                <a:solidFill>
                  <a:srgbClr val="000000"/>
                </a:solidFill>
                <a:latin typeface="Arial" panose="020B0604020202020204" pitchFamily="34" charset="0"/>
                <a:cs typeface="Arial" panose="020B0604020202020204" pitchFamily="34" charset="0"/>
              </a:rPr>
              <a:t> </a:t>
            </a:r>
            <a:r>
              <a:rPr lang="es-ES" altLang="ja-JP" sz="2000" i="1" dirty="0">
                <a:solidFill>
                  <a:schemeClr val="bg1"/>
                </a:solidFill>
                <a:latin typeface="Arial" panose="020B0604020202020204" pitchFamily="34" charset="0"/>
                <a:cs typeface="Arial" panose="020B0604020202020204" pitchFamily="34" charset="0"/>
              </a:rPr>
              <a:t>para satisfacer los objetivos a los que estén 	                destinados</a:t>
            </a:r>
            <a:r>
              <a:rPr lang="es-ES" altLang="ja-JP" sz="2000" dirty="0">
                <a:solidFill>
                  <a:schemeClr val="bg1"/>
                </a:solidFill>
                <a:latin typeface="Arial" panose="020B0604020202020204" pitchFamily="34" charset="0"/>
                <a:cs typeface="Arial" panose="020B0604020202020204" pitchFamily="34" charset="0"/>
              </a:rPr>
              <a:t>.</a:t>
            </a: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6" name="Picture 2" descr="Resultado de imagen para imagen constitucion politica de los estados unidos mexicanos">
            <a:extLst>
              <a:ext uri="{FF2B5EF4-FFF2-40B4-BE49-F238E27FC236}">
                <a16:creationId xmlns:a16="http://schemas.microsoft.com/office/drawing/2014/main" id="{2487DA93-A46A-E09F-BE93-6CDAD404C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52296">
            <a:off x="9287517" y="2877143"/>
            <a:ext cx="2128612" cy="29897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8062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50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17" dur="10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nodeType="clickEffect">
                                  <p:stCondLst>
                                    <p:cond delay="0"/>
                                  </p:stCondLst>
                                  <p:iterate type="lt">
                                    <p:tmPct val="10000"/>
                                  </p:iterate>
                                  <p:childTnLst>
                                    <p:set>
                                      <p:cBhvr>
                                        <p:cTn id="25" dur="1" fill="hold">
                                          <p:stCondLst>
                                            <p:cond delay="0"/>
                                          </p:stCondLst>
                                        </p:cTn>
                                        <p:tgtEl>
                                          <p:spTgt spid="11">
                                            <p:txEl>
                                              <p:pRg st="4" end="4"/>
                                            </p:txEl>
                                          </p:spTgt>
                                        </p:tgtEl>
                                        <p:attrNameLst>
                                          <p:attrName>style.visibility</p:attrName>
                                        </p:attrNameLst>
                                      </p:cBhvr>
                                      <p:to>
                                        <p:strVal val="visible"/>
                                      </p:to>
                                    </p:set>
                                    <p:anim calcmode="lin" valueType="num">
                                      <p:cBhvr>
                                        <p:cTn id="26" dur="500" fill="hold"/>
                                        <p:tgtEl>
                                          <p:spTgt spid="1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xEl>
                                              <p:pRg st="4" end="4"/>
                                            </p:txEl>
                                          </p:spTgt>
                                        </p:tgtEl>
                                        <p:attrNameLst>
                                          <p:attrName>ppt_y</p:attrName>
                                        </p:attrNameLst>
                                      </p:cBhvr>
                                      <p:tavLst>
                                        <p:tav tm="0">
                                          <p:val>
                                            <p:strVal val="#ppt_y"/>
                                          </p:val>
                                        </p:tav>
                                        <p:tav tm="100000">
                                          <p:val>
                                            <p:strVal val="#ppt_y"/>
                                          </p:val>
                                        </p:tav>
                                      </p:tavLst>
                                    </p:anim>
                                    <p:anim calcmode="lin" valueType="num">
                                      <p:cBhvr>
                                        <p:cTn id="28" dur="500" fill="hold"/>
                                        <p:tgtEl>
                                          <p:spTgt spid="1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xEl>
                                              <p:pRg st="4" end="4"/>
                                            </p:txEl>
                                          </p:spTgt>
                                        </p:tgtEl>
                                      </p:cBhvr>
                                    </p:animEffect>
                                  </p:childTnLst>
                                </p:cTn>
                              </p:par>
                            </p:childTnLst>
                          </p:cTn>
                        </p:par>
                        <p:par>
                          <p:cTn id="31" fill="hold">
                            <p:stCondLst>
                              <p:cond delay="1650"/>
                            </p:stCondLst>
                            <p:childTnLst>
                              <p:par>
                                <p:cTn id="32" presetID="2" presetClass="entr" presetSubtype="4"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250" fill="hold"/>
                                        <p:tgtEl>
                                          <p:spTgt spid="6"/>
                                        </p:tgtEl>
                                        <p:attrNameLst>
                                          <p:attrName>ppt_x</p:attrName>
                                        </p:attrNameLst>
                                      </p:cBhvr>
                                      <p:tavLst>
                                        <p:tav tm="0">
                                          <p:val>
                                            <p:strVal val="#ppt_x"/>
                                          </p:val>
                                        </p:tav>
                                        <p:tav tm="100000">
                                          <p:val>
                                            <p:strVal val="#ppt_x"/>
                                          </p:val>
                                        </p:tav>
                                      </p:tavLst>
                                    </p:anim>
                                    <p:anim calcmode="lin" valueType="num">
                                      <p:cBhvr additive="base">
                                        <p:cTn id="35" dur="1250" fill="hold"/>
                                        <p:tgtEl>
                                          <p:spTgt spid="6"/>
                                        </p:tgtEl>
                                        <p:attrNameLst>
                                          <p:attrName>ppt_y</p:attrName>
                                        </p:attrNameLst>
                                      </p:cBhvr>
                                      <p:tavLst>
                                        <p:tav tm="0">
                                          <p:val>
                                            <p:strVal val="1+#ppt_h/2"/>
                                          </p:val>
                                        </p:tav>
                                        <p:tav tm="100000">
                                          <p:val>
                                            <p:strVal val="#ppt_y"/>
                                          </p:val>
                                        </p:tav>
                                      </p:tavLst>
                                    </p:anim>
                                  </p:childTnLst>
                                </p:cTn>
                              </p:par>
                            </p:childTnLst>
                          </p:cTn>
                        </p:par>
                        <p:par>
                          <p:cTn id="36" fill="hold">
                            <p:stCondLst>
                              <p:cond delay="2900"/>
                            </p:stCondLst>
                            <p:childTnLst>
                              <p:par>
                                <p:cTn id="37" presetID="30" presetClass="entr" presetSubtype="0" fill="hold" nodeType="afterEffect">
                                  <p:stCondLst>
                                    <p:cond delay="0"/>
                                  </p:stCondLst>
                                  <p:childTnLst>
                                    <p:set>
                                      <p:cBhvr>
                                        <p:cTn id="38" dur="1" fill="hold">
                                          <p:stCondLst>
                                            <p:cond delay="0"/>
                                          </p:stCondLst>
                                        </p:cTn>
                                        <p:tgtEl>
                                          <p:spTgt spid="11">
                                            <p:txEl>
                                              <p:pRg st="6" end="6"/>
                                            </p:txEl>
                                          </p:spTgt>
                                        </p:tgtEl>
                                        <p:attrNameLst>
                                          <p:attrName>style.visibility</p:attrName>
                                        </p:attrNameLst>
                                      </p:cBhvr>
                                      <p:to>
                                        <p:strVal val="visible"/>
                                      </p:to>
                                    </p:set>
                                    <p:animEffect transition="in" filter="fade">
                                      <p:cBhvr>
                                        <p:cTn id="39" dur="800" decel="100000"/>
                                        <p:tgtEl>
                                          <p:spTgt spid="11">
                                            <p:txEl>
                                              <p:pRg st="6" end="6"/>
                                            </p:txEl>
                                          </p:spTgt>
                                        </p:tgtEl>
                                      </p:cBhvr>
                                    </p:animEffect>
                                    <p:anim calcmode="lin" valueType="num">
                                      <p:cBhvr>
                                        <p:cTn id="40" dur="800" decel="100000" fill="hold"/>
                                        <p:tgtEl>
                                          <p:spTgt spid="11">
                                            <p:txEl>
                                              <p:pRg st="6" end="6"/>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11">
                                            <p:txEl>
                                              <p:pRg st="6" end="6"/>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11">
                                            <p:txEl>
                                              <p:pRg st="6" end="6"/>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1">
                                            <p:txEl>
                                              <p:pRg st="6" end="6"/>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1">
                                            <p:txEl>
                                              <p:pRg st="6" end="6"/>
                                            </p:txEl>
                                          </p:spTgt>
                                        </p:tgtEl>
                                        <p:attrNameLst>
                                          <p:attrName>ppt_y</p:attrName>
                                        </p:attrNameLst>
                                      </p:cBhvr>
                                      <p:tavLst>
                                        <p:tav tm="0">
                                          <p:val>
                                            <p:strVal val="#ppt_y+0.1"/>
                                          </p:val>
                                        </p:tav>
                                        <p:tav tm="100000">
                                          <p:val>
                                            <p:strVal val="#ppt_y"/>
                                          </p:val>
                                        </p:tav>
                                      </p:tavLst>
                                    </p:anim>
                                  </p:childTnLst>
                                </p:cTn>
                              </p:par>
                            </p:childTnLst>
                          </p:cTn>
                        </p:par>
                        <p:par>
                          <p:cTn id="45" fill="hold">
                            <p:stCondLst>
                              <p:cond delay="3900"/>
                            </p:stCondLst>
                            <p:childTnLst>
                              <p:par>
                                <p:cTn id="46" presetID="55" presetClass="entr" presetSubtype="0" fill="hold" nodeType="afterEffect">
                                  <p:stCondLst>
                                    <p:cond delay="0"/>
                                  </p:stCondLst>
                                  <p:childTnLst>
                                    <p:set>
                                      <p:cBhvr>
                                        <p:cTn id="47" dur="1" fill="hold">
                                          <p:stCondLst>
                                            <p:cond delay="0"/>
                                          </p:stCondLst>
                                        </p:cTn>
                                        <p:tgtEl>
                                          <p:spTgt spid="11">
                                            <p:txEl>
                                              <p:pRg st="7" end="7"/>
                                            </p:txEl>
                                          </p:spTgt>
                                        </p:tgtEl>
                                        <p:attrNameLst>
                                          <p:attrName>style.visibility</p:attrName>
                                        </p:attrNameLst>
                                      </p:cBhvr>
                                      <p:to>
                                        <p:strVal val="visible"/>
                                      </p:to>
                                    </p:set>
                                    <p:anim calcmode="lin" valueType="num">
                                      <p:cBhvr>
                                        <p:cTn id="48" dur="1000" fill="hold"/>
                                        <p:tgtEl>
                                          <p:spTgt spid="11">
                                            <p:txEl>
                                              <p:pRg st="7" end="7"/>
                                            </p:txEl>
                                          </p:spTgt>
                                        </p:tgtEl>
                                        <p:attrNameLst>
                                          <p:attrName>ppt_w</p:attrName>
                                        </p:attrNameLst>
                                      </p:cBhvr>
                                      <p:tavLst>
                                        <p:tav tm="0">
                                          <p:val>
                                            <p:strVal val="#ppt_w*0.70"/>
                                          </p:val>
                                        </p:tav>
                                        <p:tav tm="100000">
                                          <p:val>
                                            <p:strVal val="#ppt_w"/>
                                          </p:val>
                                        </p:tav>
                                      </p:tavLst>
                                    </p:anim>
                                    <p:anim calcmode="lin" valueType="num">
                                      <p:cBhvr>
                                        <p:cTn id="49" dur="1000" fill="hold"/>
                                        <p:tgtEl>
                                          <p:spTgt spid="11">
                                            <p:txEl>
                                              <p:pRg st="7" end="7"/>
                                            </p:txEl>
                                          </p:spTgt>
                                        </p:tgtEl>
                                        <p:attrNameLst>
                                          <p:attrName>ppt_h</p:attrName>
                                        </p:attrNameLst>
                                      </p:cBhvr>
                                      <p:tavLst>
                                        <p:tav tm="0">
                                          <p:val>
                                            <p:strVal val="#ppt_h"/>
                                          </p:val>
                                        </p:tav>
                                        <p:tav tm="100000">
                                          <p:val>
                                            <p:strVal val="#ppt_h"/>
                                          </p:val>
                                        </p:tav>
                                      </p:tavLst>
                                    </p:anim>
                                    <p:animEffect transition="in" filter="fade">
                                      <p:cBhvr>
                                        <p:cTn id="50" dur="10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62158"/>
          </a:xfrm>
        </p:spPr>
        <p:txBody>
          <a:bodyPr>
            <a:normAutofit/>
          </a:bodyPr>
          <a:lstStyle/>
          <a:p>
            <a:pPr marL="0" lvl="1" indent="0" algn="just">
              <a:lnSpc>
                <a:spcPct val="100000"/>
              </a:lnSpc>
              <a:spcBef>
                <a:spcPts val="0"/>
              </a:spcBef>
              <a:buClr>
                <a:schemeClr val="bg1"/>
              </a:buClr>
              <a:buNone/>
            </a:pPr>
            <a:r>
              <a:rPr lang="es-MX" altLang="es-MX" dirty="0">
                <a:solidFill>
                  <a:schemeClr val="bg1"/>
                </a:solidFill>
                <a:latin typeface="Arial" panose="020B0604020202020204" pitchFamily="34" charset="0"/>
                <a:cs typeface="Arial" panose="020B0604020202020204" pitchFamily="34" charset="0"/>
              </a:rPr>
              <a:t>de </a:t>
            </a:r>
            <a:r>
              <a:rPr lang="es-MX" altLang="es-MX" b="1" dirty="0">
                <a:solidFill>
                  <a:schemeClr val="bg1"/>
                </a:solidFill>
                <a:latin typeface="Arial" panose="020B0604020202020204" pitchFamily="34" charset="0"/>
                <a:cs typeface="Arial" panose="020B0604020202020204" pitchFamily="34" charset="0"/>
              </a:rPr>
              <a:t>adquisiciones</a:t>
            </a:r>
            <a:r>
              <a:rPr lang="es-MX" altLang="es-MX" dirty="0">
                <a:solidFill>
                  <a:schemeClr val="bg1"/>
                </a:solidFill>
                <a:latin typeface="Arial" panose="020B0604020202020204" pitchFamily="34" charset="0"/>
                <a:cs typeface="Arial" panose="020B0604020202020204" pitchFamily="34" charset="0"/>
              </a:rPr>
              <a:t>, además, sus </a:t>
            </a:r>
            <a:r>
              <a:rPr lang="es-MX" altLang="es-MX" dirty="0">
                <a:solidFill>
                  <a:schemeClr val="bg2">
                    <a:lumMod val="60000"/>
                    <a:lumOff val="40000"/>
                  </a:schemeClr>
                </a:solidFill>
                <a:latin typeface="Arial" panose="020B0604020202020204" pitchFamily="34" charset="0"/>
                <a:cs typeface="Arial" panose="020B0604020202020204" pitchFamily="34" charset="0"/>
              </a:rPr>
              <a:t>actividades deben estar relacionadas con el objeto del contrato</a:t>
            </a:r>
            <a:r>
              <a:rPr lang="es-MX" altLang="es-MX" dirty="0">
                <a:solidFill>
                  <a:schemeClr val="bg1"/>
                </a:solidFill>
                <a:latin typeface="Arial" panose="020B0604020202020204" pitchFamily="34" charset="0"/>
                <a:cs typeface="Arial" panose="020B0604020202020204" pitchFamily="34" charset="0"/>
              </a:rPr>
              <a:t> a celebrarse </a:t>
            </a:r>
            <a:r>
              <a:rPr lang="es-ES" sz="1600" dirty="0">
                <a:solidFill>
                  <a:srgbClr val="000000"/>
                </a:solidFill>
                <a:latin typeface="Arial" panose="020B0604020202020204" pitchFamily="34" charset="0"/>
                <a:ea typeface="MS PGothic" charset="0"/>
                <a:cs typeface="Arial" panose="020B0604020202020204" pitchFamily="34" charset="0"/>
              </a:rPr>
              <a:t>(arts. </a:t>
            </a:r>
            <a:r>
              <a:rPr lang="es-MX" altLang="es-MX" sz="1600" dirty="0">
                <a:solidFill>
                  <a:srgbClr val="000000"/>
                </a:solidFill>
                <a:latin typeface="Arial" panose="020B0604020202020204" pitchFamily="34" charset="0"/>
                <a:cs typeface="Arial" panose="020B0604020202020204" pitchFamily="34" charset="0"/>
              </a:rPr>
              <a:t>40 3er. pfo. y 42 3er. pfo. LAASSP</a:t>
            </a:r>
            <a:r>
              <a:rPr lang="es-ES" sz="1600" dirty="0">
                <a:solidFill>
                  <a:srgbClr val="000000"/>
                </a:solidFill>
                <a:latin typeface="Arial" panose="020B0604020202020204" pitchFamily="34" charset="0"/>
                <a:ea typeface="MS PGothic" charset="0"/>
                <a:cs typeface="Arial" panose="020B0604020202020204" pitchFamily="34" charset="0"/>
              </a:rPr>
              <a:t>).</a:t>
            </a:r>
          </a:p>
          <a:p>
            <a:pPr marL="0" lvl="1" indent="0" algn="just">
              <a:lnSpc>
                <a:spcPct val="100000"/>
              </a:lnSpc>
              <a:spcBef>
                <a:spcPts val="0"/>
              </a:spcBef>
              <a:buClr>
                <a:schemeClr val="bg1"/>
              </a:buClr>
              <a:buNone/>
            </a:pPr>
            <a:endParaRPr lang="es-ES" sz="500" dirty="0">
              <a:solidFill>
                <a:srgbClr val="000000"/>
              </a:solidFill>
              <a:latin typeface="Arial" panose="020B0604020202020204" pitchFamily="34" charset="0"/>
              <a:ea typeface="MS PGothic" charset="0"/>
              <a:cs typeface="Arial" panose="020B0604020202020204" pitchFamily="34" charset="0"/>
            </a:endParaRPr>
          </a:p>
          <a:p>
            <a:pPr marL="0" lvl="1" indent="0" algn="just">
              <a:lnSpc>
                <a:spcPct val="100000"/>
              </a:lnSpc>
              <a:spcBef>
                <a:spcPts val="0"/>
              </a:spcBef>
              <a:buClr>
                <a:schemeClr val="bg1"/>
              </a:buClr>
              <a:buNone/>
            </a:pPr>
            <a:r>
              <a:rPr lang="es-ES" dirty="0">
                <a:solidFill>
                  <a:srgbClr val="000000"/>
                </a:solidFill>
                <a:latin typeface="Arial" panose="020B0604020202020204" pitchFamily="34" charset="0"/>
                <a:ea typeface="MS PGothic" charset="0"/>
                <a:cs typeface="Arial" panose="020B0604020202020204" pitchFamily="34" charset="0"/>
              </a:rPr>
              <a:t>La </a:t>
            </a:r>
            <a:r>
              <a:rPr lang="es-ES" dirty="0">
                <a:solidFill>
                  <a:schemeClr val="bg2"/>
                </a:solidFill>
                <a:latin typeface="Arial" panose="020B0604020202020204" pitchFamily="34" charset="0"/>
                <a:ea typeface="MS PGothic" charset="0"/>
                <a:cs typeface="Arial" panose="020B0604020202020204" pitchFamily="34" charset="0"/>
              </a:rPr>
              <a:t>selección de participantes </a:t>
            </a:r>
            <a:r>
              <a:rPr lang="es-ES" dirty="0">
                <a:solidFill>
                  <a:srgbClr val="000000"/>
                </a:solidFill>
                <a:latin typeface="Arial" panose="020B0604020202020204" pitchFamily="34" charset="0"/>
                <a:ea typeface="MS PGothic" charset="0"/>
                <a:cs typeface="Arial" panose="020B0604020202020204" pitchFamily="34" charset="0"/>
              </a:rPr>
              <a:t>podrá hacerse de entre las personas que se encuentren inscritas en el registro único de proveedores y contratistas, y ahí se puede verificar la experiencia, especialidad, capacidad técnica e historial de cumplimiento de las mismas </a:t>
            </a:r>
            <a:r>
              <a:rPr lang="es-ES" sz="1600" dirty="0">
                <a:solidFill>
                  <a:srgbClr val="000000"/>
                </a:solidFill>
                <a:latin typeface="Arial" panose="020B0604020202020204" pitchFamily="34" charset="0"/>
                <a:ea typeface="MS PGothic" charset="0"/>
                <a:cs typeface="Arial" panose="020B0604020202020204" pitchFamily="34" charset="0"/>
              </a:rPr>
              <a:t>(arts. 77 2º pfo. RLAASSP, y 77</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 2º pfo. RLOPSRM)</a:t>
            </a: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a:t>
            </a:r>
            <a:endParaRPr lang="es-ES" dirty="0">
              <a:solidFill>
                <a:srgbClr val="000000"/>
              </a:solidFill>
              <a:latin typeface="Arial" panose="020B0604020202020204" pitchFamily="34" charset="0"/>
              <a:ea typeface="MS PGothic" charset="0"/>
              <a:cs typeface="Arial" panose="020B0604020202020204" pitchFamily="34" charset="0"/>
            </a:endParaRPr>
          </a:p>
          <a:p>
            <a:pPr marL="0" lvl="1" indent="0" algn="just">
              <a:lnSpc>
                <a:spcPct val="100000"/>
              </a:lnSpc>
              <a:spcBef>
                <a:spcPts val="0"/>
              </a:spcBef>
              <a:buClr>
                <a:schemeClr val="bg1"/>
              </a:buClr>
              <a:buNone/>
            </a:pPr>
            <a:endParaRPr lang="es-ES" sz="500" dirty="0">
              <a:solidFill>
                <a:srgbClr val="000000"/>
              </a:solidFill>
              <a:latin typeface="Arial" panose="020B0604020202020204" pitchFamily="34" charset="0"/>
              <a:ea typeface="MS PGothic" charset="0"/>
              <a:cs typeface="Arial" panose="020B0604020202020204" pitchFamily="34" charset="0"/>
            </a:endParaRPr>
          </a:p>
          <a:p>
            <a:pPr marL="0" lvl="1" indent="0" algn="just">
              <a:lnSpc>
                <a:spcPct val="100000"/>
              </a:lnSpc>
              <a:spcBef>
                <a:spcPts val="0"/>
              </a:spcBef>
              <a:buClr>
                <a:schemeClr val="bg1"/>
              </a:buClr>
              <a:buNone/>
            </a:pPr>
            <a:r>
              <a:rPr lang="es-MX" altLang="es-MX" b="1" dirty="0">
                <a:solidFill>
                  <a:schemeClr val="bg1"/>
                </a:solidFill>
                <a:latin typeface="Arial" panose="020B0604020202020204" pitchFamily="34" charset="0"/>
                <a:ea typeface="Times New Roman" panose="02020603050405020304" pitchFamily="18" charset="0"/>
              </a:rPr>
              <a:t>II. </a:t>
            </a:r>
            <a:r>
              <a:rPr lang="es-MX" altLang="es-MX" dirty="0">
                <a:solidFill>
                  <a:schemeClr val="bg1"/>
                </a:solidFill>
                <a:latin typeface="Arial" panose="020B0604020202020204" pitchFamily="34" charset="0"/>
                <a:ea typeface="Times New Roman" panose="02020603050405020304" pitchFamily="18" charset="0"/>
              </a:rPr>
              <a:t>Se debe </a:t>
            </a:r>
            <a:r>
              <a:rPr lang="es-MX" altLang="es-MX" dirty="0">
                <a:solidFill>
                  <a:schemeClr val="accent5">
                    <a:lumMod val="75000"/>
                  </a:schemeClr>
                </a:solidFill>
                <a:latin typeface="Arial" panose="020B0604020202020204" pitchFamily="34" charset="0"/>
                <a:ea typeface="Times New Roman" panose="02020603050405020304" pitchFamily="18" charset="0"/>
              </a:rPr>
              <a:t>difundir la invitación </a:t>
            </a:r>
            <a:r>
              <a:rPr lang="es-MX" altLang="es-MX" dirty="0">
                <a:solidFill>
                  <a:schemeClr val="bg1"/>
                </a:solidFill>
                <a:latin typeface="Arial" panose="020B0604020202020204" pitchFamily="34" charset="0"/>
                <a:ea typeface="Times New Roman" panose="02020603050405020304" pitchFamily="18" charset="0"/>
              </a:rPr>
              <a:t>(con carácter meramente </a:t>
            </a:r>
            <a:r>
              <a:rPr lang="es-MX" altLang="ja-JP" dirty="0">
                <a:solidFill>
                  <a:schemeClr val="bg1"/>
                </a:solidFill>
                <a:latin typeface="Arial" panose="020B0604020202020204" pitchFamily="34" charset="0"/>
                <a:ea typeface="Times New Roman" panose="02020603050405020304" pitchFamily="18" charset="0"/>
              </a:rPr>
              <a:t>informativo) en CompraNet y en la página de la dependencia o entidad </a:t>
            </a:r>
            <a:r>
              <a:rPr lang="es-MX" altLang="ja-JP" sz="1600" dirty="0">
                <a:solidFill>
                  <a:schemeClr val="bg1"/>
                </a:solidFill>
                <a:latin typeface="Arial" panose="020B0604020202020204" pitchFamily="34" charset="0"/>
                <a:ea typeface="Times New Roman" panose="02020603050405020304" pitchFamily="18" charset="0"/>
              </a:rPr>
              <a:t>(arts. 43 fracc. I LAASSP y 77 4º pfo. RLAASSP, y 44 fracc I y art. 77 4º pfo. RLOPSRM)</a:t>
            </a:r>
            <a:r>
              <a:rPr lang="es-MX" altLang="ja-JP" dirty="0">
                <a:solidFill>
                  <a:schemeClr val="bg1"/>
                </a:solidFill>
                <a:latin typeface="Arial" panose="020B0604020202020204" pitchFamily="34" charset="0"/>
                <a:ea typeface="Times New Roman" panose="02020603050405020304" pitchFamily="18" charset="0"/>
              </a:rPr>
              <a:t>;</a:t>
            </a:r>
          </a:p>
          <a:p>
            <a:pPr marL="0" lvl="1" indent="0" algn="just">
              <a:lnSpc>
                <a:spcPct val="100000"/>
              </a:lnSpc>
              <a:spcBef>
                <a:spcPts val="0"/>
              </a:spcBef>
              <a:buClr>
                <a:schemeClr val="bg1"/>
              </a:buClr>
              <a:buNone/>
            </a:pPr>
            <a:endParaRPr lang="es-MX" altLang="ja-JP" sz="500" dirty="0">
              <a:solidFill>
                <a:schemeClr val="bg1"/>
              </a:solidFill>
              <a:latin typeface="Arial" panose="020B0604020202020204" pitchFamily="34" charset="0"/>
              <a:ea typeface="Times New Roman" panose="02020603050405020304" pitchFamily="18" charset="0"/>
            </a:endParaRPr>
          </a:p>
          <a:p>
            <a:pPr marL="0" lvl="1" indent="0" algn="just">
              <a:lnSpc>
                <a:spcPct val="100000"/>
              </a:lnSpc>
              <a:spcBef>
                <a:spcPts val="0"/>
              </a:spcBef>
              <a:buClr>
                <a:schemeClr val="bg1"/>
              </a:buClr>
              <a:buNone/>
            </a:pPr>
            <a:r>
              <a:rPr lang="es-MX" altLang="es-MX" b="1" dirty="0">
                <a:solidFill>
                  <a:schemeClr val="bg1"/>
                </a:solidFill>
                <a:latin typeface="Arial" panose="020B0604020202020204" pitchFamily="34" charset="0"/>
                <a:ea typeface="Times New Roman" panose="02020603050405020304" pitchFamily="18" charset="0"/>
              </a:rPr>
              <a:t>III. </a:t>
            </a:r>
            <a:r>
              <a:rPr lang="es-MX" altLang="es-MX" dirty="0">
                <a:solidFill>
                  <a:schemeClr val="accent3">
                    <a:lumMod val="75000"/>
                  </a:schemeClr>
                </a:solidFill>
                <a:latin typeface="Arial" panose="020B0604020202020204" pitchFamily="34" charset="0"/>
                <a:ea typeface="Times New Roman" panose="02020603050405020304" pitchFamily="18" charset="0"/>
              </a:rPr>
              <a:t>La invitación se debe hacer </a:t>
            </a:r>
            <a:r>
              <a:rPr lang="es-MX" altLang="es-MX" dirty="0">
                <a:solidFill>
                  <a:schemeClr val="bg1"/>
                </a:solidFill>
                <a:latin typeface="Arial" panose="020B0604020202020204" pitchFamily="34" charset="0"/>
                <a:ea typeface="Times New Roman" panose="02020603050405020304" pitchFamily="18" charset="0"/>
              </a:rPr>
              <a:t>considerando los aspectos o requisitos para la convocatoria a la licitación </a:t>
            </a:r>
            <a:r>
              <a:rPr lang="es-MX" altLang="es-MX" sz="1600" dirty="0">
                <a:solidFill>
                  <a:schemeClr val="bg1"/>
                </a:solidFill>
                <a:latin typeface="Arial" panose="020B0604020202020204" pitchFamily="34" charset="0"/>
                <a:ea typeface="Times New Roman" panose="02020603050405020304" pitchFamily="18" charset="0"/>
              </a:rPr>
              <a:t>(arts. 29 LAASSP y 31 LOPSRM)</a:t>
            </a:r>
            <a:r>
              <a:rPr lang="es-MX" altLang="es-MX" dirty="0">
                <a:solidFill>
                  <a:schemeClr val="bg1"/>
                </a:solidFill>
                <a:latin typeface="Arial" panose="020B0604020202020204" pitchFamily="34" charset="0"/>
                <a:ea typeface="Times New Roman" panose="02020603050405020304" pitchFamily="18" charset="0"/>
              </a:rPr>
              <a:t>, y en materia de </a:t>
            </a:r>
            <a:r>
              <a:rPr lang="es-MX" altLang="es-MX" b="1" dirty="0">
                <a:solidFill>
                  <a:schemeClr val="bg1"/>
                </a:solidFill>
                <a:latin typeface="Arial" panose="020B0604020202020204" pitchFamily="34" charset="0"/>
                <a:ea typeface="Times New Roman" panose="02020603050405020304" pitchFamily="18" charset="0"/>
              </a:rPr>
              <a:t>obras públicas</a:t>
            </a:r>
            <a:r>
              <a:rPr lang="es-MX" altLang="es-MX" dirty="0">
                <a:solidFill>
                  <a:schemeClr val="bg1"/>
                </a:solidFill>
                <a:latin typeface="Arial" panose="020B0604020202020204" pitchFamily="34" charset="0"/>
                <a:ea typeface="Times New Roman" panose="02020603050405020304" pitchFamily="18" charset="0"/>
              </a:rPr>
              <a:t>, además considerando las características, complejidad y magnitud de los trabajos </a:t>
            </a:r>
            <a:r>
              <a:rPr lang="es-MX" altLang="es-MX" sz="1600" dirty="0">
                <a:solidFill>
                  <a:schemeClr val="bg1"/>
                </a:solidFill>
                <a:latin typeface="Arial" panose="020B0604020202020204" pitchFamily="34" charset="0"/>
                <a:ea typeface="Times New Roman" panose="02020603050405020304" pitchFamily="18" charset="0"/>
              </a:rPr>
              <a:t>(art. 44 fracc IV LOPSRM)</a:t>
            </a:r>
            <a:r>
              <a:rPr lang="es-MX" altLang="es-MX" dirty="0">
                <a:solidFill>
                  <a:schemeClr val="bg1"/>
                </a:solidFill>
                <a:latin typeface="Arial" panose="020B0604020202020204" pitchFamily="34" charset="0"/>
                <a:ea typeface="Times New Roman" panose="02020603050405020304" pitchFamily="18" charset="0"/>
              </a:rPr>
              <a:t>;</a:t>
            </a:r>
          </a:p>
          <a:p>
            <a:pPr marL="0" lvl="1" indent="0" algn="just">
              <a:lnSpc>
                <a:spcPct val="100000"/>
              </a:lnSpc>
              <a:spcBef>
                <a:spcPts val="0"/>
              </a:spcBef>
              <a:buClr>
                <a:schemeClr val="bg1"/>
              </a:buClr>
              <a:buNone/>
            </a:pPr>
            <a:r>
              <a:rPr lang="es-MX" altLang="es-MX" sz="500" dirty="0">
                <a:solidFill>
                  <a:schemeClr val="bg1"/>
                </a:solidFill>
                <a:latin typeface="Arial" panose="020B0604020202020204" pitchFamily="34" charset="0"/>
                <a:ea typeface="Times New Roman" panose="02020603050405020304" pitchFamily="18" charset="0"/>
              </a:rPr>
              <a:t> </a:t>
            </a:r>
          </a:p>
          <a:p>
            <a:pPr marL="0" lvl="1" indent="0" algn="just">
              <a:lnSpc>
                <a:spcPct val="100000"/>
              </a:lnSpc>
              <a:spcBef>
                <a:spcPts val="0"/>
              </a:spcBef>
              <a:buClr>
                <a:schemeClr val="bg1"/>
              </a:buClr>
              <a:buNone/>
            </a:pPr>
            <a:r>
              <a:rPr lang="es-MX" altLang="es-MX" b="1" dirty="0">
                <a:solidFill>
                  <a:schemeClr val="bg1"/>
                </a:solidFill>
                <a:latin typeface="Arial" panose="020B0604020202020204" pitchFamily="34" charset="0"/>
                <a:ea typeface="Times New Roman" panose="02020603050405020304" pitchFamily="18" charset="0"/>
              </a:rPr>
              <a:t>IV. </a:t>
            </a:r>
            <a:r>
              <a:rPr lang="es-MX" altLang="es-MX" dirty="0">
                <a:solidFill>
                  <a:schemeClr val="bg1"/>
                </a:solidFill>
                <a:latin typeface="Arial" panose="020B0604020202020204" pitchFamily="34" charset="0"/>
                <a:ea typeface="Times New Roman" panose="02020603050405020304" pitchFamily="18" charset="0"/>
              </a:rPr>
              <a:t>El </a:t>
            </a:r>
            <a:r>
              <a:rPr lang="es-MX" altLang="es-MX" dirty="0">
                <a:solidFill>
                  <a:srgbClr val="0070C0"/>
                </a:solidFill>
                <a:latin typeface="Arial" panose="020B0604020202020204" pitchFamily="34" charset="0"/>
                <a:ea typeface="Times New Roman" panose="02020603050405020304" pitchFamily="18" charset="0"/>
              </a:rPr>
              <a:t>plazo para presentar proposiciones </a:t>
            </a:r>
            <a:r>
              <a:rPr lang="es-MX" altLang="es-MX" dirty="0">
                <a:solidFill>
                  <a:schemeClr val="bg1"/>
                </a:solidFill>
                <a:latin typeface="Arial" panose="020B0604020202020204" pitchFamily="34" charset="0"/>
                <a:ea typeface="Times New Roman" panose="02020603050405020304" pitchFamily="18" charset="0"/>
              </a:rPr>
              <a:t>se fijara para cada caso, atendiendo a las características, complejidad y magnitud de los trabajos en el caso de la </a:t>
            </a:r>
            <a:r>
              <a:rPr lang="es-MX" altLang="es-MX" b="1" dirty="0">
                <a:solidFill>
                  <a:schemeClr val="bg1"/>
                </a:solidFill>
                <a:latin typeface="Arial" panose="020B0604020202020204" pitchFamily="34" charset="0"/>
                <a:ea typeface="Times New Roman" panose="02020603050405020304" pitchFamily="18" charset="0"/>
              </a:rPr>
              <a:t>obra pública </a:t>
            </a:r>
            <a:r>
              <a:rPr lang="es-MX" altLang="es-MX" sz="1600" dirty="0">
                <a:solidFill>
                  <a:schemeClr val="bg1"/>
                </a:solidFill>
                <a:latin typeface="Arial" panose="020B0604020202020204" pitchFamily="34" charset="0"/>
                <a:ea typeface="Times New Roman" panose="02020603050405020304" pitchFamily="18" charset="0"/>
              </a:rPr>
              <a:t>(art. 44 fracc. V LOPSRM)</a:t>
            </a:r>
            <a:r>
              <a:rPr lang="es-MX" altLang="es-MX" dirty="0">
                <a:solidFill>
                  <a:schemeClr val="bg1"/>
                </a:solidFill>
                <a:latin typeface="Arial" panose="020B0604020202020204" pitchFamily="34" charset="0"/>
                <a:ea typeface="Times New Roman" panose="02020603050405020304" pitchFamily="18" charset="0"/>
              </a:rPr>
              <a:t>, y a la complejidad para elaborar la proposición en materia de </a:t>
            </a:r>
            <a:r>
              <a:rPr lang="es-MX" altLang="es-MX" b="1" dirty="0">
                <a:solidFill>
                  <a:schemeClr val="bg1"/>
                </a:solidFill>
                <a:latin typeface="Arial" panose="020B0604020202020204" pitchFamily="34" charset="0"/>
                <a:ea typeface="Times New Roman" panose="02020603050405020304" pitchFamily="18" charset="0"/>
              </a:rPr>
              <a:t>adquisiciones</a:t>
            </a:r>
            <a:r>
              <a:rPr lang="es-MX" altLang="es-MX" dirty="0">
                <a:solidFill>
                  <a:schemeClr val="bg1"/>
                </a:solidFill>
                <a:latin typeface="Arial" panose="020B0604020202020204" pitchFamily="34" charset="0"/>
                <a:ea typeface="Times New Roman" panose="02020603050405020304" pitchFamily="18" charset="0"/>
              </a:rPr>
              <a:t>, pero en esta última materia, no podrá ser inferior a cinco días naturales a partir de que se entregó la última invitación </a:t>
            </a:r>
            <a:r>
              <a:rPr lang="es-MX" altLang="es-MX" sz="1600" dirty="0">
                <a:solidFill>
                  <a:schemeClr val="bg1"/>
                </a:solidFill>
                <a:latin typeface="Arial" panose="020B0604020202020204" pitchFamily="34" charset="0"/>
                <a:ea typeface="Times New Roman" panose="02020603050405020304" pitchFamily="18" charset="0"/>
              </a:rPr>
              <a:t>(art. 43 fracc. IV LAASSP)</a:t>
            </a:r>
            <a:r>
              <a:rPr lang="es-MX" altLang="es-MX" dirty="0">
                <a:solidFill>
                  <a:schemeClr val="bg1"/>
                </a:solidFill>
                <a:latin typeface="Arial" panose="020B0604020202020204" pitchFamily="34" charset="0"/>
                <a:ea typeface="Times New Roman" panose="02020603050405020304" pitchFamily="18" charset="0"/>
              </a:rPr>
              <a:t>.</a:t>
            </a:r>
          </a:p>
        </p:txBody>
      </p:sp>
    </p:spTree>
    <p:extLst>
      <p:ext uri="{BB962C8B-B14F-4D97-AF65-F5344CB8AC3E}">
        <p14:creationId xmlns:p14="http://schemas.microsoft.com/office/powerpoint/2010/main" val="354371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fade">
                                      <p:cBhvr>
                                        <p:cTn id="20" dur="100"/>
                                        <p:tgtEl>
                                          <p:spTgt spid="11">
                                            <p:txEl>
                                              <p:pRg st="4" end="4"/>
                                            </p:txEl>
                                          </p:spTgt>
                                        </p:tgtEl>
                                      </p:cBhvr>
                                    </p:animEffect>
                                    <p:anim calcmode="lin" valueType="num">
                                      <p:cBhvr>
                                        <p:cTn id="21" dur="4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2" dur="400" fill="hold"/>
                                        <p:tgtEl>
                                          <p:spTgt spid="11">
                                            <p:txEl>
                                              <p:pRg st="4" end="4"/>
                                            </p:txEl>
                                          </p:spTgt>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11">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11">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Effect transition="in" filter="barn(inVertical)">
                                      <p:cBhvr>
                                        <p:cTn id="29" dur="1000"/>
                                        <p:tgtEl>
                                          <p:spTgt spid="1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1">
                                            <p:txEl>
                                              <p:pRg st="8" end="8"/>
                                            </p:txEl>
                                          </p:spTgt>
                                        </p:tgtEl>
                                        <p:attrNameLst>
                                          <p:attrName>style.visibility</p:attrName>
                                        </p:attrNameLst>
                                      </p:cBhvr>
                                      <p:to>
                                        <p:strVal val="visible"/>
                                      </p:to>
                                    </p:set>
                                    <p:animEffect transition="in" filter="blinds(horizontal)">
                                      <p:cBhvr>
                                        <p:cTn id="34" dur="125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62158"/>
          </a:xfrm>
        </p:spPr>
        <p:txBody>
          <a:bodyPr>
            <a:normAutofit/>
          </a:bodyPr>
          <a:lstStyle/>
          <a:p>
            <a:pPr marL="0" lvl="1" indent="0" algn="just">
              <a:lnSpc>
                <a:spcPct val="100000"/>
              </a:lnSpc>
              <a:spcBef>
                <a:spcPts val="0"/>
              </a:spcBef>
              <a:buClr>
                <a:schemeClr val="bg1"/>
              </a:buClr>
              <a:buNone/>
            </a:pPr>
            <a:r>
              <a:rPr lang="es-MX" altLang="es-MX" b="1" dirty="0">
                <a:solidFill>
                  <a:schemeClr val="bg1"/>
                </a:solidFill>
                <a:latin typeface="Arial" panose="020B0604020202020204" pitchFamily="34" charset="0"/>
                <a:ea typeface="Times New Roman" panose="02020603050405020304" pitchFamily="18" charset="0"/>
              </a:rPr>
              <a:t>V. </a:t>
            </a:r>
            <a:r>
              <a:rPr lang="es-MX" altLang="es-MX" dirty="0">
                <a:solidFill>
                  <a:schemeClr val="bg1"/>
                </a:solidFill>
                <a:latin typeface="Arial" panose="020B0604020202020204" pitchFamily="34" charset="0"/>
                <a:ea typeface="Times New Roman" panose="02020603050405020304" pitchFamily="18" charset="0"/>
              </a:rPr>
              <a:t>La </a:t>
            </a:r>
            <a:r>
              <a:rPr lang="es-MX" altLang="es-MX" dirty="0">
                <a:solidFill>
                  <a:schemeClr val="accent1">
                    <a:lumMod val="75000"/>
                  </a:schemeClr>
                </a:solidFill>
                <a:latin typeface="Arial" panose="020B0604020202020204" pitchFamily="34" charset="0"/>
                <a:ea typeface="Times New Roman" panose="02020603050405020304" pitchFamily="18" charset="0"/>
              </a:rPr>
              <a:t>junta de aclaraciones</a:t>
            </a:r>
            <a:r>
              <a:rPr lang="es-MX" altLang="es-MX" dirty="0">
                <a:solidFill>
                  <a:schemeClr val="bg1"/>
                </a:solidFill>
                <a:latin typeface="Arial" panose="020B0604020202020204" pitchFamily="34" charset="0"/>
                <a:ea typeface="Times New Roman" panose="02020603050405020304" pitchFamily="18" charset="0"/>
              </a:rPr>
              <a:t> es optativa para la convocante, que deberá indicar la forma y términos en que podrán solicitarse las aclaraciones correspondientes, de cuyas respuestas debe informarse al solicitante y demás invitados. </a:t>
            </a:r>
            <a:r>
              <a:rPr lang="es-MX" altLang="es-MX" sz="1600" dirty="0">
                <a:solidFill>
                  <a:schemeClr val="bg1"/>
                </a:solidFill>
                <a:latin typeface="Arial" panose="020B0604020202020204" pitchFamily="34" charset="0"/>
                <a:ea typeface="Times New Roman" panose="02020603050405020304" pitchFamily="18" charset="0"/>
              </a:rPr>
              <a:t>(arts. 77 penúlt. pfo. RLAASSP y 77 6° pfo. RLOPSRM)</a:t>
            </a:r>
          </a:p>
          <a:p>
            <a:pPr marL="0" lvl="1" indent="0" algn="just">
              <a:lnSpc>
                <a:spcPct val="100000"/>
              </a:lnSpc>
              <a:spcBef>
                <a:spcPts val="0"/>
              </a:spcBef>
              <a:buClr>
                <a:schemeClr val="bg1"/>
              </a:buClr>
              <a:buNone/>
            </a:pPr>
            <a:endParaRPr lang="es-MX" altLang="es-MX" sz="500" dirty="0">
              <a:solidFill>
                <a:schemeClr val="bg1"/>
              </a:solidFill>
              <a:latin typeface="Arial" panose="020B0604020202020204" pitchFamily="34" charset="0"/>
              <a:ea typeface="Times New Roman" panose="02020603050405020304" pitchFamily="18" charset="0"/>
            </a:endParaRPr>
          </a:p>
          <a:p>
            <a:pPr marL="0" lvl="1" indent="0" algn="just">
              <a:lnSpc>
                <a:spcPct val="100000"/>
              </a:lnSpc>
              <a:spcBef>
                <a:spcPts val="0"/>
              </a:spcBef>
              <a:buClr>
                <a:schemeClr val="bg1"/>
              </a:buClr>
              <a:buNone/>
            </a:pPr>
            <a:r>
              <a:rPr lang="es-MX" b="1" dirty="0">
                <a:solidFill>
                  <a:schemeClr val="bg1"/>
                </a:solidFill>
                <a:latin typeface="Arial" panose="020B0604020202020204" pitchFamily="34" charset="0"/>
                <a:ea typeface="Times New Roman" panose="02020603050405020304" pitchFamily="18" charset="0"/>
              </a:rPr>
              <a:t>VI. </a:t>
            </a:r>
            <a:r>
              <a:rPr lang="es-MX" dirty="0">
                <a:solidFill>
                  <a:schemeClr val="bg1"/>
                </a:solidFill>
                <a:latin typeface="Arial" panose="020B0604020202020204" pitchFamily="34" charset="0"/>
                <a:ea typeface="Times New Roman" panose="02020603050405020304" pitchFamily="18" charset="0"/>
              </a:rPr>
              <a:t>El </a:t>
            </a:r>
            <a:r>
              <a:rPr lang="es-MX" dirty="0">
                <a:solidFill>
                  <a:srgbClr val="7030A0"/>
                </a:solidFill>
                <a:latin typeface="Arial" panose="020B0604020202020204" pitchFamily="34" charset="0"/>
                <a:ea typeface="Times New Roman" panose="02020603050405020304" pitchFamily="18" charset="0"/>
              </a:rPr>
              <a:t>acto de presentación y apertura de proposiciones </a:t>
            </a:r>
            <a:r>
              <a:rPr lang="es-MX" dirty="0">
                <a:solidFill>
                  <a:schemeClr val="bg1"/>
                </a:solidFill>
                <a:latin typeface="Arial" panose="020B0604020202020204" pitchFamily="34" charset="0"/>
                <a:ea typeface="Times New Roman" panose="02020603050405020304" pitchFamily="18" charset="0"/>
              </a:rPr>
              <a:t>se puede hacer sin la presencia de los licitantes, pero siempre se debe invitar al OIC, en el entendido que su inasistencia no será impedimento para continuar el procedimiento.</a:t>
            </a:r>
            <a:r>
              <a:rPr lang="es-MX" sz="1600" dirty="0">
                <a:solidFill>
                  <a:schemeClr val="bg1"/>
                </a:solidFill>
                <a:latin typeface="Arial" panose="020B0604020202020204" pitchFamily="34" charset="0"/>
                <a:ea typeface="Times New Roman" panose="02020603050405020304" pitchFamily="18" charset="0"/>
              </a:rPr>
              <a:t> (43 fracc. II LAASSP y 77 3er. pfo. RLAASSP, y 44 fracc. II. LOPSRM y 77 3er. pfo. RLOPSRM) </a:t>
            </a:r>
          </a:p>
          <a:p>
            <a:pPr marL="0" lvl="1" indent="0" algn="just">
              <a:lnSpc>
                <a:spcPct val="100000"/>
              </a:lnSpc>
              <a:spcBef>
                <a:spcPts val="0"/>
              </a:spcBef>
              <a:buClr>
                <a:schemeClr val="bg1"/>
              </a:buClr>
              <a:buNone/>
            </a:pPr>
            <a:endParaRPr lang="es-MX" sz="500" dirty="0">
              <a:solidFill>
                <a:schemeClr val="bg1"/>
              </a:solidFill>
              <a:latin typeface="Arial" panose="020B0604020202020204" pitchFamily="34" charset="0"/>
              <a:ea typeface="Times New Roman" panose="02020603050405020304" pitchFamily="18" charset="0"/>
            </a:endParaRPr>
          </a:p>
          <a:p>
            <a:pPr marL="0" lvl="1" indent="0" algn="just">
              <a:lnSpc>
                <a:spcPct val="100000"/>
              </a:lnSpc>
              <a:spcBef>
                <a:spcPts val="0"/>
              </a:spcBef>
              <a:buClr>
                <a:schemeClr val="bg1"/>
              </a:buClr>
              <a:buNone/>
            </a:pPr>
            <a:r>
              <a:rPr lang="es-MX" b="1" dirty="0">
                <a:solidFill>
                  <a:schemeClr val="bg1"/>
                </a:solidFill>
                <a:latin typeface="Arial" panose="020B0604020202020204" pitchFamily="34" charset="0"/>
                <a:ea typeface="Times New Roman" panose="02020603050405020304" pitchFamily="18" charset="0"/>
              </a:rPr>
              <a:t>VII. </a:t>
            </a:r>
            <a:r>
              <a:rPr lang="es-MX" dirty="0">
                <a:solidFill>
                  <a:schemeClr val="bg1"/>
                </a:solidFill>
                <a:latin typeface="Arial" panose="020B0604020202020204" pitchFamily="34" charset="0"/>
                <a:ea typeface="Times New Roman" panose="02020603050405020304" pitchFamily="18" charset="0"/>
              </a:rPr>
              <a:t>Como regla general se debe </a:t>
            </a:r>
            <a:r>
              <a:rPr lang="es-MX" dirty="0">
                <a:solidFill>
                  <a:schemeClr val="bg2">
                    <a:lumMod val="60000"/>
                    <a:lumOff val="40000"/>
                  </a:schemeClr>
                </a:solidFill>
                <a:latin typeface="Arial" panose="020B0604020202020204" pitchFamily="34" charset="0"/>
                <a:ea typeface="Times New Roman" panose="02020603050405020304" pitchFamily="18" charset="0"/>
              </a:rPr>
              <a:t>contar con al menos tres proposiciones </a:t>
            </a:r>
            <a:r>
              <a:rPr lang="es-MX" dirty="0">
                <a:solidFill>
                  <a:schemeClr val="bg1"/>
                </a:solidFill>
                <a:latin typeface="Arial" panose="020B0604020202020204" pitchFamily="34" charset="0"/>
                <a:ea typeface="Times New Roman" panose="02020603050405020304" pitchFamily="18" charset="0"/>
              </a:rPr>
              <a:t>suscepti-bles de ser analizadas técnicamente. </a:t>
            </a:r>
            <a:r>
              <a:rPr lang="es-MX" sz="1600" dirty="0">
                <a:solidFill>
                  <a:schemeClr val="bg1"/>
                </a:solidFill>
                <a:latin typeface="Arial" panose="020B0604020202020204" pitchFamily="34" charset="0"/>
                <a:ea typeface="Times New Roman" panose="02020603050405020304" pitchFamily="18" charset="0"/>
              </a:rPr>
              <a:t>(43 fracc. III LAASSP y 78 1er. pfo. RLAASSP, y 44 fracc. II LOPSRM y 77 5º pfo. y 78 1er. pfo. RLOPSRM)</a:t>
            </a:r>
          </a:p>
          <a:p>
            <a:pPr marL="0" indent="0" algn="just">
              <a:lnSpc>
                <a:spcPct val="100000"/>
              </a:lnSpc>
              <a:spcBef>
                <a:spcPts val="0"/>
              </a:spcBef>
              <a:buNone/>
              <a:defRPr/>
            </a:pPr>
            <a:endParaRPr lang="es-MX" sz="5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Si no se presenta el mínimo de proposiciones, se puede </a:t>
            </a:r>
            <a:r>
              <a:rPr lang="es-MX" sz="2000" dirty="0">
                <a:solidFill>
                  <a:srgbClr val="C00000"/>
                </a:solidFill>
                <a:latin typeface="Arial" panose="020B0604020202020204" pitchFamily="34" charset="0"/>
                <a:cs typeface="Arial" panose="020B0604020202020204" pitchFamily="34" charset="0"/>
              </a:rPr>
              <a:t>declarar desierto </a:t>
            </a:r>
            <a:r>
              <a:rPr lang="es-MX" sz="2000" dirty="0">
                <a:solidFill>
                  <a:schemeClr val="bg1"/>
                </a:solidFill>
                <a:latin typeface="Arial" panose="020B0604020202020204" pitchFamily="34" charset="0"/>
                <a:cs typeface="Arial" panose="020B0604020202020204" pitchFamily="34" charset="0"/>
              </a:rPr>
              <a:t>el procedimiento de contratación, o bien continuarlo, y evaluar la o las proposiciones presentadas. </a:t>
            </a:r>
            <a:r>
              <a:rPr lang="es-MX" sz="1600" dirty="0">
                <a:solidFill>
                  <a:schemeClr val="bg1"/>
                </a:solidFill>
                <a:latin typeface="Arial" panose="020B0604020202020204" pitchFamily="34" charset="0"/>
                <a:cs typeface="Arial" panose="020B0604020202020204" pitchFamily="34" charset="0"/>
              </a:rPr>
              <a:t>(arts. 43 fracc. III 2º pfo. LAASSP y 78 1er. pfo. RLAASSP, y 44 fracc. III 2º pfo. LOPSRM y 77 5º pfo. RLOPSRM)</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lvl="1" indent="0" algn="just">
              <a:lnSpc>
                <a:spcPct val="100000"/>
              </a:lnSpc>
              <a:spcBef>
                <a:spcPts val="0"/>
              </a:spcBef>
              <a:buClr>
                <a:schemeClr val="bg1"/>
              </a:buClr>
              <a:buNone/>
            </a:pPr>
            <a:r>
              <a:rPr lang="es-MX" sz="2000" b="1" dirty="0">
                <a:solidFill>
                  <a:schemeClr val="bg1"/>
                </a:solidFill>
                <a:effectLst/>
                <a:latin typeface="Arial" panose="020B0604020202020204" pitchFamily="34" charset="0"/>
                <a:ea typeface="Times New Roman" panose="02020603050405020304" pitchFamily="18" charset="0"/>
              </a:rPr>
              <a:t>IX. </a:t>
            </a:r>
            <a:r>
              <a:rPr lang="es-MX" dirty="0">
                <a:solidFill>
                  <a:schemeClr val="bg1"/>
                </a:solidFill>
                <a:latin typeface="Arial" panose="020B0604020202020204" pitchFamily="34" charset="0"/>
                <a:ea typeface="Times New Roman" panose="02020603050405020304" pitchFamily="18" charset="0"/>
              </a:rPr>
              <a:t>Si</a:t>
            </a:r>
            <a:r>
              <a:rPr lang="es-MX" sz="2000" dirty="0">
                <a:solidFill>
                  <a:schemeClr val="bg1"/>
                </a:solidFill>
                <a:effectLst/>
                <a:latin typeface="Arial" panose="020B0604020202020204" pitchFamily="34" charset="0"/>
                <a:ea typeface="Times New Roman" panose="02020603050405020304" pitchFamily="18" charset="0"/>
              </a:rPr>
              <a:t> el procedimiento de invitación se </a:t>
            </a:r>
            <a:r>
              <a:rPr lang="es-MX" sz="2000" dirty="0">
                <a:solidFill>
                  <a:srgbClr val="C00000"/>
                </a:solidFill>
                <a:effectLst/>
                <a:latin typeface="Arial" panose="020B0604020202020204" pitchFamily="34" charset="0"/>
                <a:ea typeface="Times New Roman" panose="02020603050405020304" pitchFamily="18" charset="0"/>
              </a:rPr>
              <a:t>declaro desierto</a:t>
            </a:r>
            <a:r>
              <a:rPr lang="es-MX" sz="2000" dirty="0">
                <a:solidFill>
                  <a:schemeClr val="bg1"/>
                </a:solidFill>
                <a:effectLst/>
                <a:latin typeface="Arial" panose="020B0604020202020204" pitchFamily="34" charset="0"/>
                <a:ea typeface="Times New Roman" panose="02020603050405020304" pitchFamily="18" charset="0"/>
              </a:rPr>
              <a:t>, el titular del área responsable de la contratación podrá adjudicar directamente el contrato, siempre que no se modifiquen los requisitos establecidos en el procedimiento previo </a:t>
            </a:r>
            <a:r>
              <a:rPr lang="es-MX" sz="1600" dirty="0">
                <a:solidFill>
                  <a:schemeClr val="bg1"/>
                </a:solidFill>
                <a:effectLst/>
                <a:latin typeface="Arial" panose="020B0604020202020204" pitchFamily="34" charset="0"/>
                <a:ea typeface="Times New Roman" panose="02020603050405020304" pitchFamily="18" charset="0"/>
              </a:rPr>
              <a:t>(arts. 43 2º pfo. LAASSP y 78 2º pfo. RLAASSP, y 44 2º pfo. LOPSRM y 78 2º pfo. RLOPSRM)</a:t>
            </a:r>
          </a:p>
        </p:txBody>
      </p:sp>
    </p:spTree>
    <p:extLst>
      <p:ext uri="{BB962C8B-B14F-4D97-AF65-F5344CB8AC3E}">
        <p14:creationId xmlns:p14="http://schemas.microsoft.com/office/powerpoint/2010/main" val="178368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290">
                                          <p:stCondLst>
                                            <p:cond delay="0"/>
                                          </p:stCondLst>
                                        </p:cTn>
                                        <p:tgtEl>
                                          <p:spTgt spid="11">
                                            <p:txEl>
                                              <p:pRg st="0" end="0"/>
                                            </p:txEl>
                                          </p:spTgt>
                                        </p:tgtEl>
                                      </p:cBhvr>
                                    </p:animEffect>
                                    <p:anim calcmode="lin" valueType="num">
                                      <p:cBhvr>
                                        <p:cTn id="8" dur="911"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xEl>
                                              <p:pRg st="0" end="0"/>
                                            </p:txEl>
                                          </p:spTgt>
                                        </p:tgtEl>
                                      </p:cBhvr>
                                      <p:to x="100000" y="60000"/>
                                    </p:animScale>
                                    <p:animScale>
                                      <p:cBhvr>
                                        <p:cTn id="14" dur="83" decel="50000">
                                          <p:stCondLst>
                                            <p:cond delay="338"/>
                                          </p:stCondLst>
                                        </p:cTn>
                                        <p:tgtEl>
                                          <p:spTgt spid="11">
                                            <p:txEl>
                                              <p:pRg st="0" end="0"/>
                                            </p:txEl>
                                          </p:spTgt>
                                        </p:tgtEl>
                                      </p:cBhvr>
                                      <p:to x="100000" y="100000"/>
                                    </p:animScale>
                                    <p:animScale>
                                      <p:cBhvr>
                                        <p:cTn id="15" dur="13">
                                          <p:stCondLst>
                                            <p:cond delay="656"/>
                                          </p:stCondLst>
                                        </p:cTn>
                                        <p:tgtEl>
                                          <p:spTgt spid="11">
                                            <p:txEl>
                                              <p:pRg st="0" end="0"/>
                                            </p:txEl>
                                          </p:spTgt>
                                        </p:tgtEl>
                                      </p:cBhvr>
                                      <p:to x="100000" y="80000"/>
                                    </p:animScale>
                                    <p:animScale>
                                      <p:cBhvr>
                                        <p:cTn id="16" dur="83" decel="50000">
                                          <p:stCondLst>
                                            <p:cond delay="669"/>
                                          </p:stCondLst>
                                        </p:cTn>
                                        <p:tgtEl>
                                          <p:spTgt spid="11">
                                            <p:txEl>
                                              <p:pRg st="0" end="0"/>
                                            </p:txEl>
                                          </p:spTgt>
                                        </p:tgtEl>
                                      </p:cBhvr>
                                      <p:to x="100000" y="100000"/>
                                    </p:animScale>
                                    <p:animScale>
                                      <p:cBhvr>
                                        <p:cTn id="17" dur="13">
                                          <p:stCondLst>
                                            <p:cond delay="821"/>
                                          </p:stCondLst>
                                        </p:cTn>
                                        <p:tgtEl>
                                          <p:spTgt spid="11">
                                            <p:txEl>
                                              <p:pRg st="0" end="0"/>
                                            </p:txEl>
                                          </p:spTgt>
                                        </p:tgtEl>
                                      </p:cBhvr>
                                      <p:to x="100000" y="90000"/>
                                    </p:animScale>
                                    <p:animScale>
                                      <p:cBhvr>
                                        <p:cTn id="18" dur="83" decel="50000">
                                          <p:stCondLst>
                                            <p:cond delay="834"/>
                                          </p:stCondLst>
                                        </p:cTn>
                                        <p:tgtEl>
                                          <p:spTgt spid="11">
                                            <p:txEl>
                                              <p:pRg st="0" end="0"/>
                                            </p:txEl>
                                          </p:spTgt>
                                        </p:tgtEl>
                                      </p:cBhvr>
                                      <p:to x="100000" y="100000"/>
                                    </p:animScale>
                                    <p:animScale>
                                      <p:cBhvr>
                                        <p:cTn id="19" dur="13">
                                          <p:stCondLst>
                                            <p:cond delay="904"/>
                                          </p:stCondLst>
                                        </p:cTn>
                                        <p:tgtEl>
                                          <p:spTgt spid="11">
                                            <p:txEl>
                                              <p:pRg st="0" end="0"/>
                                            </p:txEl>
                                          </p:spTgt>
                                        </p:tgtEl>
                                      </p:cBhvr>
                                      <p:to x="100000" y="95000"/>
                                    </p:animScale>
                                    <p:animScale>
                                      <p:cBhvr>
                                        <p:cTn id="20" dur="83" decel="50000">
                                          <p:stCondLst>
                                            <p:cond delay="917"/>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p:cTn id="2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 calcmode="lin" valueType="num">
                                      <p:cBhvr>
                                        <p:cTn id="3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11">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anim calcmode="lin" valueType="num">
                                      <p:cBhvr>
                                        <p:cTn id="41"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42"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43"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44" dur="1000"/>
                                        <p:tgtEl>
                                          <p:spTgt spid="11">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9" presetClass="entr" presetSubtype="10" fill="hold" nodeType="clickEffect">
                                  <p:stCondLst>
                                    <p:cond delay="0"/>
                                  </p:stCondLst>
                                  <p:childTnLst>
                                    <p:set>
                                      <p:cBhvr>
                                        <p:cTn id="48" dur="1" fill="hold">
                                          <p:stCondLst>
                                            <p:cond delay="0"/>
                                          </p:stCondLst>
                                        </p:cTn>
                                        <p:tgtEl>
                                          <p:spTgt spid="11">
                                            <p:txEl>
                                              <p:pRg st="8" end="8"/>
                                            </p:txEl>
                                          </p:spTgt>
                                        </p:tgtEl>
                                        <p:attrNameLst>
                                          <p:attrName>style.visibility</p:attrName>
                                        </p:attrNameLst>
                                      </p:cBhvr>
                                      <p:to>
                                        <p:strVal val="visible"/>
                                      </p:to>
                                    </p:set>
                                    <p:anim calcmode="lin" valueType="num">
                                      <p:cBhvr>
                                        <p:cTn id="49" dur="750" fill="hold"/>
                                        <p:tgtEl>
                                          <p:spTgt spid="11">
                                            <p:txEl>
                                              <p:pRg st="8" end="8"/>
                                            </p:txEl>
                                          </p:spTgt>
                                        </p:tgtEl>
                                        <p:attrNameLst>
                                          <p:attrName>ppt_w</p:attrName>
                                        </p:attrNameLst>
                                      </p:cBhvr>
                                      <p:tavLst>
                                        <p:tav tm="0" fmla="#ppt_w*sin(2.5*pi*$)">
                                          <p:val>
                                            <p:fltVal val="0"/>
                                          </p:val>
                                        </p:tav>
                                        <p:tav tm="100000">
                                          <p:val>
                                            <p:fltVal val="1"/>
                                          </p:val>
                                        </p:tav>
                                      </p:tavLst>
                                    </p:anim>
                                    <p:anim calcmode="lin" valueType="num">
                                      <p:cBhvr>
                                        <p:cTn id="50" dur="750" fill="hold"/>
                                        <p:tgtEl>
                                          <p:spTgt spid="11">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38499"/>
          </a:xfrm>
        </p:spPr>
        <p:txBody>
          <a:bodyPr>
            <a:normAutofit/>
          </a:bodyPr>
          <a:lstStyle/>
          <a:p>
            <a:pPr marL="0" lvl="1" indent="0" algn="just">
              <a:lnSpc>
                <a:spcPct val="100000"/>
              </a:lnSpc>
              <a:spcBef>
                <a:spcPts val="0"/>
              </a:spcBef>
              <a:buClr>
                <a:schemeClr val="bg1"/>
              </a:buClr>
              <a:buNone/>
            </a:pPr>
            <a:r>
              <a:rPr lang="es-MX" b="1" dirty="0">
                <a:solidFill>
                  <a:schemeClr val="bg1"/>
                </a:solidFill>
                <a:latin typeface="Arial" panose="020B0604020202020204" pitchFamily="34" charset="0"/>
                <a:ea typeface="Times New Roman" panose="02020603050405020304" pitchFamily="18" charset="0"/>
              </a:rPr>
              <a:t>X. </a:t>
            </a:r>
            <a:r>
              <a:rPr lang="es-MX" dirty="0">
                <a:solidFill>
                  <a:schemeClr val="bg1"/>
                </a:solidFill>
                <a:latin typeface="Arial" panose="020B0604020202020204" pitchFamily="34" charset="0"/>
                <a:ea typeface="Times New Roman" panose="02020603050405020304" pitchFamily="18" charset="0"/>
              </a:rPr>
              <a:t>Cuando se vaya a realizar una </a:t>
            </a:r>
            <a:r>
              <a:rPr lang="es-MX" dirty="0">
                <a:solidFill>
                  <a:srgbClr val="00B050"/>
                </a:solidFill>
                <a:latin typeface="Arial" panose="020B0604020202020204" pitchFamily="34" charset="0"/>
                <a:ea typeface="Times New Roman" panose="02020603050405020304" pitchFamily="18" charset="0"/>
              </a:rPr>
              <a:t>segunda invitación </a:t>
            </a:r>
            <a:r>
              <a:rPr lang="es-MX" dirty="0">
                <a:solidFill>
                  <a:schemeClr val="bg1"/>
                </a:solidFill>
                <a:latin typeface="Arial" panose="020B0604020202020204" pitchFamily="34" charset="0"/>
                <a:ea typeface="Times New Roman" panose="02020603050405020304" pitchFamily="18" charset="0"/>
              </a:rPr>
              <a:t>fundamentada en alguna  excepción por </a:t>
            </a:r>
            <a:r>
              <a:rPr lang="es-MX" b="1" dirty="0">
                <a:solidFill>
                  <a:schemeClr val="accent3">
                    <a:lumMod val="75000"/>
                  </a:schemeClr>
                </a:solidFill>
                <a:latin typeface="Arial" panose="020B0604020202020204" pitchFamily="34" charset="0"/>
                <a:ea typeface="Times New Roman" panose="02020603050405020304" pitchFamily="18" charset="0"/>
              </a:rPr>
              <a:t>causa</a:t>
            </a:r>
            <a:r>
              <a:rPr lang="es-MX" dirty="0">
                <a:solidFill>
                  <a:schemeClr val="bg1"/>
                </a:solidFill>
                <a:latin typeface="Arial" panose="020B0604020202020204" pitchFamily="34" charset="0"/>
                <a:ea typeface="Times New Roman" panose="02020603050405020304" pitchFamily="18" charset="0"/>
              </a:rPr>
              <a:t>, no será necesario llevar este segundo procedimiento al comité de adquisiciones o de obras públicas, pero se deberá informar al comité sobre dicha adjudicación directa, durante el mes siguiente a la formalización del contrato </a:t>
            </a:r>
            <a:r>
              <a:rPr lang="es-MX" sz="1600" dirty="0">
                <a:solidFill>
                  <a:schemeClr val="bg1"/>
                </a:solidFill>
                <a:latin typeface="Arial" panose="020B0604020202020204" pitchFamily="34" charset="0"/>
                <a:ea typeface="Times New Roman" panose="02020603050405020304" pitchFamily="18" charset="0"/>
              </a:rPr>
              <a:t>(arts 78 2º pfo. RLAASSP, y 78 2º  RLOPSRM)</a:t>
            </a:r>
            <a:r>
              <a:rPr lang="es-MX" dirty="0">
                <a:solidFill>
                  <a:schemeClr val="bg1"/>
                </a:solidFill>
                <a:latin typeface="Arial" panose="020B0604020202020204" pitchFamily="34" charset="0"/>
                <a:ea typeface="Times New Roman" panose="02020603050405020304" pitchFamily="18" charset="0"/>
              </a:rPr>
              <a:t>.</a:t>
            </a:r>
          </a:p>
          <a:p>
            <a:pPr marL="0" lvl="1" indent="0" algn="just">
              <a:lnSpc>
                <a:spcPct val="100000"/>
              </a:lnSpc>
              <a:spcBef>
                <a:spcPts val="0"/>
              </a:spcBef>
              <a:buClr>
                <a:schemeClr val="bg1"/>
              </a:buClr>
              <a:buNone/>
            </a:pPr>
            <a:endParaRPr lang="es-MX" sz="500" dirty="0">
              <a:effectLst/>
              <a:latin typeface="Arial" panose="020B0604020202020204" pitchFamily="34" charset="0"/>
              <a:ea typeface="Times New Roman" panose="02020603050405020304" pitchFamily="18" charset="0"/>
            </a:endParaRPr>
          </a:p>
          <a:p>
            <a:pPr marL="0" lvl="1" indent="0" algn="just">
              <a:lnSpc>
                <a:spcPct val="100000"/>
              </a:lnSpc>
              <a:spcBef>
                <a:spcPts val="0"/>
              </a:spcBef>
              <a:buClr>
                <a:schemeClr val="bg1"/>
              </a:buClr>
              <a:buNone/>
            </a:pPr>
            <a:r>
              <a:rPr lang="es-MX" b="1" dirty="0">
                <a:solidFill>
                  <a:schemeClr val="bg1"/>
                </a:solidFill>
                <a:latin typeface="Arial" panose="020B0604020202020204" pitchFamily="34" charset="0"/>
                <a:ea typeface="Times New Roman" panose="02020603050405020304" pitchFamily="18" charset="0"/>
              </a:rPr>
              <a:t>XI. </a:t>
            </a:r>
            <a:r>
              <a:rPr lang="es-MX" dirty="0">
                <a:solidFill>
                  <a:schemeClr val="bg1"/>
                </a:solidFill>
                <a:latin typeface="Arial" panose="020B0604020202020204" pitchFamily="34" charset="0"/>
                <a:ea typeface="Times New Roman" panose="02020603050405020304" pitchFamily="18" charset="0"/>
              </a:rPr>
              <a:t>No es admisible la presentación de </a:t>
            </a:r>
            <a:r>
              <a:rPr lang="es-MX" dirty="0">
                <a:solidFill>
                  <a:srgbClr val="FF0000"/>
                </a:solidFill>
                <a:latin typeface="Arial" panose="020B0604020202020204" pitchFamily="34" charset="0"/>
                <a:ea typeface="Times New Roman" panose="02020603050405020304" pitchFamily="18" charset="0"/>
              </a:rPr>
              <a:t>proposiciones conjuntas</a:t>
            </a:r>
            <a:r>
              <a:rPr lang="es-MX" dirty="0">
                <a:solidFill>
                  <a:schemeClr val="bg1"/>
                </a:solidFill>
                <a:latin typeface="Arial" panose="020B0604020202020204" pitchFamily="34" charset="0"/>
                <a:ea typeface="Times New Roman" panose="02020603050405020304" pitchFamily="18" charset="0"/>
              </a:rPr>
              <a:t>, salvo que la convocante quiera fomentar la participación de las MIPYMES, o bien, por necesidades técnicas para obtener proposiciones en forma integral </a:t>
            </a:r>
            <a:r>
              <a:rPr lang="es-MX" sz="1600" dirty="0">
                <a:solidFill>
                  <a:schemeClr val="bg1"/>
                </a:solidFill>
                <a:latin typeface="Arial" panose="020B0604020202020204" pitchFamily="34" charset="0"/>
                <a:ea typeface="Times New Roman" panose="02020603050405020304" pitchFamily="18" charset="0"/>
              </a:rPr>
              <a:t>(arts. 77 últ. pfo. RLAASSP, y 77 últ. pfo. RLOPSRM)</a:t>
            </a:r>
            <a:r>
              <a:rPr lang="es-MX" dirty="0">
                <a:solidFill>
                  <a:schemeClr val="bg1"/>
                </a:solidFill>
                <a:latin typeface="Arial" panose="020B0604020202020204" pitchFamily="34" charset="0"/>
                <a:ea typeface="Times New Roman" panose="02020603050405020304" pitchFamily="18" charset="0"/>
              </a:rPr>
              <a:t>, y</a:t>
            </a:r>
            <a:endParaRPr lang="es-MX" sz="1600" dirty="0">
              <a:solidFill>
                <a:schemeClr val="bg1"/>
              </a:solidFill>
              <a:latin typeface="Arial" panose="020B0604020202020204" pitchFamily="34" charset="0"/>
              <a:ea typeface="Times New Roman" panose="02020603050405020304" pitchFamily="18" charset="0"/>
            </a:endParaRPr>
          </a:p>
          <a:p>
            <a:pPr marL="0" lvl="1" indent="0" algn="just">
              <a:lnSpc>
                <a:spcPct val="100000"/>
              </a:lnSpc>
              <a:spcBef>
                <a:spcPts val="0"/>
              </a:spcBef>
              <a:buClr>
                <a:schemeClr val="bg1"/>
              </a:buClr>
              <a:buNone/>
            </a:pPr>
            <a:endParaRPr lang="es-MX" sz="500" dirty="0">
              <a:solidFill>
                <a:schemeClr val="bg1"/>
              </a:solidFill>
              <a:latin typeface="Arial" panose="020B0604020202020204" pitchFamily="34" charset="0"/>
              <a:ea typeface="Times New Roman" panose="02020603050405020304" pitchFamily="18" charset="0"/>
            </a:endParaRPr>
          </a:p>
          <a:p>
            <a:pPr marL="0" lvl="1" indent="0" algn="just">
              <a:lnSpc>
                <a:spcPct val="100000"/>
              </a:lnSpc>
              <a:spcBef>
                <a:spcPts val="0"/>
              </a:spcBef>
              <a:buClr>
                <a:schemeClr val="bg1"/>
              </a:buClr>
              <a:buNone/>
            </a:pPr>
            <a:r>
              <a:rPr lang="es-MX" b="1" dirty="0">
                <a:solidFill>
                  <a:schemeClr val="bg1"/>
                </a:solidFill>
                <a:latin typeface="Arial" panose="020B0604020202020204" pitchFamily="34" charset="0"/>
                <a:ea typeface="Times New Roman" panose="02020603050405020304" pitchFamily="18" charset="0"/>
              </a:rPr>
              <a:t>XII. </a:t>
            </a:r>
            <a:r>
              <a:rPr lang="es-MX" dirty="0">
                <a:solidFill>
                  <a:schemeClr val="bg1"/>
                </a:solidFill>
                <a:latin typeface="Arial" panose="020B0604020202020204" pitchFamily="34" charset="0"/>
                <a:ea typeface="Times New Roman" panose="02020603050405020304" pitchFamily="18" charset="0"/>
              </a:rPr>
              <a:t>En todo lo no previsto para los procedimientos de invitación a cuando menos tres personas, le serán aplicables, en lo procedente, las disposiciones que prevén tanto la Ley como el Reglamento para la licitación pública.</a:t>
            </a:r>
            <a:r>
              <a:rPr lang="es-MX" sz="1600" dirty="0">
                <a:solidFill>
                  <a:schemeClr val="bg1"/>
                </a:solidFill>
                <a:latin typeface="Arial" panose="020B0604020202020204" pitchFamily="34" charset="0"/>
                <a:ea typeface="Times New Roman" panose="02020603050405020304" pitchFamily="18" charset="0"/>
              </a:rPr>
              <a:t>(arts. 43 fracc. VI LAASSP, y 77 1er. pfo. RLAASSP, y 43 fracc. VII. LOPSRM, y 77 1er. pfo. RLOPSRM)</a:t>
            </a:r>
          </a:p>
          <a:p>
            <a:pPr marL="0" lvl="1" indent="0" algn="just">
              <a:lnSpc>
                <a:spcPct val="100000"/>
              </a:lnSpc>
              <a:spcBef>
                <a:spcPts val="0"/>
              </a:spcBef>
              <a:buClr>
                <a:schemeClr val="bg1"/>
              </a:buClr>
              <a:buNone/>
            </a:pPr>
            <a:endParaRPr lang="es-MX" sz="1000" dirty="0">
              <a:solidFill>
                <a:schemeClr val="bg1"/>
              </a:solidFill>
              <a:latin typeface="Arial" panose="020B0604020202020204" pitchFamily="34" charset="0"/>
              <a:ea typeface="Times New Roman" panose="02020603050405020304" pitchFamily="18" charset="0"/>
            </a:endParaRPr>
          </a:p>
          <a:p>
            <a:pPr marL="0" lvl="1" indent="0" algn="just">
              <a:lnSpc>
                <a:spcPct val="100000"/>
              </a:lnSpc>
              <a:spcBef>
                <a:spcPts val="0"/>
              </a:spcBef>
              <a:buClr>
                <a:schemeClr val="bg1"/>
              </a:buClr>
              <a:buNone/>
            </a:pPr>
            <a:r>
              <a:rPr lang="es-MX" sz="2000" dirty="0">
                <a:solidFill>
                  <a:schemeClr val="bg1"/>
                </a:solidFill>
                <a:effectLst/>
                <a:latin typeface="Arial" panose="020B0604020202020204" pitchFamily="34" charset="0"/>
                <a:ea typeface="Times New Roman" panose="02020603050405020304" pitchFamily="18" charset="0"/>
              </a:rPr>
              <a:t>Por cuanto se refiere a las </a:t>
            </a:r>
            <a:r>
              <a:rPr lang="es-MX" sz="2000" b="1" dirty="0">
                <a:solidFill>
                  <a:schemeClr val="bg1"/>
                </a:solidFill>
                <a:effectLst/>
                <a:latin typeface="Arial" panose="020B0604020202020204" pitchFamily="34" charset="0"/>
                <a:ea typeface="Times New Roman" panose="02020603050405020304" pitchFamily="18" charset="0"/>
              </a:rPr>
              <a:t>adjudicaciones directas</a:t>
            </a:r>
            <a:r>
              <a:rPr lang="es-MX" sz="2000" dirty="0">
                <a:solidFill>
                  <a:schemeClr val="bg1"/>
                </a:solidFill>
                <a:effectLst/>
                <a:latin typeface="Arial" panose="020B0604020202020204" pitchFamily="34" charset="0"/>
                <a:ea typeface="Times New Roman" panose="02020603050405020304" pitchFamily="18" charset="0"/>
              </a:rPr>
              <a:t>, el procedimiento de contratación empieza y concluye con el documento con el cual se le infoma al adjudicado que pase a formalizar el contrato. </a:t>
            </a:r>
          </a:p>
          <a:p>
            <a:pPr marL="0" lvl="1" indent="0" algn="just">
              <a:lnSpc>
                <a:spcPct val="100000"/>
              </a:lnSpc>
              <a:spcBef>
                <a:spcPts val="0"/>
              </a:spcBef>
              <a:buClr>
                <a:schemeClr val="bg1"/>
              </a:buClr>
              <a:buNone/>
            </a:pPr>
            <a:endParaRPr lang="es-MX" sz="1000" dirty="0">
              <a:solidFill>
                <a:schemeClr val="bg1"/>
              </a:solidFill>
              <a:effectLst/>
              <a:latin typeface="Arial" panose="020B0604020202020204" pitchFamily="34" charset="0"/>
              <a:ea typeface="Times New Roman" panose="02020603050405020304" pitchFamily="18" charset="0"/>
            </a:endParaRPr>
          </a:p>
          <a:p>
            <a:pPr marL="0" lvl="1" indent="0" algn="just">
              <a:lnSpc>
                <a:spcPct val="100000"/>
              </a:lnSpc>
              <a:spcBef>
                <a:spcPts val="0"/>
              </a:spcBef>
              <a:buClr>
                <a:schemeClr val="bg1"/>
              </a:buClr>
              <a:buNone/>
            </a:pPr>
            <a:r>
              <a:rPr lang="es-MX" dirty="0">
                <a:solidFill>
                  <a:schemeClr val="bg1"/>
                </a:solidFill>
                <a:latin typeface="Arial" panose="020B0604020202020204" pitchFamily="34" charset="0"/>
                <a:ea typeface="Times New Roman" panose="02020603050405020304" pitchFamily="18" charset="0"/>
              </a:rPr>
              <a:t>La IM, la elaboración de la justificación para las AD por causa </a:t>
            </a:r>
            <a:r>
              <a:rPr lang="es-MX">
                <a:solidFill>
                  <a:schemeClr val="bg1"/>
                </a:solidFill>
                <a:latin typeface="Arial" panose="020B0604020202020204" pitchFamily="34" charset="0"/>
                <a:ea typeface="Times New Roman" panose="02020603050405020304" pitchFamily="18" charset="0"/>
              </a:rPr>
              <a:t>y su </a:t>
            </a:r>
            <a:r>
              <a:rPr lang="es-MX" dirty="0">
                <a:solidFill>
                  <a:schemeClr val="bg1"/>
                </a:solidFill>
                <a:latin typeface="Arial" panose="020B0604020202020204" pitchFamily="34" charset="0"/>
                <a:ea typeface="Times New Roman" panose="02020603050405020304" pitchFamily="18" charset="0"/>
              </a:rPr>
              <a:t>dictaminación, son actos y actividades previas a la contratación.</a:t>
            </a:r>
            <a:endParaRPr lang="es-MX" sz="2000" dirty="0">
              <a:solidFill>
                <a:schemeClr val="bg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25144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11">
                                            <p:txEl>
                                              <p:pRg st="2" end="2"/>
                                            </p:txEl>
                                          </p:spTgt>
                                        </p:tgtEl>
                                        <p:attrNameLst>
                                          <p:attrName>style.rotation</p:attrName>
                                        </p:attrNameLst>
                                      </p:cBhvr>
                                      <p:tavLst>
                                        <p:tav tm="0">
                                          <p:val>
                                            <p:fltVal val="360"/>
                                          </p:val>
                                        </p:tav>
                                        <p:tav tm="100000">
                                          <p:val>
                                            <p:fltVal val="0"/>
                                          </p:val>
                                        </p:tav>
                                      </p:tavLst>
                                    </p:anim>
                                    <p:animEffect transition="in" filter="fade">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wheel(1)">
                                      <p:cBhvr>
                                        <p:cTn id="22" dur="20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wheel(1)">
                                      <p:cBhvr>
                                        <p:cTn id="27" dur="20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1">
                                            <p:txEl>
                                              <p:pRg st="8" end="8"/>
                                            </p:txEl>
                                          </p:spTgt>
                                        </p:tgtEl>
                                        <p:attrNameLst>
                                          <p:attrName>style.visibility</p:attrName>
                                        </p:attrNameLst>
                                      </p:cBhvr>
                                      <p:to>
                                        <p:strVal val="visible"/>
                                      </p:to>
                                    </p:set>
                                    <p:animEffect transition="in" filter="wheel(1)">
                                      <p:cBhvr>
                                        <p:cTn id="32"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lvl="0" indent="0" algn="just" defTabSz="457200">
              <a:lnSpc>
                <a:spcPct val="100000"/>
              </a:lnSpc>
              <a:spcBef>
                <a:spcPts val="0"/>
              </a:spcBef>
              <a:buNone/>
            </a:pPr>
            <a:r>
              <a:rPr lang="es-ES_tradnl" altLang="es-MX" sz="2000" dirty="0">
                <a:solidFill>
                  <a:srgbClr val="000000"/>
                </a:solidFill>
                <a:latin typeface="Arial" panose="020B0604020202020204" pitchFamily="34" charset="0"/>
                <a:cs typeface="Arial" panose="020B0604020202020204" pitchFamily="34" charset="0"/>
              </a:rPr>
              <a:t>Las</a:t>
            </a:r>
            <a:r>
              <a:rPr lang="es-ES_tradnl" altLang="es-MX" sz="2000" dirty="0">
                <a:solidFill>
                  <a:srgbClr val="FFFFFF"/>
                </a:solidFill>
                <a:latin typeface="Arial" panose="020B0604020202020204" pitchFamily="34" charset="0"/>
                <a:cs typeface="Arial" panose="020B0604020202020204" pitchFamily="34" charset="0"/>
              </a:rPr>
              <a:t> </a:t>
            </a:r>
            <a:r>
              <a:rPr lang="es-ES_tradnl" altLang="es-MX" sz="2000" b="1" dirty="0">
                <a:solidFill>
                  <a:srgbClr val="000000"/>
                </a:solidFill>
                <a:latin typeface="Arial" panose="020B0604020202020204" pitchFamily="34" charset="0"/>
                <a:cs typeface="Arial" panose="020B0604020202020204" pitchFamily="34" charset="0"/>
              </a:rPr>
              <a:t>excepciones a la licitación por </a:t>
            </a:r>
            <a:r>
              <a:rPr lang="es-ES_tradnl" altLang="es-MX" sz="2000" b="1" dirty="0">
                <a:solidFill>
                  <a:srgbClr val="4BAF73">
                    <a:lumMod val="75000"/>
                  </a:srgbClr>
                </a:solidFill>
                <a:latin typeface="Arial" panose="020B0604020202020204" pitchFamily="34" charset="0"/>
                <a:cs typeface="Arial" panose="020B0604020202020204" pitchFamily="34" charset="0"/>
              </a:rPr>
              <a:t>causa</a:t>
            </a:r>
            <a:r>
              <a:rPr lang="es-ES_tradnl" altLang="es-MX" sz="2000" b="1" dirty="0">
                <a:solidFill>
                  <a:srgbClr val="000000"/>
                </a:solidFill>
                <a:latin typeface="Arial" panose="020B0604020202020204" pitchFamily="34" charset="0"/>
                <a:cs typeface="Arial" panose="020B0604020202020204" pitchFamily="34" charset="0"/>
              </a:rPr>
              <a:t> </a:t>
            </a:r>
            <a:r>
              <a:rPr lang="es-ES_tradnl" altLang="es-MX" sz="2000" dirty="0">
                <a:solidFill>
                  <a:srgbClr val="000000"/>
                </a:solidFill>
                <a:latin typeface="Arial" panose="020B0604020202020204" pitchFamily="34" charset="0"/>
                <a:cs typeface="Arial" panose="020B0604020202020204" pitchFamily="34" charset="0"/>
              </a:rPr>
              <a:t>en </a:t>
            </a:r>
            <a:r>
              <a:rPr lang="es-ES_tradnl" altLang="es-MX" sz="2000" b="1" dirty="0">
                <a:solidFill>
                  <a:srgbClr val="000000"/>
                </a:solidFill>
                <a:latin typeface="Arial" panose="020B0604020202020204" pitchFamily="34" charset="0"/>
                <a:cs typeface="Arial" panose="020B0604020202020204" pitchFamily="34" charset="0"/>
              </a:rPr>
              <a:t>materia de adquisiciones </a:t>
            </a:r>
            <a:r>
              <a:rPr lang="es-ES_tradnl" altLang="es-MX" sz="1600" dirty="0">
                <a:solidFill>
                  <a:srgbClr val="000000"/>
                </a:solidFill>
                <a:latin typeface="Arial" panose="020B0604020202020204" pitchFamily="34" charset="0"/>
                <a:cs typeface="Arial" panose="020B0604020202020204" pitchFamily="34" charset="0"/>
              </a:rPr>
              <a:t>(art. 41 LAASSP) </a:t>
            </a:r>
            <a:r>
              <a:rPr lang="es-ES_tradnl" altLang="es-MX" sz="2000" dirty="0">
                <a:solidFill>
                  <a:srgbClr val="000000"/>
                </a:solidFill>
                <a:latin typeface="Arial" panose="020B0604020202020204" pitchFamily="34" charset="0"/>
                <a:cs typeface="Arial" panose="020B0604020202020204" pitchFamily="34" charset="0"/>
              </a:rPr>
              <a:t>se deben justificar considerando lo siguiente:</a:t>
            </a:r>
          </a:p>
          <a:p>
            <a:pPr marL="0" lvl="0" indent="0" algn="just" defTabSz="457200">
              <a:lnSpc>
                <a:spcPct val="100000"/>
              </a:lnSpc>
              <a:spcBef>
                <a:spcPts val="0"/>
              </a:spcBef>
              <a:buNone/>
            </a:pPr>
            <a:endParaRPr lang="es-MX" sz="1000" dirty="0">
              <a:solidFill>
                <a:srgbClr val="FFFFFF"/>
              </a:solidFill>
              <a:latin typeface="Arial" panose="020B0604020202020204" pitchFamily="34" charset="0"/>
              <a:cs typeface="Arial" panose="020B0604020202020204" pitchFamily="34" charset="0"/>
            </a:endParaRPr>
          </a:p>
          <a:p>
            <a:pPr marL="0" lvl="0" indent="0" algn="just" defTabSz="457200">
              <a:lnSpc>
                <a:spcPct val="100000"/>
              </a:lnSpc>
              <a:spcBef>
                <a:spcPts val="0"/>
              </a:spcBef>
              <a:buNone/>
            </a:pPr>
            <a:r>
              <a:rPr lang="es-MX" sz="2000" b="1" dirty="0">
                <a:solidFill>
                  <a:schemeClr val="accent3">
                    <a:lumMod val="75000"/>
                  </a:schemeClr>
                </a:solidFill>
                <a:latin typeface="Arial" panose="020B0604020202020204" pitchFamily="34" charset="0"/>
                <a:cs typeface="Arial" panose="020B0604020202020204" pitchFamily="34" charset="0"/>
              </a:rPr>
              <a:t>1. </a:t>
            </a:r>
            <a:r>
              <a:rPr lang="es-MX" sz="2000" dirty="0">
                <a:solidFill>
                  <a:srgbClr val="000000"/>
                </a:solidFill>
                <a:latin typeface="Arial" panose="020B0604020202020204" pitchFamily="34" charset="0"/>
                <a:cs typeface="Arial" panose="020B0604020202020204" pitchFamily="34" charset="0"/>
              </a:rPr>
              <a:t>Exista un </a:t>
            </a:r>
            <a:r>
              <a:rPr lang="es-MX" sz="2000" dirty="0">
                <a:solidFill>
                  <a:srgbClr val="FA4F1A"/>
                </a:solidFill>
                <a:latin typeface="Arial" panose="020B0604020202020204" pitchFamily="34" charset="0"/>
                <a:cs typeface="Arial" panose="020B0604020202020204" pitchFamily="34" charset="0"/>
              </a:rPr>
              <a:t>único oferente </a:t>
            </a:r>
            <a:r>
              <a:rPr lang="es-MX" sz="2000" dirty="0">
                <a:solidFill>
                  <a:srgbClr val="000000"/>
                </a:solidFill>
                <a:latin typeface="Arial" panose="020B0604020202020204" pitchFamily="34" charset="0"/>
                <a:cs typeface="Arial" panose="020B0604020202020204" pitchFamily="34" charset="0"/>
              </a:rPr>
              <a:t>porque: No </a:t>
            </a:r>
            <a:r>
              <a:rPr lang="es-MX" sz="2000" dirty="0">
                <a:solidFill>
                  <a:schemeClr val="tx1">
                    <a:lumMod val="50000"/>
                  </a:schemeClr>
                </a:solidFill>
                <a:latin typeface="Arial" panose="020B0604020202020204" pitchFamily="34" charset="0"/>
                <a:cs typeface="Arial" panose="020B0604020202020204" pitchFamily="34" charset="0"/>
              </a:rPr>
              <a:t>existan bienes o servicios alternativos o sustitutos</a:t>
            </a:r>
            <a:r>
              <a:rPr lang="es-MX" sz="2000" dirty="0">
                <a:solidFill>
                  <a:srgbClr val="D9D9D9">
                    <a:lumMod val="75000"/>
                  </a:srgbClr>
                </a:solidFill>
                <a:latin typeface="Arial" panose="020B0604020202020204" pitchFamily="34" charset="0"/>
                <a:cs typeface="Arial" panose="020B0604020202020204" pitchFamily="34" charset="0"/>
              </a:rPr>
              <a:t> </a:t>
            </a:r>
            <a:r>
              <a:rPr lang="es-MX" sz="2000" dirty="0">
                <a:solidFill>
                  <a:srgbClr val="000000"/>
                </a:solidFill>
                <a:latin typeface="Arial" panose="020B0604020202020204" pitchFamily="34" charset="0"/>
                <a:cs typeface="Arial" panose="020B0604020202020204" pitchFamily="34" charset="0"/>
              </a:rPr>
              <a:t>técnicamente razonables; se trate de una </a:t>
            </a:r>
            <a:r>
              <a:rPr lang="es-MX" sz="2000" dirty="0">
                <a:solidFill>
                  <a:schemeClr val="accent1">
                    <a:lumMod val="75000"/>
                  </a:schemeClr>
                </a:solidFill>
                <a:latin typeface="Arial" panose="020B0604020202020204" pitchFamily="34" charset="0"/>
                <a:cs typeface="Arial" panose="020B0604020202020204" pitchFamily="34" charset="0"/>
              </a:rPr>
              <a:t>persona que posee la titularidad </a:t>
            </a:r>
            <a:r>
              <a:rPr lang="es-MX" sz="2000" dirty="0">
                <a:solidFill>
                  <a:schemeClr val="bg1"/>
                </a:solidFill>
                <a:latin typeface="Arial" panose="020B0604020202020204" pitchFamily="34" charset="0"/>
                <a:cs typeface="Arial" panose="020B0604020202020204" pitchFamily="34" charset="0"/>
              </a:rPr>
              <a:t>o el </a:t>
            </a:r>
            <a:r>
              <a:rPr lang="es-MX" sz="2000" dirty="0">
                <a:solidFill>
                  <a:schemeClr val="accent1">
                    <a:lumMod val="75000"/>
                  </a:schemeClr>
                </a:solidFill>
                <a:latin typeface="Arial" panose="020B0604020202020204" pitchFamily="34" charset="0"/>
                <a:cs typeface="Arial" panose="020B0604020202020204" pitchFamily="34" charset="0"/>
              </a:rPr>
              <a:t>licenciamiento exclusivo</a:t>
            </a:r>
            <a:r>
              <a:rPr lang="es-MX" sz="2000" dirty="0">
                <a:solidFill>
                  <a:srgbClr val="FFFFFF"/>
                </a:solidFill>
                <a:latin typeface="Arial" panose="020B0604020202020204" pitchFamily="34" charset="0"/>
                <a:cs typeface="Arial" panose="020B0604020202020204" pitchFamily="34" charset="0"/>
              </a:rPr>
              <a:t> </a:t>
            </a:r>
            <a:r>
              <a:rPr lang="es-MX" sz="2000" dirty="0">
                <a:solidFill>
                  <a:srgbClr val="000000"/>
                </a:solidFill>
                <a:latin typeface="Arial" panose="020B0604020202020204" pitchFamily="34" charset="0"/>
                <a:cs typeface="Arial" panose="020B0604020202020204" pitchFamily="34" charset="0"/>
              </a:rPr>
              <a:t>de patentes, derechos de autor, u otros derechos exclusivos, o  por tratarse de</a:t>
            </a:r>
            <a:r>
              <a:rPr lang="es-MX" sz="2000" dirty="0">
                <a:solidFill>
                  <a:srgbClr val="FFFFFF"/>
                </a:solidFill>
                <a:latin typeface="Arial" panose="020B0604020202020204" pitchFamily="34" charset="0"/>
                <a:cs typeface="Arial" panose="020B0604020202020204" pitchFamily="34" charset="0"/>
              </a:rPr>
              <a:t> </a:t>
            </a:r>
            <a:r>
              <a:rPr lang="es-MX" sz="2000" dirty="0">
                <a:solidFill>
                  <a:srgbClr val="DE708A"/>
                </a:solidFill>
                <a:latin typeface="Arial" panose="020B0604020202020204" pitchFamily="34" charset="0"/>
                <a:cs typeface="Arial" panose="020B0604020202020204" pitchFamily="34" charset="0"/>
              </a:rPr>
              <a:t>o</a:t>
            </a:r>
            <a:r>
              <a:rPr lang="es-MX" sz="2000" dirty="0">
                <a:solidFill>
                  <a:srgbClr val="B36A99"/>
                </a:solidFill>
                <a:latin typeface="Arial" panose="020B0604020202020204" pitchFamily="34" charset="0"/>
                <a:cs typeface="Arial" panose="020B0604020202020204" pitchFamily="34" charset="0"/>
              </a:rPr>
              <a:t>b</a:t>
            </a:r>
            <a:r>
              <a:rPr lang="es-MX" sz="2000" dirty="0">
                <a:solidFill>
                  <a:srgbClr val="B522FF"/>
                </a:solidFill>
                <a:latin typeface="Arial" panose="020B0604020202020204" pitchFamily="34" charset="0"/>
                <a:cs typeface="Arial" panose="020B0604020202020204" pitchFamily="34" charset="0"/>
              </a:rPr>
              <a:t>r</a:t>
            </a:r>
            <a:r>
              <a:rPr lang="es-MX" sz="2000" dirty="0">
                <a:solidFill>
                  <a:srgbClr val="DE3673"/>
                </a:solidFill>
                <a:latin typeface="Arial" panose="020B0604020202020204" pitchFamily="34" charset="0"/>
                <a:cs typeface="Arial" panose="020B0604020202020204" pitchFamily="34" charset="0"/>
              </a:rPr>
              <a:t>a</a:t>
            </a:r>
            <a:r>
              <a:rPr lang="es-MX" sz="2000" dirty="0">
                <a:solidFill>
                  <a:srgbClr val="00B0F0"/>
                </a:solidFill>
                <a:latin typeface="Arial" panose="020B0604020202020204" pitchFamily="34" charset="0"/>
                <a:cs typeface="Arial" panose="020B0604020202020204" pitchFamily="34" charset="0"/>
              </a:rPr>
              <a:t>s</a:t>
            </a:r>
            <a:r>
              <a:rPr lang="es-MX" sz="2000" dirty="0">
                <a:solidFill>
                  <a:srgbClr val="DE708A"/>
                </a:solidFill>
                <a:latin typeface="Arial" panose="020B0604020202020204" pitchFamily="34" charset="0"/>
                <a:cs typeface="Arial" panose="020B0604020202020204" pitchFamily="34" charset="0"/>
              </a:rPr>
              <a:t> </a:t>
            </a:r>
            <a:r>
              <a:rPr lang="es-MX" sz="2000" dirty="0">
                <a:solidFill>
                  <a:srgbClr val="FFC000"/>
                </a:solidFill>
                <a:latin typeface="Arial" panose="020B0604020202020204" pitchFamily="34" charset="0"/>
                <a:cs typeface="Arial" panose="020B0604020202020204" pitchFamily="34" charset="0"/>
              </a:rPr>
              <a:t>d</a:t>
            </a:r>
            <a:r>
              <a:rPr lang="es-MX" sz="2000" dirty="0">
                <a:solidFill>
                  <a:schemeClr val="accent3">
                    <a:lumMod val="75000"/>
                  </a:schemeClr>
                </a:solidFill>
                <a:latin typeface="Arial" panose="020B0604020202020204" pitchFamily="34" charset="0"/>
                <a:cs typeface="Arial" panose="020B0604020202020204" pitchFamily="34" charset="0"/>
              </a:rPr>
              <a:t>e</a:t>
            </a:r>
            <a:r>
              <a:rPr lang="es-MX" sz="2000" dirty="0">
                <a:solidFill>
                  <a:srgbClr val="DE708A"/>
                </a:solidFill>
                <a:latin typeface="Arial" panose="020B0604020202020204" pitchFamily="34" charset="0"/>
                <a:cs typeface="Arial" panose="020B0604020202020204" pitchFamily="34" charset="0"/>
              </a:rPr>
              <a:t> </a:t>
            </a:r>
            <a:r>
              <a:rPr lang="es-MX" sz="2000" dirty="0">
                <a:solidFill>
                  <a:schemeClr val="accent4">
                    <a:lumMod val="75000"/>
                  </a:schemeClr>
                </a:solidFill>
                <a:latin typeface="Arial" panose="020B0604020202020204" pitchFamily="34" charset="0"/>
                <a:cs typeface="Arial" panose="020B0604020202020204" pitchFamily="34" charset="0"/>
              </a:rPr>
              <a:t>a</a:t>
            </a:r>
            <a:r>
              <a:rPr lang="es-MX" sz="2000" dirty="0">
                <a:solidFill>
                  <a:schemeClr val="accent3">
                    <a:lumMod val="75000"/>
                  </a:schemeClr>
                </a:solidFill>
                <a:latin typeface="Arial" panose="020B0604020202020204" pitchFamily="34" charset="0"/>
                <a:cs typeface="Arial" panose="020B0604020202020204" pitchFamily="34" charset="0"/>
              </a:rPr>
              <a:t>r</a:t>
            </a:r>
            <a:r>
              <a:rPr lang="es-MX" sz="2000" dirty="0">
                <a:solidFill>
                  <a:schemeClr val="bg2">
                    <a:lumMod val="60000"/>
                    <a:lumOff val="40000"/>
                  </a:schemeClr>
                </a:solidFill>
                <a:latin typeface="Arial" panose="020B0604020202020204" pitchFamily="34" charset="0"/>
                <a:cs typeface="Arial" panose="020B0604020202020204" pitchFamily="34" charset="0"/>
              </a:rPr>
              <a:t>t</a:t>
            </a:r>
            <a:r>
              <a:rPr lang="es-MX" sz="2000" dirty="0">
                <a:solidFill>
                  <a:srgbClr val="DE708A"/>
                </a:solidFill>
                <a:latin typeface="Arial" panose="020B0604020202020204" pitchFamily="34" charset="0"/>
                <a:cs typeface="Arial" panose="020B0604020202020204" pitchFamily="34" charset="0"/>
              </a:rPr>
              <a:t>e </a:t>
            </a:r>
            <a:r>
              <a:rPr lang="es-MX" sz="1600" dirty="0">
                <a:solidFill>
                  <a:srgbClr val="000000"/>
                </a:solidFill>
                <a:latin typeface="Arial" panose="020B0604020202020204" pitchFamily="34" charset="0"/>
                <a:cs typeface="Arial" panose="020B0604020202020204" pitchFamily="34" charset="0"/>
              </a:rPr>
              <a:t>(fracc. I  y 72 fraccs. I y II RLAASSP)</a:t>
            </a:r>
            <a:r>
              <a:rPr lang="es-MX" sz="1800" dirty="0">
                <a:solidFill>
                  <a:srgbClr val="000000"/>
                </a:solidFill>
                <a:latin typeface="Arial" panose="020B0604020202020204" pitchFamily="34" charset="0"/>
                <a:cs typeface="Arial" panose="020B0604020202020204" pitchFamily="34" charset="0"/>
              </a:rPr>
              <a:t>;</a:t>
            </a:r>
          </a:p>
          <a:p>
            <a:pPr marL="0" lvl="0" indent="-342900" algn="just" defTabSz="457200">
              <a:lnSpc>
                <a:spcPct val="100000"/>
              </a:lnSpc>
              <a:spcBef>
                <a:spcPts val="0"/>
              </a:spcBef>
              <a:buFont typeface="+mj-lt"/>
              <a:buAutoNum type="arabicPeriod"/>
            </a:pPr>
            <a:endParaRPr lang="es-MX" sz="1000" dirty="0">
              <a:solidFill>
                <a:srgbClr val="FFFFFF"/>
              </a:solidFill>
              <a:latin typeface="Arial" panose="020B0604020202020204" pitchFamily="34" charset="0"/>
              <a:cs typeface="Arial" panose="020B0604020202020204" pitchFamily="34" charset="0"/>
            </a:endParaRPr>
          </a:p>
          <a:p>
            <a:pPr marL="0" lvl="0" indent="0" algn="just" defTabSz="457200">
              <a:lnSpc>
                <a:spcPct val="100000"/>
              </a:lnSpc>
              <a:spcBef>
                <a:spcPts val="0"/>
              </a:spcBef>
              <a:buNone/>
            </a:pPr>
            <a:r>
              <a:rPr lang="es-MX" sz="2000" b="1" dirty="0">
                <a:solidFill>
                  <a:schemeClr val="accent3">
                    <a:lumMod val="75000"/>
                  </a:schemeClr>
                </a:solidFill>
                <a:latin typeface="Arial" panose="020B0604020202020204" pitchFamily="34" charset="0"/>
                <a:cs typeface="Arial" panose="020B0604020202020204" pitchFamily="34" charset="0"/>
              </a:rPr>
              <a:t>2. </a:t>
            </a:r>
            <a:r>
              <a:rPr lang="es-MX" sz="2000" dirty="0">
                <a:solidFill>
                  <a:srgbClr val="000000"/>
                </a:solidFill>
                <a:latin typeface="Arial" panose="020B0604020202020204" pitchFamily="34" charset="0"/>
                <a:cs typeface="Arial" panose="020B0604020202020204" pitchFamily="34" charset="0"/>
              </a:rPr>
              <a:t>Exista razón justificada para adquirir o arrendar bienes de </a:t>
            </a:r>
            <a:r>
              <a:rPr lang="es-MX" sz="2000" dirty="0">
                <a:solidFill>
                  <a:srgbClr val="00B050"/>
                </a:solidFill>
                <a:latin typeface="Arial" panose="020B0604020202020204" pitchFamily="34" charset="0"/>
                <a:cs typeface="Arial" panose="020B0604020202020204" pitchFamily="34" charset="0"/>
              </a:rPr>
              <a:t>marca determinada</a:t>
            </a:r>
            <a:r>
              <a:rPr lang="es-MX" sz="2000" dirty="0">
                <a:solidFill>
                  <a:schemeClr val="bg1"/>
                </a:solidFill>
                <a:latin typeface="Arial" panose="020B0604020202020204" pitchFamily="34" charset="0"/>
                <a:cs typeface="Arial" panose="020B0604020202020204" pitchFamily="34" charset="0"/>
              </a:rPr>
              <a:t>;</a:t>
            </a:r>
            <a:r>
              <a:rPr lang="es-MX" sz="2000" dirty="0">
                <a:solidFill>
                  <a:srgbClr val="00B050"/>
                </a:solidFill>
                <a:latin typeface="Arial" panose="020B0604020202020204" pitchFamily="34" charset="0"/>
                <a:cs typeface="Arial" panose="020B0604020202020204" pitchFamily="34" charset="0"/>
              </a:rPr>
              <a:t> </a:t>
            </a:r>
            <a:r>
              <a:rPr lang="es-MX" sz="1600" dirty="0">
                <a:solidFill>
                  <a:srgbClr val="000000"/>
                </a:solidFill>
                <a:latin typeface="Arial" panose="020B0604020202020204" pitchFamily="34" charset="0"/>
                <a:cs typeface="Arial" panose="020B0604020202020204" pitchFamily="34" charset="0"/>
              </a:rPr>
              <a:t>(fracc. VIII  y 72 fracc. VII RLAASSP)</a:t>
            </a:r>
            <a:endParaRPr lang="es-ES_tradnl" sz="2000" dirty="0">
              <a:solidFill>
                <a:srgbClr val="000000"/>
              </a:solidFill>
              <a:latin typeface="Arial" panose="020B0604020202020204" pitchFamily="34" charset="0"/>
              <a:cs typeface="Arial" panose="020B0604020202020204" pitchFamily="34" charset="0"/>
            </a:endParaRPr>
          </a:p>
          <a:p>
            <a:pPr marL="0" lvl="0" indent="-342900" algn="just" defTabSz="457200">
              <a:lnSpc>
                <a:spcPct val="100000"/>
              </a:lnSpc>
              <a:spcBef>
                <a:spcPts val="0"/>
              </a:spcBef>
              <a:buFont typeface="+mj-lt"/>
              <a:buAutoNum type="arabicPeriod"/>
            </a:pPr>
            <a:endParaRPr lang="es-MX" sz="1000" dirty="0">
              <a:solidFill>
                <a:srgbClr val="FFFFFF"/>
              </a:solidFill>
              <a:latin typeface="Arial" panose="020B0604020202020204" pitchFamily="34" charset="0"/>
              <a:cs typeface="Arial" panose="020B0604020202020204" pitchFamily="34" charset="0"/>
            </a:endParaRPr>
          </a:p>
          <a:p>
            <a:pPr marL="0" indent="0" algn="just" defTabSz="457200">
              <a:lnSpc>
                <a:spcPct val="100000"/>
              </a:lnSpc>
              <a:spcBef>
                <a:spcPts val="0"/>
              </a:spcBef>
              <a:buClr>
                <a:srgbClr val="000000"/>
              </a:buClr>
              <a:buNone/>
            </a:pPr>
            <a:r>
              <a:rPr lang="es-MX" sz="2000" b="1" dirty="0">
                <a:solidFill>
                  <a:schemeClr val="accent3">
                    <a:lumMod val="75000"/>
                  </a:schemeClr>
                </a:solidFill>
                <a:latin typeface="Arial" panose="020B0604020202020204" pitchFamily="34" charset="0"/>
                <a:cs typeface="Arial" panose="020B0604020202020204" pitchFamily="34" charset="0"/>
              </a:rPr>
              <a:t>3. </a:t>
            </a:r>
            <a:r>
              <a:rPr lang="es-MX" sz="2000" dirty="0">
                <a:solidFill>
                  <a:srgbClr val="000000"/>
                </a:solidFill>
                <a:latin typeface="Arial" panose="020B0604020202020204" pitchFamily="34" charset="0"/>
                <a:cs typeface="Arial" panose="020B0604020202020204" pitchFamily="34" charset="0"/>
              </a:rPr>
              <a:t>Existan circunstancias que puedan provocar </a:t>
            </a:r>
            <a:r>
              <a:rPr lang="es-MX" sz="2000" dirty="0">
                <a:solidFill>
                  <a:srgbClr val="FF0000"/>
                </a:solidFill>
                <a:latin typeface="Arial" panose="020B0604020202020204" pitchFamily="34" charset="0"/>
                <a:cs typeface="Arial" panose="020B0604020202020204" pitchFamily="34" charset="0"/>
              </a:rPr>
              <a:t>pérdidas o costos adicionales </a:t>
            </a:r>
            <a:r>
              <a:rPr lang="es-MX" sz="2000" dirty="0">
                <a:solidFill>
                  <a:srgbClr val="000000"/>
                </a:solidFill>
                <a:latin typeface="Arial" panose="020B0604020202020204" pitchFamily="34" charset="0"/>
                <a:cs typeface="Arial" panose="020B0604020202020204" pitchFamily="34" charset="0"/>
              </a:rPr>
              <a:t>importantes, cuantificados y justificados </a:t>
            </a:r>
            <a:r>
              <a:rPr lang="es-MX" sz="1600" dirty="0">
                <a:solidFill>
                  <a:srgbClr val="000000"/>
                </a:solidFill>
                <a:latin typeface="Arial" panose="020B0604020202020204" pitchFamily="34" charset="0"/>
                <a:cs typeface="Arial" panose="020B0604020202020204" pitchFamily="34" charset="0"/>
              </a:rPr>
              <a:t>(fracc. III y 72 fracc III RLAASSP)</a:t>
            </a:r>
            <a:r>
              <a:rPr lang="es-MX" sz="2000" dirty="0">
                <a:solidFill>
                  <a:srgbClr val="000000"/>
                </a:solidFill>
                <a:latin typeface="Arial" panose="020B0604020202020204" pitchFamily="34" charset="0"/>
                <a:cs typeface="Arial" panose="020B0604020202020204" pitchFamily="34" charset="0"/>
              </a:rPr>
              <a:t>;</a:t>
            </a:r>
          </a:p>
          <a:p>
            <a:pPr marL="0" indent="0" algn="just" defTabSz="457200">
              <a:lnSpc>
                <a:spcPct val="100000"/>
              </a:lnSpc>
              <a:spcBef>
                <a:spcPts val="0"/>
              </a:spcBef>
              <a:buClr>
                <a:srgbClr val="000000"/>
              </a:buClr>
              <a:buNone/>
            </a:pPr>
            <a:endParaRPr lang="es-MX" sz="1000" dirty="0">
              <a:solidFill>
                <a:srgbClr val="000000"/>
              </a:solidFill>
              <a:latin typeface="Arial" panose="020B0604020202020204" pitchFamily="34" charset="0"/>
              <a:cs typeface="Arial" panose="020B0604020202020204" pitchFamily="34" charset="0"/>
            </a:endParaRPr>
          </a:p>
          <a:p>
            <a:pPr marL="0" lvl="0" indent="0" algn="just" defTabSz="457200">
              <a:lnSpc>
                <a:spcPct val="100000"/>
              </a:lnSpc>
              <a:spcBef>
                <a:spcPts val="0"/>
              </a:spcBef>
              <a:buClr>
                <a:srgbClr val="000000"/>
              </a:buClr>
              <a:buNone/>
            </a:pPr>
            <a:r>
              <a:rPr lang="es-MX" sz="2000" b="1" dirty="0">
                <a:solidFill>
                  <a:schemeClr val="accent6">
                    <a:lumMod val="50000"/>
                  </a:schemeClr>
                </a:solidFill>
                <a:latin typeface="Arial" panose="020B0604020202020204" pitchFamily="34" charset="0"/>
                <a:cs typeface="Arial" panose="020B0604020202020204" pitchFamily="34" charset="0"/>
              </a:rPr>
              <a:t>4. </a:t>
            </a:r>
            <a:r>
              <a:rPr lang="es-MX" sz="2000" dirty="0">
                <a:solidFill>
                  <a:srgbClr val="3366FF"/>
                </a:solidFill>
                <a:latin typeface="Arial" panose="020B0604020202020204" pitchFamily="34" charset="0"/>
                <a:cs typeface="Arial" panose="020B0604020202020204" pitchFamily="34" charset="0"/>
              </a:rPr>
              <a:t>Peligre o se altere </a:t>
            </a:r>
            <a:r>
              <a:rPr lang="es-MX" sz="2000" dirty="0">
                <a:solidFill>
                  <a:schemeClr val="bg1"/>
                </a:solidFill>
                <a:latin typeface="Arial" panose="020B0604020202020204" pitchFamily="34" charset="0"/>
                <a:cs typeface="Arial" panose="020B0604020202020204" pitchFamily="34" charset="0"/>
              </a:rPr>
              <a:t>el orden social</a:t>
            </a:r>
            <a:r>
              <a:rPr lang="es-MX" sz="2000" dirty="0">
                <a:solidFill>
                  <a:srgbClr val="000000"/>
                </a:solidFill>
                <a:latin typeface="Arial" panose="020B0604020202020204" pitchFamily="34" charset="0"/>
                <a:cs typeface="Arial" panose="020B0604020202020204" pitchFamily="34" charset="0"/>
              </a:rPr>
              <a:t>, la economía, los servicios públicos, la salubridad, la seguridad o el ambiente de alguna zona o región del país </a:t>
            </a:r>
            <a:r>
              <a:rPr lang="es-MX" sz="2000" dirty="0">
                <a:solidFill>
                  <a:schemeClr val="bg2">
                    <a:lumMod val="75000"/>
                  </a:schemeClr>
                </a:solidFill>
                <a:latin typeface="Arial" panose="020B0604020202020204" pitchFamily="34" charset="0"/>
                <a:cs typeface="Arial" panose="020B0604020202020204" pitchFamily="34" charset="0"/>
              </a:rPr>
              <a:t>como consecuencia de caso fortuito o de fuerza mayor</a:t>
            </a:r>
            <a:r>
              <a:rPr lang="es-MX" sz="2000" dirty="0">
                <a:solidFill>
                  <a:srgbClr val="292934"/>
                </a:solidFill>
                <a:latin typeface="Arial" panose="020B0604020202020204" pitchFamily="34" charset="0"/>
                <a:cs typeface="Arial" panose="020B0604020202020204" pitchFamily="34" charset="0"/>
              </a:rPr>
              <a:t> </a:t>
            </a:r>
            <a:r>
              <a:rPr lang="es-MX" sz="1400" dirty="0">
                <a:solidFill>
                  <a:srgbClr val="292934"/>
                </a:solidFill>
                <a:latin typeface="Arial" panose="020B0604020202020204" pitchFamily="34" charset="0"/>
                <a:cs typeface="Arial" panose="020B0604020202020204" pitchFamily="34" charset="0"/>
              </a:rPr>
              <a:t>(fracc. II)</a:t>
            </a:r>
            <a:r>
              <a:rPr lang="es-MX" sz="2000" dirty="0">
                <a:solidFill>
                  <a:schemeClr val="bg1"/>
                </a:solidFill>
                <a:latin typeface="Arial" panose="020B0604020202020204" pitchFamily="34" charset="0"/>
                <a:cs typeface="Arial" panose="020B0604020202020204" pitchFamily="34" charset="0"/>
              </a:rPr>
              <a:t>;</a:t>
            </a:r>
          </a:p>
          <a:p>
            <a:pPr marL="0" lvl="0" indent="-342900" algn="just" defTabSz="457200">
              <a:lnSpc>
                <a:spcPct val="100000"/>
              </a:lnSpc>
              <a:spcBef>
                <a:spcPts val="0"/>
              </a:spcBef>
              <a:buFont typeface="+mj-lt"/>
              <a:buAutoNum type="arabicPeriod"/>
            </a:pPr>
            <a:endParaRPr lang="es-MX" sz="1000" dirty="0">
              <a:solidFill>
                <a:srgbClr val="3366FF"/>
              </a:solidFill>
              <a:latin typeface="Arial" panose="020B0604020202020204" pitchFamily="34" charset="0"/>
              <a:cs typeface="Arial" panose="020B0604020202020204" pitchFamily="34" charset="0"/>
            </a:endParaRPr>
          </a:p>
          <a:p>
            <a:pPr marL="0" lvl="0" indent="0" algn="just" defTabSz="457200">
              <a:lnSpc>
                <a:spcPct val="100000"/>
              </a:lnSpc>
              <a:spcBef>
                <a:spcPts val="0"/>
              </a:spcBef>
              <a:buClr>
                <a:srgbClr val="000000"/>
              </a:buClr>
              <a:buNone/>
            </a:pPr>
            <a:r>
              <a:rPr lang="es-MX" sz="2000" b="1" dirty="0">
                <a:solidFill>
                  <a:schemeClr val="accent6">
                    <a:lumMod val="50000"/>
                  </a:schemeClr>
                </a:solidFill>
                <a:latin typeface="Arial" panose="020B0604020202020204" pitchFamily="34" charset="0"/>
                <a:cs typeface="Arial" panose="020B0604020202020204" pitchFamily="34" charset="0"/>
              </a:rPr>
              <a:t>5. </a:t>
            </a:r>
            <a:r>
              <a:rPr lang="es-MX" sz="2000" dirty="0">
                <a:solidFill>
                  <a:schemeClr val="bg2">
                    <a:lumMod val="75000"/>
                  </a:schemeClr>
                </a:solidFill>
                <a:latin typeface="Arial" panose="020B0604020202020204" pitchFamily="34" charset="0"/>
                <a:cs typeface="Arial" panose="020B0604020202020204" pitchFamily="34" charset="0"/>
              </a:rPr>
              <a:t>Derivado de caso fortuito o fuerza mayor</a:t>
            </a:r>
            <a:r>
              <a:rPr lang="es-MX" sz="2000" dirty="0">
                <a:solidFill>
                  <a:srgbClr val="DE708A"/>
                </a:solidFill>
                <a:latin typeface="Arial" panose="020B0604020202020204" pitchFamily="34" charset="0"/>
                <a:cs typeface="Arial" panose="020B0604020202020204" pitchFamily="34" charset="0"/>
              </a:rPr>
              <a:t>, no sea posible obtener bienes o servicios </a:t>
            </a:r>
            <a:r>
              <a:rPr lang="es-MX" sz="2000" dirty="0">
                <a:solidFill>
                  <a:srgbClr val="000000"/>
                </a:solidFill>
                <a:latin typeface="Arial" panose="020B0604020202020204" pitchFamily="34" charset="0"/>
                <a:cs typeface="Arial" panose="020B0604020202020204" pitchFamily="34" charset="0"/>
              </a:rPr>
              <a:t>mediante licitación pública para </a:t>
            </a:r>
            <a:r>
              <a:rPr lang="es-MX" sz="2000" dirty="0">
                <a:solidFill>
                  <a:srgbClr val="DE708A"/>
                </a:solidFill>
                <a:latin typeface="Arial" panose="020B0604020202020204" pitchFamily="34" charset="0"/>
                <a:cs typeface="Arial" panose="020B0604020202020204" pitchFamily="34" charset="0"/>
              </a:rPr>
              <a:t>atender la eventualidad</a:t>
            </a:r>
            <a:r>
              <a:rPr lang="es-MX" sz="2000" dirty="0">
                <a:solidFill>
                  <a:srgbClr val="000000"/>
                </a:solidFill>
                <a:latin typeface="Arial" panose="020B0604020202020204" pitchFamily="34" charset="0"/>
                <a:cs typeface="Arial" panose="020B0604020202020204" pitchFamily="34" charset="0"/>
              </a:rPr>
              <a:t>; en este supuesto las cantidades o conceptos deberán limitarse a lo estrictamente necesario para afrontarla</a:t>
            </a:r>
            <a:r>
              <a:rPr lang="es-MX" sz="1600" dirty="0">
                <a:solidFill>
                  <a:srgbClr val="000000"/>
                </a:solidFill>
                <a:latin typeface="Arial" panose="020B0604020202020204" pitchFamily="34" charset="0"/>
                <a:cs typeface="Arial" panose="020B0604020202020204" pitchFamily="34" charset="0"/>
              </a:rPr>
              <a:t> (fracc. V y 72 fracc V RLAASSP)</a:t>
            </a:r>
            <a:r>
              <a:rPr lang="es-MX" sz="20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9084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strips(downLeft)">
                                      <p:cBhvr>
                                        <p:cTn id="14" dur="125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p:cTn id="19"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barn(inVertical)">
                                      <p:cBhvr>
                                        <p:cTn id="27" dur="10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1">
                                            <p:txEl>
                                              <p:pRg st="8" end="8"/>
                                            </p:txEl>
                                          </p:spTgt>
                                        </p:tgtEl>
                                        <p:attrNameLst>
                                          <p:attrName>style.visibility</p:attrName>
                                        </p:attrNameLst>
                                      </p:cBhvr>
                                      <p:to>
                                        <p:strVal val="visible"/>
                                      </p:to>
                                    </p:set>
                                    <p:animEffect transition="in" filter="fade">
                                      <p:cBhvr>
                                        <p:cTn id="32" dur="1000"/>
                                        <p:tgtEl>
                                          <p:spTgt spid="11">
                                            <p:txEl>
                                              <p:pRg st="8" end="8"/>
                                            </p:txEl>
                                          </p:spTgt>
                                        </p:tgtEl>
                                      </p:cBhvr>
                                    </p:animEffect>
                                    <p:anim calcmode="lin" valueType="num">
                                      <p:cBhvr>
                                        <p:cTn id="33"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11">
                                            <p:txEl>
                                              <p:pRg st="8" end="8"/>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1">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1">
                                            <p:txEl>
                                              <p:pRg st="10" end="10"/>
                                            </p:txEl>
                                          </p:spTgt>
                                        </p:tgtEl>
                                        <p:attrNameLst>
                                          <p:attrName>style.visibility</p:attrName>
                                        </p:attrNameLst>
                                      </p:cBhvr>
                                      <p:to>
                                        <p:strVal val="visible"/>
                                      </p:to>
                                    </p:set>
                                    <p:anim calcmode="lin" valueType="num">
                                      <p:cBhvr>
                                        <p:cTn id="40" dur="500" decel="50000" fill="hold">
                                          <p:stCondLst>
                                            <p:cond delay="0"/>
                                          </p:stCondLst>
                                        </p:cTn>
                                        <p:tgtEl>
                                          <p:spTgt spid="11">
                                            <p:txEl>
                                              <p:pRg st="10" end="10"/>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1">
                                            <p:txEl>
                                              <p:pRg st="10" end="10"/>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1">
                                            <p:txEl>
                                              <p:pRg st="10" end="10"/>
                                            </p:txEl>
                                          </p:spTgt>
                                        </p:tgtEl>
                                        <p:attrNameLst>
                                          <p:attrName>ppt_w</p:attrName>
                                        </p:attrNameLst>
                                      </p:cBhvr>
                                      <p:tavLst>
                                        <p:tav tm="0">
                                          <p:val>
                                            <p:strVal val="#ppt_w*.05"/>
                                          </p:val>
                                        </p:tav>
                                        <p:tav tm="100000">
                                          <p:val>
                                            <p:strVal val="#ppt_w"/>
                                          </p:val>
                                        </p:tav>
                                      </p:tavLst>
                                    </p:anim>
                                    <p:anim calcmode="lin" valueType="num">
                                      <p:cBhvr>
                                        <p:cTn id="43" dur="1000" fill="hold"/>
                                        <p:tgtEl>
                                          <p:spTgt spid="11">
                                            <p:txEl>
                                              <p:pRg st="10" end="10"/>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1">
                                            <p:txEl>
                                              <p:pRg st="10" end="10"/>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1">
                                            <p:txEl>
                                              <p:pRg st="10" end="10"/>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1">
                                            <p:txEl>
                                              <p:pRg st="10" end="10"/>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indent="0" algn="just">
              <a:lnSpc>
                <a:spcPct val="100000"/>
              </a:lnSpc>
              <a:spcBef>
                <a:spcPts val="0"/>
              </a:spcBef>
              <a:buNone/>
            </a:pPr>
            <a:r>
              <a:rPr lang="es-MX" sz="2000" b="1" dirty="0">
                <a:solidFill>
                  <a:schemeClr val="accent6">
                    <a:lumMod val="50000"/>
                  </a:schemeClr>
                </a:solidFill>
                <a:latin typeface="Arial" panose="020B0604020202020204" pitchFamily="34" charset="0"/>
                <a:cs typeface="Arial" panose="020B0604020202020204" pitchFamily="34" charset="0"/>
              </a:rPr>
              <a:t>6.</a:t>
            </a:r>
            <a:r>
              <a:rPr lang="es-MX" sz="2000" dirty="0">
                <a:solidFill>
                  <a:schemeClr val="bg1"/>
                </a:solidFill>
                <a:latin typeface="Arial" panose="020B0604020202020204" pitchFamily="34" charset="0"/>
                <a:cs typeface="Arial" panose="020B0604020202020204" pitchFamily="34" charset="0"/>
              </a:rPr>
              <a:t> Se haya </a:t>
            </a:r>
            <a:r>
              <a:rPr lang="es-MX" sz="2000" dirty="0">
                <a:solidFill>
                  <a:srgbClr val="F97931"/>
                </a:solidFill>
                <a:latin typeface="Arial" panose="020B0604020202020204" pitchFamily="34" charset="0"/>
                <a:cs typeface="Arial" panose="020B0604020202020204" pitchFamily="34" charset="0"/>
              </a:rPr>
              <a:t>rescindido un contrato </a:t>
            </a:r>
            <a:r>
              <a:rPr lang="es-MX" sz="2000" dirty="0">
                <a:solidFill>
                  <a:schemeClr val="bg1"/>
                </a:solidFill>
                <a:latin typeface="Arial" panose="020B0604020202020204" pitchFamily="34" charset="0"/>
                <a:cs typeface="Arial" panose="020B0604020202020204" pitchFamily="34" charset="0"/>
              </a:rPr>
              <a:t>adjudicado a través de licitación, se podrá adjudicar al licitante que haya obtenido el segundo o ulteriores lugares, si la diferencia en precio con respecto a la proposición inicialmente adjudicada no es superior al 10%</a:t>
            </a:r>
            <a:r>
              <a:rPr lang="es-MX" sz="2000" b="1" dirty="0">
                <a:solidFill>
                  <a:schemeClr val="bg1"/>
                </a:solidFill>
                <a:latin typeface="Arial" panose="020B0604020202020204" pitchFamily="34" charset="0"/>
                <a:cs typeface="Arial" panose="020B0604020202020204" pitchFamily="34" charset="0"/>
              </a:rPr>
              <a:t> </a:t>
            </a:r>
            <a:r>
              <a:rPr lang="es-MX" sz="1600" dirty="0">
                <a:solidFill>
                  <a:schemeClr val="bg1"/>
                </a:solidFill>
                <a:latin typeface="Arial" panose="020B0604020202020204" pitchFamily="34" charset="0"/>
                <a:cs typeface="Arial" panose="020B0604020202020204" pitchFamily="34" charset="0"/>
              </a:rPr>
              <a:t>(fracc. VI y 72 fracc V RLAASSP)</a:t>
            </a:r>
            <a:r>
              <a:rPr lang="es-MX" sz="2000" dirty="0">
                <a:solidFill>
                  <a:schemeClr val="bg1"/>
                </a:solidFill>
                <a:latin typeface="Arial" panose="020B0604020202020204" pitchFamily="34" charset="0"/>
                <a:cs typeface="Arial" panose="020B0604020202020204" pitchFamily="34" charset="0"/>
              </a:rPr>
              <a:t>;</a:t>
            </a:r>
          </a:p>
          <a:p>
            <a:pPr marL="342900" indent="-342900" algn="just">
              <a:lnSpc>
                <a:spcPct val="100000"/>
              </a:lnSpc>
              <a:spcBef>
                <a:spcPts val="0"/>
              </a:spcBef>
              <a:buFont typeface="+mj-lt"/>
              <a:buAutoNum type="arabicPeriod" startAt="6"/>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6">
                    <a:lumMod val="50000"/>
                  </a:schemeClr>
                </a:solidFill>
                <a:latin typeface="Arial" panose="020B0604020202020204" pitchFamily="34" charset="0"/>
                <a:cs typeface="Arial" panose="020B0604020202020204" pitchFamily="34" charset="0"/>
              </a:rPr>
              <a:t>7.</a:t>
            </a:r>
            <a:r>
              <a:rPr lang="es-MX" sz="2000" dirty="0">
                <a:solidFill>
                  <a:schemeClr val="bg1"/>
                </a:solidFill>
                <a:latin typeface="Arial" panose="020B0604020202020204" pitchFamily="34" charset="0"/>
                <a:cs typeface="Arial" panose="020B0604020202020204" pitchFamily="34" charset="0"/>
              </a:rPr>
              <a:t> Se haya </a:t>
            </a:r>
            <a:r>
              <a:rPr lang="es-MX" sz="2000" dirty="0">
                <a:solidFill>
                  <a:schemeClr val="accent5">
                    <a:lumMod val="75000"/>
                  </a:schemeClr>
                </a:solidFill>
                <a:latin typeface="Arial" panose="020B0604020202020204" pitchFamily="34" charset="0"/>
                <a:cs typeface="Arial" panose="020B0604020202020204" pitchFamily="34" charset="0"/>
              </a:rPr>
              <a:t>declarado desierta una licitación pública</a:t>
            </a:r>
            <a:r>
              <a:rPr lang="es-MX" sz="2000" dirty="0">
                <a:solidFill>
                  <a:schemeClr val="bg1"/>
                </a:solidFill>
                <a:latin typeface="Arial" panose="020B0604020202020204" pitchFamily="34" charset="0"/>
                <a:cs typeface="Arial" panose="020B0604020202020204" pitchFamily="34" charset="0"/>
              </a:rPr>
              <a:t>, siempre que se mantengan los requisitos establecidos en la convocatoria cuyo incumplimiento fue causa de desechamiento por afectar la solvencia de las proposiciones </a:t>
            </a:r>
            <a:r>
              <a:rPr lang="es-MX" sz="1600" dirty="0">
                <a:solidFill>
                  <a:schemeClr val="bg1"/>
                </a:solidFill>
                <a:latin typeface="Arial" panose="020B0604020202020204" pitchFamily="34" charset="0"/>
                <a:cs typeface="Arial" panose="020B0604020202020204" pitchFamily="34" charset="0"/>
              </a:rPr>
              <a:t>(fracc. VII y 72 fracc VI RLAASSP)</a:t>
            </a:r>
            <a:r>
              <a:rPr lang="es-MX" sz="2000" dirty="0">
                <a:solidFill>
                  <a:schemeClr val="bg1"/>
                </a:solidFill>
                <a:latin typeface="Arial" panose="020B0604020202020204" pitchFamily="34" charset="0"/>
                <a:cs typeface="Arial" panose="020B0604020202020204" pitchFamily="34" charset="0"/>
              </a:rPr>
              <a:t>;</a:t>
            </a:r>
          </a:p>
          <a:p>
            <a:pPr marL="342900" indent="-342900" algn="just">
              <a:lnSpc>
                <a:spcPct val="100000"/>
              </a:lnSpc>
              <a:spcBef>
                <a:spcPts val="0"/>
              </a:spcBef>
              <a:buFont typeface="+mj-lt"/>
              <a:buAutoNum type="arabicPeriod" startAt="6"/>
            </a:pPr>
            <a:endParaRPr lang="es-MX" sz="10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6">
                    <a:lumMod val="50000"/>
                  </a:schemeClr>
                </a:solidFill>
                <a:latin typeface="Arial" panose="020B0604020202020204" pitchFamily="34" charset="0"/>
                <a:cs typeface="Arial" panose="020B0604020202020204" pitchFamily="34" charset="0"/>
              </a:rPr>
              <a:t>8.</a:t>
            </a:r>
            <a:r>
              <a:rPr lang="es-MX" sz="2000" dirty="0">
                <a:solidFill>
                  <a:schemeClr val="bg1"/>
                </a:solidFill>
                <a:latin typeface="Arial" panose="020B0604020202020204" pitchFamily="34" charset="0"/>
                <a:cs typeface="Arial" panose="020B0604020202020204" pitchFamily="34" charset="0"/>
              </a:rPr>
              <a:t> Se realicen </a:t>
            </a:r>
            <a:r>
              <a:rPr lang="es-MX" sz="2000" dirty="0">
                <a:solidFill>
                  <a:srgbClr val="DE708A"/>
                </a:solidFill>
                <a:latin typeface="Arial" panose="020B0604020202020204" pitchFamily="34" charset="0"/>
                <a:cs typeface="Arial" panose="020B0604020202020204" pitchFamily="34" charset="0"/>
              </a:rPr>
              <a:t>con fines exclusivamente militares o para la armada</a:t>
            </a:r>
            <a:r>
              <a:rPr lang="es-MX" sz="2000" dirty="0">
                <a:solidFill>
                  <a:schemeClr val="bg1"/>
                </a:solidFill>
                <a:latin typeface="Arial" panose="020B0604020202020204" pitchFamily="34" charset="0"/>
                <a:cs typeface="Arial" panose="020B0604020202020204" pitchFamily="34" charset="0"/>
              </a:rPr>
              <a:t>, o su contratación mediante licitación pública </a:t>
            </a:r>
            <a:r>
              <a:rPr lang="es-MX" sz="2000" dirty="0">
                <a:solidFill>
                  <a:srgbClr val="C00000"/>
                </a:solidFill>
                <a:latin typeface="Arial" panose="020B0604020202020204" pitchFamily="34" charset="0"/>
                <a:cs typeface="Arial" panose="020B0604020202020204" pitchFamily="34" charset="0"/>
              </a:rPr>
              <a:t>ponga en riesgo la seguridad nacional </a:t>
            </a:r>
            <a:r>
              <a:rPr lang="es-MX" sz="2000" dirty="0">
                <a:solidFill>
                  <a:schemeClr val="bg1"/>
                </a:solidFill>
                <a:latin typeface="Arial" panose="020B0604020202020204" pitchFamily="34" charset="0"/>
                <a:cs typeface="Arial" panose="020B0604020202020204" pitchFamily="34" charset="0"/>
              </a:rPr>
              <a:t>o</a:t>
            </a:r>
            <a:r>
              <a:rPr lang="es-MX" sz="2000" dirty="0">
                <a:solidFill>
                  <a:srgbClr val="DE708A"/>
                </a:solidFill>
                <a:latin typeface="Arial" panose="020B0604020202020204" pitchFamily="34" charset="0"/>
                <a:cs typeface="Arial" panose="020B0604020202020204" pitchFamily="34" charset="0"/>
              </a:rPr>
              <a:t> </a:t>
            </a:r>
            <a:r>
              <a:rPr lang="es-MX" sz="2000" dirty="0">
                <a:solidFill>
                  <a:srgbClr val="0070C0"/>
                </a:solidFill>
                <a:latin typeface="Arial" panose="020B0604020202020204" pitchFamily="34" charset="0"/>
                <a:cs typeface="Arial" panose="020B0604020202020204" pitchFamily="34" charset="0"/>
              </a:rPr>
              <a:t>la seguridad pública</a:t>
            </a:r>
            <a:r>
              <a:rPr lang="es-MX" sz="2000" dirty="0">
                <a:solidFill>
                  <a:schemeClr val="bg1"/>
                </a:solidFill>
                <a:latin typeface="Arial" panose="020B0604020202020204" pitchFamily="34" charset="0"/>
                <a:cs typeface="Arial" panose="020B0604020202020204" pitchFamily="34" charset="0"/>
              </a:rPr>
              <a:t>, en los términos de las leyes de la </a:t>
            </a:r>
            <a:r>
              <a:rPr lang="es-MX" sz="1600" dirty="0">
                <a:solidFill>
                  <a:schemeClr val="bg1"/>
                </a:solidFill>
                <a:latin typeface="Arial" panose="020B0604020202020204" pitchFamily="34" charset="0"/>
                <a:cs typeface="Arial" panose="020B0604020202020204" pitchFamily="34" charset="0"/>
              </a:rPr>
              <a:t>materia (fracc. IV y 72 fracc IV RLAASSP)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Font typeface="+mj-lt"/>
              <a:buAutoNum type="arabicPeriod" startAt="6"/>
            </a:pPr>
            <a:endParaRPr lang="es-MX" sz="1000" dirty="0">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r>
              <a:rPr lang="es-MX" sz="2000" b="1" dirty="0">
                <a:solidFill>
                  <a:schemeClr val="accent6">
                    <a:lumMod val="50000"/>
                  </a:schemeClr>
                </a:solidFill>
                <a:latin typeface="Arial" panose="020B0604020202020204" pitchFamily="34" charset="0"/>
                <a:cs typeface="Arial" panose="020B0604020202020204" pitchFamily="34" charset="0"/>
              </a:rPr>
              <a:t>9.</a:t>
            </a:r>
            <a:r>
              <a:rPr lang="es-MX" sz="2000" dirty="0">
                <a:solidFill>
                  <a:schemeClr val="accent6">
                    <a:lumMod val="50000"/>
                  </a:schemeClr>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Suscripción de contratos específicos que deriven de un </a:t>
            </a:r>
            <a:r>
              <a:rPr lang="es-MX" sz="2000" dirty="0">
                <a:solidFill>
                  <a:srgbClr val="DE708A"/>
                </a:solidFill>
                <a:latin typeface="Arial" panose="020B0604020202020204" pitchFamily="34" charset="0"/>
                <a:cs typeface="Arial" panose="020B0604020202020204" pitchFamily="34" charset="0"/>
              </a:rPr>
              <a:t>contrato marco</a:t>
            </a:r>
            <a:r>
              <a:rPr lang="es-MX" sz="2000" dirty="0">
                <a:solidFill>
                  <a:schemeClr val="bg1"/>
                </a:solidFill>
                <a:latin typeface="Arial" panose="020B0604020202020204" pitchFamily="34" charset="0"/>
                <a:cs typeface="Arial" panose="020B0604020202020204" pitchFamily="34" charset="0"/>
              </a:rPr>
              <a:t>;</a:t>
            </a:r>
            <a:r>
              <a:rPr lang="es-MX" sz="2000" dirty="0">
                <a:solidFill>
                  <a:srgbClr val="DE708A"/>
                </a:solidFill>
                <a:latin typeface="Arial" panose="020B0604020202020204" pitchFamily="34" charset="0"/>
                <a:cs typeface="Arial" panose="020B0604020202020204" pitchFamily="34" charset="0"/>
              </a:rPr>
              <a:t> </a:t>
            </a:r>
            <a:r>
              <a:rPr lang="es-MX" sz="1600" dirty="0">
                <a:solidFill>
                  <a:schemeClr val="bg1"/>
                </a:solidFill>
                <a:latin typeface="Arial" panose="020B0604020202020204" pitchFamily="34" charset="0"/>
                <a:cs typeface="Arial" panose="020B0604020202020204" pitchFamily="34" charset="0"/>
              </a:rPr>
              <a:t>(fracc. XX y 17 2º pfo. LAASSP y 14 RLAASSP)</a:t>
            </a:r>
          </a:p>
          <a:p>
            <a:pPr marL="0" indent="0" algn="just">
              <a:lnSpc>
                <a:spcPct val="100000"/>
              </a:lnSpc>
              <a:spcBef>
                <a:spcPts val="0"/>
              </a:spcBef>
              <a:buClr>
                <a:schemeClr val="bg1"/>
              </a:buClr>
              <a:buNone/>
            </a:pPr>
            <a:endParaRPr lang="es-MX" sz="1000" dirty="0">
              <a:solidFill>
                <a:schemeClr val="accent6">
                  <a:lumMod val="50000"/>
                </a:schemeClr>
              </a:solidFill>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r>
              <a:rPr lang="es-MX" sz="2000" b="1" dirty="0">
                <a:solidFill>
                  <a:schemeClr val="accent6">
                    <a:lumMod val="50000"/>
                  </a:schemeClr>
                </a:solidFill>
                <a:latin typeface="Arial" panose="020B0604020202020204" pitchFamily="34" charset="0"/>
                <a:cs typeface="Arial" panose="020B0604020202020204" pitchFamily="34" charset="0"/>
              </a:rPr>
              <a:t>10. </a:t>
            </a:r>
            <a:r>
              <a:rPr lang="es-MX" sz="2000" dirty="0">
                <a:solidFill>
                  <a:schemeClr val="bg1"/>
                </a:solidFill>
                <a:latin typeface="Arial" panose="020B0604020202020204" pitchFamily="34" charset="0"/>
                <a:cs typeface="Arial" panose="020B0604020202020204" pitchFamily="34" charset="0"/>
              </a:rPr>
              <a:t>Adquisición de </a:t>
            </a:r>
            <a:r>
              <a:rPr lang="es-MX" sz="2000" dirty="0">
                <a:solidFill>
                  <a:srgbClr val="3366FF"/>
                </a:solidFill>
                <a:latin typeface="Arial" panose="020B0604020202020204" pitchFamily="34" charset="0"/>
                <a:cs typeface="Arial" panose="020B0604020202020204" pitchFamily="34" charset="0"/>
              </a:rPr>
              <a:t>bienes para su comercialización directa o para someterlos a procesos  productivos </a:t>
            </a:r>
            <a:r>
              <a:rPr lang="es-MX" sz="2000" dirty="0">
                <a:solidFill>
                  <a:schemeClr val="bg1"/>
                </a:solidFill>
                <a:latin typeface="Arial" panose="020B0604020202020204" pitchFamily="34" charset="0"/>
                <a:cs typeface="Arial" panose="020B0604020202020204" pitchFamily="34" charset="0"/>
              </a:rPr>
              <a:t>que las mismas realicen en cumplimiento de su objeto o fines propios expresamente establecidos en el acto jurídico de su constitución </a:t>
            </a:r>
            <a:r>
              <a:rPr lang="es-MX" sz="1600" dirty="0">
                <a:solidFill>
                  <a:schemeClr val="bg1"/>
                </a:solidFill>
                <a:latin typeface="Arial" panose="020B0604020202020204" pitchFamily="34" charset="0"/>
                <a:cs typeface="Arial" panose="020B0604020202020204" pitchFamily="34" charset="0"/>
              </a:rPr>
              <a:t>(fracc. XII)</a:t>
            </a:r>
            <a:r>
              <a:rPr lang="es-MX" sz="2000" dirty="0">
                <a:solidFill>
                  <a:schemeClr val="bg1"/>
                </a:solidFill>
                <a:latin typeface="Arial" panose="020B0604020202020204" pitchFamily="34" charset="0"/>
                <a:cs typeface="Arial" panose="020B0604020202020204" pitchFamily="34" charset="0"/>
              </a:rPr>
              <a:t>;</a:t>
            </a:r>
            <a:endParaRPr lang="es-ES_tradnl"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75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12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Scale>
                                      <p:cBhvr>
                                        <p:cTn id="12" dur="1000" decel="50000" fill="hold">
                                          <p:stCondLst>
                                            <p:cond delay="0"/>
                                          </p:stCondLst>
                                        </p:cTn>
                                        <p:tgtEl>
                                          <p:spTgt spid="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1">
                                            <p:txEl>
                                              <p:pRg st="2" end="2"/>
                                            </p:txEl>
                                          </p:spTgt>
                                        </p:tgtEl>
                                        <p:attrNameLst>
                                          <p:attrName>ppt_x</p:attrName>
                                          <p:attrName>ppt_y</p:attrName>
                                        </p:attrNameLst>
                                      </p:cBhvr>
                                    </p:animMotion>
                                    <p:animEffect transition="in" filter="fade">
                                      <p:cBhvr>
                                        <p:cTn id="14" dur="100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fade">
                                      <p:cBhvr>
                                        <p:cTn id="19" dur="800" decel="100000"/>
                                        <p:tgtEl>
                                          <p:spTgt spid="11">
                                            <p:txEl>
                                              <p:pRg st="4" end="4"/>
                                            </p:txEl>
                                          </p:spTgt>
                                        </p:tgtEl>
                                      </p:cBhvr>
                                    </p:animEffect>
                                    <p:anim calcmode="lin" valueType="num">
                                      <p:cBhvr>
                                        <p:cTn id="20"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21"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22"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 calcmode="lin" valueType="num">
                                      <p:cBhvr additive="base">
                                        <p:cTn id="29"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 calcmode="lin" valueType="num">
                                      <p:cBhvr>
                                        <p:cTn id="35"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6"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37"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118054"/>
          </a:xfrm>
        </p:spPr>
        <p:txBody>
          <a:bodyPr>
            <a:normAutofit/>
          </a:bodyPr>
          <a:lstStyle/>
          <a:p>
            <a:pPr marL="0" indent="0" algn="just">
              <a:lnSpc>
                <a:spcPct val="100000"/>
              </a:lnSpc>
              <a:spcBef>
                <a:spcPts val="0"/>
              </a:spcBef>
              <a:buNone/>
            </a:pPr>
            <a:r>
              <a:rPr lang="es-MX" sz="2000" b="1" dirty="0">
                <a:solidFill>
                  <a:schemeClr val="accent6">
                    <a:lumMod val="50000"/>
                  </a:schemeClr>
                </a:solidFill>
                <a:latin typeface="Arial" panose="020B0604020202020204" pitchFamily="34" charset="0"/>
                <a:cs typeface="Arial" panose="020B0604020202020204" pitchFamily="34" charset="0"/>
              </a:rPr>
              <a:t>11. </a:t>
            </a:r>
            <a:r>
              <a:rPr lang="es-MX" sz="2000" dirty="0">
                <a:solidFill>
                  <a:srgbClr val="F97931"/>
                </a:solidFill>
                <a:latin typeface="Arial" panose="020B0604020202020204" pitchFamily="34" charset="0"/>
                <a:cs typeface="Arial" panose="020B0604020202020204" pitchFamily="34" charset="0"/>
              </a:rPr>
              <a:t>Adquisición de bienes perecederos</a:t>
            </a:r>
            <a:r>
              <a:rPr lang="es-MX" sz="2000" dirty="0">
                <a:solidFill>
                  <a:srgbClr val="292934"/>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productos alimenticios básicos o procesados,  y semovientes </a:t>
            </a:r>
            <a:r>
              <a:rPr lang="es-MX" sz="1600" dirty="0">
                <a:solidFill>
                  <a:schemeClr val="bg1"/>
                </a:solidFill>
                <a:latin typeface="Arial" panose="020B0604020202020204" pitchFamily="34" charset="0"/>
                <a:cs typeface="Arial" panose="020B0604020202020204" pitchFamily="34" charset="0"/>
              </a:rPr>
              <a:t>(fracc. IX 1er. pfo.)</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Clr>
                <a:schemeClr val="bg1"/>
              </a:buClr>
              <a:buNone/>
            </a:pPr>
            <a:endParaRPr lang="es-MX" sz="10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6">
                    <a:lumMod val="50000"/>
                  </a:schemeClr>
                </a:solidFill>
                <a:latin typeface="Arial" panose="020B0604020202020204" pitchFamily="34" charset="0"/>
                <a:cs typeface="Arial" panose="020B0604020202020204" pitchFamily="34" charset="0"/>
              </a:rPr>
              <a:t>12. </a:t>
            </a:r>
            <a:r>
              <a:rPr lang="es-MX" sz="2000" dirty="0">
                <a:solidFill>
                  <a:schemeClr val="bg1"/>
                </a:solidFill>
                <a:latin typeface="Arial" panose="020B0604020202020204" pitchFamily="34" charset="0"/>
                <a:cs typeface="Arial" panose="020B0604020202020204" pitchFamily="34" charset="0"/>
              </a:rPr>
              <a:t>La </a:t>
            </a:r>
            <a:r>
              <a:rPr lang="es-MX" sz="2000" dirty="0">
                <a:solidFill>
                  <a:srgbClr val="008000"/>
                </a:solidFill>
                <a:latin typeface="Arial" panose="020B0604020202020204" pitchFamily="34" charset="0"/>
                <a:cs typeface="Arial" panose="020B0604020202020204" pitchFamily="34" charset="0"/>
              </a:rPr>
              <a:t>contratación se realice con campesinos </a:t>
            </a:r>
            <a:r>
              <a:rPr lang="es-MX" sz="2000" dirty="0">
                <a:solidFill>
                  <a:schemeClr val="bg1"/>
                </a:solidFill>
                <a:latin typeface="Arial" panose="020B0604020202020204" pitchFamily="34" charset="0"/>
                <a:cs typeface="Arial" panose="020B0604020202020204" pitchFamily="34" charset="0"/>
              </a:rPr>
              <a:t>o</a:t>
            </a:r>
            <a:r>
              <a:rPr lang="es-MX" sz="2000" dirty="0">
                <a:solidFill>
                  <a:srgbClr val="008000"/>
                </a:solidFill>
                <a:latin typeface="Arial" panose="020B0604020202020204" pitchFamily="34" charset="0"/>
                <a:cs typeface="Arial" panose="020B0604020202020204" pitchFamily="34" charset="0"/>
              </a:rPr>
              <a:t> grupos urbanos marginados</a:t>
            </a:r>
            <a:r>
              <a:rPr lang="es-MX" sz="2000" dirty="0">
                <a:solidFill>
                  <a:schemeClr val="bg1"/>
                </a:solidFill>
                <a:latin typeface="Arial" panose="020B0604020202020204" pitchFamily="34" charset="0"/>
                <a:cs typeface="Arial" panose="020B0604020202020204" pitchFamily="34" charset="0"/>
              </a:rPr>
              <a:t>, sean personas físicas o morales </a:t>
            </a:r>
            <a:r>
              <a:rPr lang="es-MX" sz="1600" dirty="0">
                <a:solidFill>
                  <a:schemeClr val="bg1"/>
                </a:solidFill>
                <a:latin typeface="Arial" panose="020B0604020202020204" pitchFamily="34" charset="0"/>
                <a:cs typeface="Arial" panose="020B0604020202020204" pitchFamily="34" charset="0"/>
              </a:rPr>
              <a:t>(fracc. XI)</a:t>
            </a:r>
            <a:r>
              <a:rPr lang="es-MX" sz="2000" dirty="0">
                <a:solidFill>
                  <a:schemeClr val="bg1"/>
                </a:solidFill>
                <a:latin typeface="Arial" panose="020B0604020202020204" pitchFamily="34" charset="0"/>
                <a:cs typeface="Arial" panose="020B0604020202020204" pitchFamily="34" charset="0"/>
              </a:rPr>
              <a:t>;</a:t>
            </a:r>
            <a:endParaRPr lang="es-MX" sz="2000" b="1" dirty="0">
              <a:solidFill>
                <a:schemeClr val="accent3">
                  <a:lumMod val="75000"/>
                </a:schemeClr>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00" b="1" dirty="0">
              <a:solidFill>
                <a:schemeClr val="accent3">
                  <a:lumMod val="75000"/>
                </a:schemeClr>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3">
                    <a:lumMod val="75000"/>
                  </a:schemeClr>
                </a:solidFill>
                <a:latin typeface="Arial" panose="020B0604020202020204" pitchFamily="34" charset="0"/>
                <a:cs typeface="Arial" panose="020B0604020202020204" pitchFamily="34" charset="0"/>
              </a:rPr>
              <a:t>13. </a:t>
            </a:r>
            <a:r>
              <a:rPr lang="es-MX" sz="2000" dirty="0">
                <a:solidFill>
                  <a:srgbClr val="BF1623"/>
                </a:solidFill>
                <a:latin typeface="Arial" panose="020B0604020202020204" pitchFamily="34" charset="0"/>
                <a:cs typeface="Arial" panose="020B0604020202020204" pitchFamily="34" charset="0"/>
              </a:rPr>
              <a:t>Servicios prestados por una persona física </a:t>
            </a:r>
            <a:r>
              <a:rPr lang="es-MX" sz="2000" dirty="0">
                <a:solidFill>
                  <a:schemeClr val="bg1"/>
                </a:solidFill>
                <a:latin typeface="Arial" panose="020B0604020202020204" pitchFamily="34" charset="0"/>
                <a:cs typeface="Arial" panose="020B0604020202020204" pitchFamily="34" charset="0"/>
              </a:rPr>
              <a:t>a que se refiere la fracción VII del artículo 3 de esta Ley, siempre que éstos sean realizados por ella misma sin requerir de la utilización de más de un especialista o técnico </a:t>
            </a:r>
            <a:r>
              <a:rPr lang="es-MX" sz="1600" dirty="0">
                <a:solidFill>
                  <a:schemeClr val="bg1"/>
                </a:solidFill>
                <a:latin typeface="Arial" panose="020B0604020202020204" pitchFamily="34" charset="0"/>
                <a:cs typeface="Arial" panose="020B0604020202020204" pitchFamily="34" charset="0"/>
              </a:rPr>
              <a:t>(fracc. XIV y 83 RLAASSP)</a:t>
            </a:r>
            <a:r>
              <a:rPr lang="es-MX" sz="2000" dirty="0">
                <a:solidFill>
                  <a:schemeClr val="bg1"/>
                </a:solidFill>
                <a:latin typeface="Arial" panose="020B0604020202020204" pitchFamily="34" charset="0"/>
                <a:cs typeface="Arial" panose="020B0604020202020204" pitchFamily="34" charset="0"/>
              </a:rPr>
              <a:t>;</a:t>
            </a:r>
            <a:endParaRPr lang="es-MX" sz="16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Font typeface="+mj-lt"/>
              <a:buAutoNum type="arabicPeriod" startAt="13"/>
            </a:pPr>
            <a:endParaRPr lang="es-MX" sz="1000" dirty="0">
              <a:solidFill>
                <a:srgbClr val="292934"/>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3">
                    <a:lumMod val="75000"/>
                  </a:schemeClr>
                </a:solidFill>
                <a:latin typeface="Arial" panose="020B0604020202020204" pitchFamily="34" charset="0"/>
                <a:cs typeface="Arial" panose="020B0604020202020204" pitchFamily="34" charset="0"/>
              </a:rPr>
              <a:t>14. </a:t>
            </a:r>
            <a:r>
              <a:rPr lang="es-MX" sz="2000" dirty="0">
                <a:solidFill>
                  <a:schemeClr val="tx2">
                    <a:lumMod val="50000"/>
                  </a:schemeClr>
                </a:solidFill>
                <a:latin typeface="Arial" panose="020B0604020202020204" pitchFamily="34" charset="0"/>
                <a:cs typeface="Arial" panose="020B0604020202020204" pitchFamily="34" charset="0"/>
              </a:rPr>
              <a:t>Bienes usados o reconstruidos </a:t>
            </a:r>
            <a:r>
              <a:rPr lang="es-MX" sz="2000" dirty="0">
                <a:solidFill>
                  <a:schemeClr val="bg1"/>
                </a:solidFill>
                <a:latin typeface="Arial" panose="020B0604020202020204" pitchFamily="34" charset="0"/>
                <a:cs typeface="Arial" panose="020B0604020202020204" pitchFamily="34" charset="0"/>
              </a:rPr>
              <a:t>cuyo precio no podrá ser mayor al que se determine mediante avalúo, expedido dentro de los seis meses previos y vigente al momento de la adjudicación del contrato respectivo </a:t>
            </a:r>
            <a:r>
              <a:rPr lang="es-MX" sz="1600" dirty="0">
                <a:solidFill>
                  <a:schemeClr val="bg1"/>
                </a:solidFill>
                <a:latin typeface="Arial" panose="020B0604020202020204" pitchFamily="34" charset="0"/>
                <a:cs typeface="Arial" panose="020B0604020202020204" pitchFamily="34" charset="0"/>
              </a:rPr>
              <a:t>(fracc. IX 2º pfo. y 12 Bis 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3">
                    <a:lumMod val="75000"/>
                  </a:schemeClr>
                </a:solidFill>
                <a:latin typeface="Arial" panose="020B0604020202020204" pitchFamily="34" charset="0"/>
                <a:cs typeface="Arial" panose="020B0604020202020204" pitchFamily="34" charset="0"/>
              </a:rPr>
              <a:t>15.</a:t>
            </a:r>
            <a:r>
              <a:rPr lang="es-MX" sz="2000" dirty="0">
                <a:solidFill>
                  <a:schemeClr val="bg1"/>
                </a:solidFill>
                <a:latin typeface="Arial" panose="020B0604020202020204" pitchFamily="34" charset="0"/>
                <a:cs typeface="Arial" panose="020B0604020202020204" pitchFamily="34" charset="0"/>
              </a:rPr>
              <a:t> Adquisición de </a:t>
            </a:r>
            <a:r>
              <a:rPr lang="es-MX" sz="2000" dirty="0">
                <a:solidFill>
                  <a:srgbClr val="CA9CDF"/>
                </a:solidFill>
                <a:latin typeface="Arial" panose="020B0604020202020204" pitchFamily="34" charset="0"/>
                <a:cs typeface="Arial" panose="020B0604020202020204" pitchFamily="34" charset="0"/>
              </a:rPr>
              <a:t>equipos especializados, sustancias y materiales químicos, físico químicos o bioquímicos </a:t>
            </a:r>
            <a:r>
              <a:rPr lang="es-MX" sz="2000" dirty="0">
                <a:solidFill>
                  <a:schemeClr val="bg1"/>
                </a:solidFill>
                <a:latin typeface="Arial" panose="020B0604020202020204" pitchFamily="34" charset="0"/>
                <a:cs typeface="Arial" panose="020B0604020202020204" pitchFamily="34" charset="0"/>
              </a:rPr>
              <a:t>para uso en</a:t>
            </a:r>
            <a:r>
              <a:rPr lang="es-ES_tradnl" sz="2000" dirty="0">
                <a:solidFill>
                  <a:schemeClr val="bg1"/>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actividades experimentales, siempre que los mismos se encuentren autorizados en la entidad </a:t>
            </a:r>
            <a:r>
              <a:rPr lang="es-MX" sz="1600" dirty="0">
                <a:solidFill>
                  <a:schemeClr val="bg1"/>
                </a:solidFill>
                <a:latin typeface="Arial" panose="020B0604020202020204" pitchFamily="34" charset="0"/>
                <a:cs typeface="Arial" panose="020B0604020202020204" pitchFamily="34" charset="0"/>
              </a:rPr>
              <a:t>(fracc. XVII);</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3">
                    <a:lumMod val="75000"/>
                  </a:schemeClr>
                </a:solidFill>
                <a:latin typeface="Arial" panose="020B0604020202020204" pitchFamily="34" charset="0"/>
                <a:cs typeface="Arial" panose="020B0604020202020204" pitchFamily="34" charset="0"/>
              </a:rPr>
              <a:t>16. </a:t>
            </a:r>
            <a:r>
              <a:rPr lang="es-MX" sz="2000" dirty="0">
                <a:solidFill>
                  <a:schemeClr val="bg2">
                    <a:lumMod val="75000"/>
                  </a:schemeClr>
                </a:solidFill>
                <a:latin typeface="Arial" panose="020B0604020202020204" pitchFamily="34" charset="0"/>
                <a:cs typeface="Arial" panose="020B0604020202020204" pitchFamily="34" charset="0"/>
              </a:rPr>
              <a:t>Servicios de consultorías, asesorías, estudios o investigaciones</a:t>
            </a:r>
            <a:r>
              <a:rPr lang="es-MX" sz="2000" dirty="0">
                <a:solidFill>
                  <a:schemeClr val="bg1"/>
                </a:solidFill>
                <a:latin typeface="Arial" panose="020B0604020202020204" pitchFamily="34" charset="0"/>
                <a:cs typeface="Arial" panose="020B0604020202020204" pitchFamily="34" charset="0"/>
              </a:rPr>
              <a:t>, mediante I3P</a:t>
            </a:r>
            <a:r>
              <a:rPr lang="es-MX" sz="2000" b="1" dirty="0">
                <a:solidFill>
                  <a:schemeClr val="bg1"/>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se debe invitar a instituciones públicas y privadas de educación superior y centros públicos de investigación.  La AD, sólo procede cuando la información que se tenga  </a:t>
            </a:r>
          </a:p>
        </p:txBody>
      </p:sp>
    </p:spTree>
    <p:extLst>
      <p:ext uri="{BB962C8B-B14F-4D97-AF65-F5344CB8AC3E}">
        <p14:creationId xmlns:p14="http://schemas.microsoft.com/office/powerpoint/2010/main" val="422060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25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17" dur="25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1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wedge">
                                      <p:cBhvr>
                                        <p:cTn id="24" dur="1250"/>
                                        <p:tgtEl>
                                          <p:spTgt spid="1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Effect transition="in" filter="fade">
                                      <p:cBhvr>
                                        <p:cTn id="29" dur="800" decel="100000"/>
                                        <p:tgtEl>
                                          <p:spTgt spid="11">
                                            <p:txEl>
                                              <p:pRg st="6" end="6"/>
                                            </p:txEl>
                                          </p:spTgt>
                                        </p:tgtEl>
                                      </p:cBhvr>
                                    </p:animEffect>
                                    <p:anim calcmode="lin" valueType="num">
                                      <p:cBhvr>
                                        <p:cTn id="30" dur="800" decel="100000" fill="hold"/>
                                        <p:tgtEl>
                                          <p:spTgt spid="11">
                                            <p:txEl>
                                              <p:pRg st="6" end="6"/>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11">
                                            <p:txEl>
                                              <p:pRg st="6" end="6"/>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11">
                                            <p:txEl>
                                              <p:pRg st="6" end="6"/>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1">
                                            <p:txEl>
                                              <p:pRg st="6" end="6"/>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1">
                                            <p:txEl>
                                              <p:pRg st="6" end="6"/>
                                            </p:txEl>
                                          </p:spTgt>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45" presetClass="entr" presetSubtype="0" fill="hold"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1000"/>
                                        <p:tgtEl>
                                          <p:spTgt spid="11">
                                            <p:txEl>
                                              <p:pRg st="8" end="8"/>
                                            </p:txEl>
                                          </p:spTgt>
                                        </p:tgtEl>
                                      </p:cBhvr>
                                    </p:animEffect>
                                    <p:anim calcmode="lin" valueType="num">
                                      <p:cBhvr>
                                        <p:cTn id="39" dur="1000" fill="hold"/>
                                        <p:tgtEl>
                                          <p:spTgt spid="11">
                                            <p:txEl>
                                              <p:pRg st="8" end="8"/>
                                            </p:txEl>
                                          </p:spTgt>
                                        </p:tgtEl>
                                        <p:attrNameLst>
                                          <p:attrName>ppt_w</p:attrName>
                                        </p:attrNameLst>
                                      </p:cBhvr>
                                      <p:tavLst>
                                        <p:tav tm="0" fmla="#ppt_w*sin(2.5*pi*$)">
                                          <p:val>
                                            <p:fltVal val="0"/>
                                          </p:val>
                                        </p:tav>
                                        <p:tav tm="100000">
                                          <p:val>
                                            <p:fltVal val="1"/>
                                          </p:val>
                                        </p:tav>
                                      </p:tavLst>
                                    </p:anim>
                                    <p:anim calcmode="lin" valueType="num">
                                      <p:cBhvr>
                                        <p:cTn id="40" dur="1000" fill="hold"/>
                                        <p:tgtEl>
                                          <p:spTgt spid="11">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1">
                                            <p:txEl>
                                              <p:pRg st="10" end="10"/>
                                            </p:txEl>
                                          </p:spTgt>
                                        </p:tgtEl>
                                        <p:attrNameLst>
                                          <p:attrName>style.visibility</p:attrName>
                                        </p:attrNameLst>
                                      </p:cBhvr>
                                      <p:to>
                                        <p:strVal val="visible"/>
                                      </p:to>
                                    </p:set>
                                    <p:animEffect transition="in" filter="fade">
                                      <p:cBhvr>
                                        <p:cTn id="45" dur="1000"/>
                                        <p:tgtEl>
                                          <p:spTgt spid="11">
                                            <p:txEl>
                                              <p:pRg st="10" end="10"/>
                                            </p:txEl>
                                          </p:spTgt>
                                        </p:tgtEl>
                                      </p:cBhvr>
                                    </p:animEffect>
                                    <p:anim calcmode="lin" valueType="num">
                                      <p:cBhvr>
                                        <p:cTn id="46"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7" dur="10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6951"/>
          </a:xfrm>
        </p:spPr>
        <p:txBody>
          <a:bodyPr>
            <a:normAutofit/>
          </a:bodyPr>
          <a:lstStyle/>
          <a:p>
            <a:pPr marL="0" indent="0" algn="just">
              <a:lnSpc>
                <a:spcPct val="100000"/>
              </a:lnSpc>
              <a:spcBef>
                <a:spcPts val="0"/>
              </a:spcBef>
              <a:buClr>
                <a:schemeClr val="bg1"/>
              </a:buClr>
              <a:buNone/>
            </a:pPr>
            <a:r>
              <a:rPr lang="es-MX" sz="2000" dirty="0">
                <a:solidFill>
                  <a:schemeClr val="bg1"/>
                </a:solidFill>
                <a:latin typeface="Arial" panose="020B0604020202020204" pitchFamily="34" charset="0"/>
                <a:cs typeface="Arial" panose="020B0604020202020204" pitchFamily="34" charset="0"/>
              </a:rPr>
              <a:t>que proporcionar a los licitantes para elaborar su proposición, se encuentre reservada en los términos de la LFTAIP </a:t>
            </a:r>
            <a:r>
              <a:rPr lang="es-MX" sz="1600" dirty="0">
                <a:solidFill>
                  <a:schemeClr val="bg1"/>
                </a:solidFill>
                <a:latin typeface="Arial" panose="020B0604020202020204" pitchFamily="34" charset="0"/>
                <a:cs typeface="Arial" panose="020B0604020202020204" pitchFamily="34" charset="0"/>
              </a:rPr>
              <a:t>(fracc. X y 72 fracc VIII y 83 RLAASSP)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Clr>
                <a:schemeClr val="bg1"/>
              </a:buClr>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r>
              <a:rPr lang="es-MX" sz="2000" b="1" dirty="0">
                <a:solidFill>
                  <a:schemeClr val="accent3">
                    <a:lumMod val="75000"/>
                  </a:schemeClr>
                </a:solidFill>
                <a:latin typeface="Arial" panose="020B0604020202020204" pitchFamily="34" charset="0"/>
                <a:cs typeface="Arial" panose="020B0604020202020204" pitchFamily="34" charset="0"/>
              </a:rPr>
              <a:t>17. </a:t>
            </a:r>
            <a:r>
              <a:rPr lang="es-MX" sz="2000" dirty="0">
                <a:solidFill>
                  <a:srgbClr val="BF1623"/>
                </a:solidFill>
                <a:latin typeface="Arial" panose="020B0604020202020204" pitchFamily="34" charset="0"/>
                <a:cs typeface="Arial" panose="020B0604020202020204" pitchFamily="34" charset="0"/>
              </a:rPr>
              <a:t>Servicios de mantenimiento </a:t>
            </a:r>
            <a:r>
              <a:rPr lang="es-MX" sz="2000" dirty="0">
                <a:solidFill>
                  <a:schemeClr val="bg1"/>
                </a:solidFill>
                <a:latin typeface="Arial" panose="020B0604020202020204" pitchFamily="34" charset="0"/>
                <a:cs typeface="Arial" panose="020B0604020202020204" pitchFamily="34" charset="0"/>
              </a:rPr>
              <a:t>de bienes en los </a:t>
            </a:r>
            <a:r>
              <a:rPr lang="es-MX" sz="2000" dirty="0">
                <a:solidFill>
                  <a:srgbClr val="BF1623"/>
                </a:solidFill>
                <a:latin typeface="Arial" panose="020B0604020202020204" pitchFamily="34" charset="0"/>
                <a:cs typeface="Arial" panose="020B0604020202020204" pitchFamily="34" charset="0"/>
              </a:rPr>
              <a:t>que no sea posible precisar su alcance</a:t>
            </a:r>
            <a:r>
              <a:rPr lang="es-MX" sz="2000" dirty="0">
                <a:solidFill>
                  <a:schemeClr val="bg1"/>
                </a:solidFill>
                <a:latin typeface="Arial" panose="020B0604020202020204" pitchFamily="34" charset="0"/>
                <a:cs typeface="Arial" panose="020B0604020202020204" pitchFamily="34" charset="0"/>
              </a:rPr>
              <a:t>, establecer las cantidades de trabajo o determinar las especificaciones correspondientes </a:t>
            </a:r>
            <a:r>
              <a:rPr lang="es-MX" sz="1600" dirty="0">
                <a:solidFill>
                  <a:schemeClr val="bg1"/>
                </a:solidFill>
                <a:latin typeface="Arial" panose="020B0604020202020204" pitchFamily="34" charset="0"/>
                <a:cs typeface="Arial" panose="020B0604020202020204" pitchFamily="34" charset="0"/>
              </a:rPr>
              <a:t>(fracc. XV y 72 fracc IX RLAASSP)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Clr>
                <a:schemeClr val="bg1"/>
              </a:buClr>
              <a:buNone/>
            </a:pPr>
            <a:endParaRPr lang="es-MX" sz="10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3">
                    <a:lumMod val="75000"/>
                  </a:schemeClr>
                </a:solidFill>
                <a:latin typeface="Arial" panose="020B0604020202020204" pitchFamily="34" charset="0"/>
                <a:cs typeface="Arial" panose="020B0604020202020204" pitchFamily="34" charset="0"/>
              </a:rPr>
              <a:t>18. </a:t>
            </a:r>
            <a:r>
              <a:rPr lang="es-MX" sz="2000" dirty="0">
                <a:solidFill>
                  <a:schemeClr val="bg1"/>
                </a:solidFill>
                <a:latin typeface="Arial" panose="020B0604020202020204" pitchFamily="34" charset="0"/>
                <a:cs typeface="Arial" panose="020B0604020202020204" pitchFamily="34" charset="0"/>
              </a:rPr>
              <a:t>Adquisiciones de bienes provenientes </a:t>
            </a:r>
            <a:r>
              <a:rPr lang="es-MX" sz="2000" dirty="0">
                <a:solidFill>
                  <a:srgbClr val="DE708A"/>
                </a:solidFill>
                <a:latin typeface="Arial" panose="020B0604020202020204" pitchFamily="34" charset="0"/>
                <a:cs typeface="Arial" panose="020B0604020202020204" pitchFamily="34" charset="0"/>
              </a:rPr>
              <a:t>de personas que</a:t>
            </a:r>
            <a:r>
              <a:rPr lang="es-MX" sz="2000" dirty="0">
                <a:solidFill>
                  <a:schemeClr val="bg1"/>
                </a:solidFill>
                <a:latin typeface="Arial" panose="020B0604020202020204" pitchFamily="34" charset="0"/>
                <a:cs typeface="Arial" panose="020B0604020202020204" pitchFamily="34" charset="0"/>
              </a:rPr>
              <a:t>, sin ser proveedores habituales, ofrezcan bienes en condiciones favorables, </a:t>
            </a:r>
            <a:r>
              <a:rPr lang="es-MX" sz="2000" dirty="0">
                <a:solidFill>
                  <a:srgbClr val="DE708A"/>
                </a:solidFill>
                <a:latin typeface="Arial" panose="020B0604020202020204" pitchFamily="34" charset="0"/>
                <a:cs typeface="Arial" panose="020B0604020202020204" pitchFamily="34" charset="0"/>
              </a:rPr>
              <a:t>se encuentran en estado de liquidación o disolución</a:t>
            </a:r>
            <a:r>
              <a:rPr lang="es-MX" sz="2000" dirty="0">
                <a:solidFill>
                  <a:schemeClr val="bg1"/>
                </a:solidFill>
                <a:latin typeface="Arial" panose="020B0604020202020204" pitchFamily="34" charset="0"/>
                <a:cs typeface="Arial" panose="020B0604020202020204" pitchFamily="34" charset="0"/>
              </a:rPr>
              <a:t>, o bien, bajo intervención judicial </a:t>
            </a:r>
            <a:r>
              <a:rPr lang="es-MX" sz="1600" dirty="0">
                <a:solidFill>
                  <a:schemeClr val="bg1"/>
                </a:solidFill>
                <a:latin typeface="Arial" panose="020B0604020202020204" pitchFamily="34" charset="0"/>
                <a:cs typeface="Arial" panose="020B0604020202020204" pitchFamily="34" charset="0"/>
              </a:rPr>
              <a:t>(fracc. XIII)</a:t>
            </a:r>
            <a:r>
              <a:rPr lang="es-MX" sz="2000" dirty="0">
                <a:solidFill>
                  <a:schemeClr val="bg1"/>
                </a:solidFill>
                <a:latin typeface="Arial" panose="020B0604020202020204" pitchFamily="34" charset="0"/>
                <a:cs typeface="Arial" panose="020B0604020202020204" pitchFamily="34" charset="0"/>
              </a:rPr>
              <a:t>;</a:t>
            </a:r>
          </a:p>
          <a:p>
            <a:pPr algn="just">
              <a:lnSpc>
                <a:spcPct val="100000"/>
              </a:lnSpc>
              <a:spcBef>
                <a:spcPts val="0"/>
              </a:spcBef>
              <a:buFont typeface="+mj-lt"/>
              <a:buAutoNum type="arabicPeriod" startAt="18"/>
            </a:pPr>
            <a:endParaRPr lang="es-MX" sz="1000" dirty="0">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r>
              <a:rPr lang="es-MX" sz="2000" b="1" dirty="0">
                <a:solidFill>
                  <a:schemeClr val="accent3">
                    <a:lumMod val="75000"/>
                  </a:schemeClr>
                </a:solidFill>
                <a:latin typeface="Arial" panose="020B0604020202020204" pitchFamily="34" charset="0"/>
                <a:cs typeface="Arial" panose="020B0604020202020204" pitchFamily="34" charset="0"/>
              </a:rPr>
              <a:t>19. </a:t>
            </a:r>
            <a:r>
              <a:rPr lang="es-MX" sz="2000" dirty="0">
                <a:solidFill>
                  <a:srgbClr val="3366FF"/>
                </a:solidFill>
                <a:latin typeface="Arial" panose="020B0604020202020204" pitchFamily="34" charset="0"/>
                <a:cs typeface="Arial" panose="020B0604020202020204" pitchFamily="34" charset="0"/>
              </a:rPr>
              <a:t>Diseño y fabricación de un bien que sirva como prototipo</a:t>
            </a:r>
            <a:r>
              <a:rPr lang="es-MX" sz="2000" dirty="0">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para efectuar  pruebas que demuestren su funcionamiento. Los derechos sobre el diseño, uso o cualquier otro derecho exclusivo, se constituyan a favor de la Federación o de las entidades. De ser satisfactorias las pruebas, se formalizará la producción del bien por al menos el veinte por ciento de las necesidades del ente público, con un plazo de tres años;</a:t>
            </a:r>
            <a:r>
              <a:rPr lang="es-MX" sz="1600" dirty="0">
                <a:solidFill>
                  <a:schemeClr val="bg1"/>
                </a:solidFill>
                <a:latin typeface="Arial" panose="020B0604020202020204" pitchFamily="34" charset="0"/>
                <a:cs typeface="Arial" panose="020B0604020202020204" pitchFamily="34" charset="0"/>
              </a:rPr>
              <a:t> (fracc. XVI y 72 fracc X RLAASSP)</a:t>
            </a:r>
          </a:p>
          <a:p>
            <a:pPr marL="0" indent="0" algn="just">
              <a:lnSpc>
                <a:spcPct val="100000"/>
              </a:lnSpc>
              <a:spcBef>
                <a:spcPts val="0"/>
              </a:spcBef>
              <a:buClr>
                <a:schemeClr val="bg1"/>
              </a:buClr>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r>
              <a:rPr lang="es-MX" sz="2000" b="1" dirty="0">
                <a:solidFill>
                  <a:schemeClr val="accent3">
                    <a:lumMod val="75000"/>
                  </a:schemeClr>
                </a:solidFill>
                <a:latin typeface="Arial" panose="020B0604020202020204" pitchFamily="34" charset="0"/>
                <a:cs typeface="Arial" panose="020B0604020202020204" pitchFamily="34" charset="0"/>
              </a:rPr>
              <a:t>20. </a:t>
            </a:r>
            <a:r>
              <a:rPr lang="es-MX" sz="2000" dirty="0">
                <a:solidFill>
                  <a:schemeClr val="bg1"/>
                </a:solidFill>
                <a:latin typeface="Arial" panose="020B0604020202020204" pitchFamily="34" charset="0"/>
                <a:cs typeface="Arial" panose="020B0604020202020204" pitchFamily="34" charset="0"/>
              </a:rPr>
              <a:t>Se acepte la </a:t>
            </a:r>
            <a:r>
              <a:rPr lang="es-MX" sz="2000" dirty="0">
                <a:solidFill>
                  <a:srgbClr val="F97931"/>
                </a:solidFill>
                <a:latin typeface="Arial" panose="020B0604020202020204" pitchFamily="34" charset="0"/>
                <a:cs typeface="Arial" panose="020B0604020202020204" pitchFamily="34" charset="0"/>
              </a:rPr>
              <a:t>dación en pago</a:t>
            </a:r>
            <a:r>
              <a:rPr lang="es-MX" sz="2000" dirty="0">
                <a:solidFill>
                  <a:schemeClr val="bg1"/>
                </a:solidFill>
                <a:latin typeface="Arial" panose="020B0604020202020204" pitchFamily="34" charset="0"/>
                <a:cs typeface="Arial" panose="020B0604020202020204" pitchFamily="34" charset="0"/>
              </a:rPr>
              <a:t>, en los términos de la Ley del Servicio de Tesorería de la Federación </a:t>
            </a:r>
            <a:r>
              <a:rPr lang="es-MX" sz="1600" dirty="0">
                <a:solidFill>
                  <a:schemeClr val="bg1"/>
                </a:solidFill>
                <a:latin typeface="Arial" panose="020B0604020202020204" pitchFamily="34" charset="0"/>
                <a:cs typeface="Arial" panose="020B0604020202020204" pitchFamily="34" charset="0"/>
              </a:rPr>
              <a:t>(fracc. XVIII)</a:t>
            </a:r>
            <a:r>
              <a:rPr lang="es-MX" sz="2000" dirty="0">
                <a:solidFill>
                  <a:schemeClr val="bg1"/>
                </a:solidFill>
                <a:latin typeface="Arial" panose="020B0604020202020204" pitchFamily="34" charset="0"/>
                <a:cs typeface="Arial" panose="020B0604020202020204" pitchFamily="34" charset="0"/>
              </a:rPr>
              <a:t>, y</a:t>
            </a:r>
          </a:p>
        </p:txBody>
      </p:sp>
    </p:spTree>
    <p:extLst>
      <p:ext uri="{BB962C8B-B14F-4D97-AF65-F5344CB8AC3E}">
        <p14:creationId xmlns:p14="http://schemas.microsoft.com/office/powerpoint/2010/main" val="342237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50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17" dur="10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blinds(horizontal)">
                                      <p:cBhvr>
                                        <p:cTn id="26" dur="1250"/>
                                        <p:tgtEl>
                                          <p:spTgt spid="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wheel(1)">
                                      <p:cBhvr>
                                        <p:cTn id="31" dur="1250"/>
                                        <p:tgtEl>
                                          <p:spTgt spid="1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nodeType="clickEffect">
                                  <p:stCondLst>
                                    <p:cond delay="0"/>
                                  </p:stCondLst>
                                  <p:iterate type="lt">
                                    <p:tmPct val="10000"/>
                                  </p:iterate>
                                  <p:childTnLst>
                                    <p:set>
                                      <p:cBhvr>
                                        <p:cTn id="35" dur="1" fill="hold">
                                          <p:stCondLst>
                                            <p:cond delay="0"/>
                                          </p:stCondLst>
                                        </p:cTn>
                                        <p:tgtEl>
                                          <p:spTgt spid="11">
                                            <p:txEl>
                                              <p:pRg st="8" end="8"/>
                                            </p:txEl>
                                          </p:spTgt>
                                        </p:tgtEl>
                                        <p:attrNameLst>
                                          <p:attrName>style.visibility</p:attrName>
                                        </p:attrNameLst>
                                      </p:cBhvr>
                                      <p:to>
                                        <p:strVal val="visible"/>
                                      </p:to>
                                    </p:set>
                                    <p:anim by="(-#ppt_w*2)" calcmode="lin" valueType="num">
                                      <p:cBhvr rctx="PPT">
                                        <p:cTn id="36" dur="125" autoRev="1" fill="hold">
                                          <p:stCondLst>
                                            <p:cond delay="0"/>
                                          </p:stCondLst>
                                        </p:cTn>
                                        <p:tgtEl>
                                          <p:spTgt spid="11">
                                            <p:txEl>
                                              <p:pRg st="8" end="8"/>
                                            </p:txEl>
                                          </p:spTgt>
                                        </p:tgtEl>
                                        <p:attrNameLst>
                                          <p:attrName>ppt_w</p:attrName>
                                        </p:attrNameLst>
                                      </p:cBhvr>
                                    </p:anim>
                                    <p:anim by="(#ppt_w*0.50)" calcmode="lin" valueType="num">
                                      <p:cBhvr>
                                        <p:cTn id="37" dur="125" decel="50000" autoRev="1" fill="hold">
                                          <p:stCondLst>
                                            <p:cond delay="0"/>
                                          </p:stCondLst>
                                        </p:cTn>
                                        <p:tgtEl>
                                          <p:spTgt spid="11">
                                            <p:txEl>
                                              <p:pRg st="8" end="8"/>
                                            </p:txEl>
                                          </p:spTgt>
                                        </p:tgtEl>
                                        <p:attrNameLst>
                                          <p:attrName>ppt_x</p:attrName>
                                        </p:attrNameLst>
                                      </p:cBhvr>
                                    </p:anim>
                                    <p:anim from="(-#ppt_h/2)" to="(#ppt_y)" calcmode="lin" valueType="num">
                                      <p:cBhvr>
                                        <p:cTn id="38" dur="250" fill="hold">
                                          <p:stCondLst>
                                            <p:cond delay="0"/>
                                          </p:stCondLst>
                                        </p:cTn>
                                        <p:tgtEl>
                                          <p:spTgt spid="11">
                                            <p:txEl>
                                              <p:pRg st="8" end="8"/>
                                            </p:txEl>
                                          </p:spTgt>
                                        </p:tgtEl>
                                        <p:attrNameLst>
                                          <p:attrName>ppt_y</p:attrName>
                                        </p:attrNameLst>
                                      </p:cBhvr>
                                    </p:anim>
                                    <p:animRot by="21600000">
                                      <p:cBhvr>
                                        <p:cTn id="39" dur="250" fill="hold">
                                          <p:stCondLst>
                                            <p:cond delay="0"/>
                                          </p:stCondLst>
                                        </p:cTn>
                                        <p:tgtEl>
                                          <p:spTgt spid="11">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pPr>
            <a:r>
              <a:rPr lang="es-MX" sz="2000" b="1" dirty="0">
                <a:solidFill>
                  <a:schemeClr val="accent3">
                    <a:lumMod val="75000"/>
                  </a:schemeClr>
                </a:solidFill>
                <a:latin typeface="Arial" panose="020B0604020202020204" pitchFamily="34" charset="0"/>
                <a:cs typeface="Arial" panose="020B0604020202020204" pitchFamily="34" charset="0"/>
              </a:rPr>
              <a:t>21. </a:t>
            </a:r>
            <a:r>
              <a:rPr lang="es-MX" sz="2000" dirty="0">
                <a:solidFill>
                  <a:schemeClr val="bg1"/>
                </a:solidFill>
                <a:latin typeface="Arial" panose="020B0604020202020204" pitchFamily="34" charset="0"/>
                <a:cs typeface="Arial" panose="020B0604020202020204" pitchFamily="34" charset="0"/>
              </a:rPr>
              <a:t>Adquisición de bienes y servicios relativos a la operación de </a:t>
            </a:r>
            <a:r>
              <a:rPr lang="es-MX" sz="2000" dirty="0">
                <a:solidFill>
                  <a:schemeClr val="tx2">
                    <a:lumMod val="50000"/>
                  </a:schemeClr>
                </a:solidFill>
                <a:latin typeface="Arial" panose="020B0604020202020204" pitchFamily="34" charset="0"/>
                <a:cs typeface="Arial" panose="020B0604020202020204" pitchFamily="34" charset="0"/>
              </a:rPr>
              <a:t>instalaciones nucleares </a:t>
            </a:r>
            <a:r>
              <a:rPr lang="es-MX" sz="1600" dirty="0">
                <a:solidFill>
                  <a:schemeClr val="bg1"/>
                </a:solidFill>
                <a:latin typeface="Arial" panose="020B0604020202020204" pitchFamily="34" charset="0"/>
                <a:cs typeface="Arial" panose="020B0604020202020204" pitchFamily="34" charset="0"/>
              </a:rPr>
              <a:t>(fracc. XIX)</a:t>
            </a:r>
            <a:r>
              <a:rPr lang="es-MX" sz="2000" b="1"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2000" b="1" dirty="0">
              <a:solidFill>
                <a:schemeClr val="tx2">
                  <a:lumMod val="50000"/>
                </a:schemeClr>
              </a:solidFill>
              <a:latin typeface="Arial" panose="020B0604020202020204" pitchFamily="34" charset="0"/>
              <a:cs typeface="Arial" panose="020B0604020202020204" pitchFamily="34" charset="0"/>
            </a:endParaRPr>
          </a:p>
          <a:p>
            <a:pPr marL="0" indent="0" algn="just">
              <a:lnSpc>
                <a:spcPct val="100000"/>
              </a:lnSpc>
              <a:spcBef>
                <a:spcPts val="0"/>
              </a:spcBef>
              <a:buFont typeface="+mj-lt"/>
              <a:buAutoNum type="arabicPeriod" startAt="20"/>
            </a:pPr>
            <a:endParaRPr lang="es-MX" sz="2000" b="1" dirty="0">
              <a:solidFill>
                <a:schemeClr val="tx2">
                  <a:lumMod val="50000"/>
                </a:schemeClr>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2000" b="1" dirty="0">
              <a:solidFill>
                <a:schemeClr val="tx2">
                  <a:lumMod val="50000"/>
                </a:schemeClr>
              </a:solidFill>
              <a:latin typeface="Arial" panose="020B0604020202020204" pitchFamily="34" charset="0"/>
              <a:cs typeface="Arial" panose="020B0604020202020204" pitchFamily="34" charset="0"/>
            </a:endParaRPr>
          </a:p>
          <a:p>
            <a:pPr marL="0" indent="0" algn="just">
              <a:lnSpc>
                <a:spcPct val="100000"/>
              </a:lnSpc>
              <a:spcBef>
                <a:spcPts val="0"/>
              </a:spcBef>
              <a:buFont typeface="+mj-lt"/>
              <a:buAutoNum type="arabicPeriod" startAt="20"/>
            </a:pPr>
            <a:endParaRPr lang="es-MX" sz="2000" b="1" dirty="0">
              <a:solidFill>
                <a:schemeClr val="tx2">
                  <a:lumMod val="50000"/>
                </a:schemeClr>
              </a:solidFill>
              <a:latin typeface="Arial" panose="020B0604020202020204" pitchFamily="34" charset="0"/>
              <a:cs typeface="Arial" panose="020B0604020202020204" pitchFamily="34" charset="0"/>
            </a:endParaRPr>
          </a:p>
          <a:p>
            <a:pPr marL="0" indent="0" algn="just">
              <a:lnSpc>
                <a:spcPct val="100000"/>
              </a:lnSpc>
              <a:spcBef>
                <a:spcPts val="0"/>
              </a:spcBef>
              <a:buFont typeface="+mj-lt"/>
              <a:buAutoNum type="arabicPeriod" startAt="20"/>
            </a:pPr>
            <a:endParaRPr lang="es-MX" sz="2000" b="1" dirty="0">
              <a:solidFill>
                <a:schemeClr val="tx2">
                  <a:lumMod val="50000"/>
                </a:schemeClr>
              </a:solidFill>
              <a:latin typeface="Arial" panose="020B0604020202020204" pitchFamily="34" charset="0"/>
              <a:cs typeface="Arial" panose="020B0604020202020204" pitchFamily="34" charset="0"/>
            </a:endParaRPr>
          </a:p>
          <a:p>
            <a:pPr marL="0" indent="0" algn="just">
              <a:lnSpc>
                <a:spcPct val="100000"/>
              </a:lnSpc>
              <a:spcBef>
                <a:spcPts val="0"/>
              </a:spcBef>
              <a:buFont typeface="+mj-lt"/>
              <a:buAutoNum type="arabicPeriod" startAt="20"/>
            </a:pPr>
            <a:endParaRPr lang="es-MX" sz="2000" b="1" dirty="0">
              <a:solidFill>
                <a:schemeClr val="tx2">
                  <a:lumMod val="50000"/>
                </a:schemeClr>
              </a:solidFill>
              <a:latin typeface="Arial" panose="020B0604020202020204" pitchFamily="34" charset="0"/>
              <a:cs typeface="Arial" panose="020B0604020202020204" pitchFamily="34" charset="0"/>
            </a:endParaRPr>
          </a:p>
          <a:p>
            <a:pPr marL="0" indent="0" algn="just">
              <a:lnSpc>
                <a:spcPct val="100000"/>
              </a:lnSpc>
              <a:spcBef>
                <a:spcPts val="0"/>
              </a:spcBef>
              <a:buFont typeface="+mj-lt"/>
              <a:buAutoNum type="arabicPeriod" startAt="20"/>
            </a:pPr>
            <a:endParaRPr lang="es-MX" sz="2000" b="1" dirty="0">
              <a:solidFill>
                <a:schemeClr val="tx2">
                  <a:lumMod val="50000"/>
                </a:schemeClr>
              </a:solidFill>
              <a:latin typeface="Arial" panose="020B0604020202020204" pitchFamily="34" charset="0"/>
              <a:cs typeface="Arial" panose="020B0604020202020204" pitchFamily="34" charset="0"/>
            </a:endParaRPr>
          </a:p>
          <a:p>
            <a:pPr marL="0" indent="0" algn="just">
              <a:lnSpc>
                <a:spcPct val="100000"/>
              </a:lnSpc>
              <a:spcBef>
                <a:spcPts val="0"/>
              </a:spcBef>
              <a:buFont typeface="+mj-lt"/>
              <a:buAutoNum type="arabicPeriod" startAt="20"/>
            </a:pPr>
            <a:endParaRPr lang="es-MX" sz="2000" b="1" dirty="0">
              <a:solidFill>
                <a:schemeClr val="tx2">
                  <a:lumMod val="50000"/>
                </a:schemeClr>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00" b="1" dirty="0">
              <a:solidFill>
                <a:schemeClr val="tx2">
                  <a:lumMod val="50000"/>
                </a:schemeClr>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_tradnl" altLang="es-MX" sz="2000" dirty="0">
                <a:solidFill>
                  <a:schemeClr val="bg1"/>
                </a:solidFill>
                <a:latin typeface="Arial" panose="020B0604020202020204" pitchFamily="34" charset="0"/>
                <a:cs typeface="Arial" panose="020B0604020202020204" pitchFamily="34" charset="0"/>
              </a:rPr>
              <a:t>Las</a:t>
            </a:r>
            <a:r>
              <a:rPr lang="es-ES_tradnl" altLang="es-MX" sz="2000" dirty="0">
                <a:latin typeface="Arial" panose="020B0604020202020204" pitchFamily="34" charset="0"/>
                <a:cs typeface="Arial" panose="020B0604020202020204" pitchFamily="34" charset="0"/>
              </a:rPr>
              <a:t> </a:t>
            </a:r>
            <a:r>
              <a:rPr lang="es-ES_tradnl" altLang="es-MX" sz="2000" b="1" dirty="0">
                <a:solidFill>
                  <a:schemeClr val="bg1"/>
                </a:solidFill>
                <a:latin typeface="Arial" panose="020B0604020202020204" pitchFamily="34" charset="0"/>
                <a:cs typeface="Arial" panose="020B0604020202020204" pitchFamily="34" charset="0"/>
              </a:rPr>
              <a:t>excepciones a la licitación por </a:t>
            </a:r>
            <a:r>
              <a:rPr lang="es-ES_tradnl" altLang="es-MX" sz="2000" b="1" dirty="0">
                <a:solidFill>
                  <a:schemeClr val="accent3">
                    <a:lumMod val="75000"/>
                  </a:schemeClr>
                </a:solidFill>
                <a:latin typeface="Arial" panose="020B0604020202020204" pitchFamily="34" charset="0"/>
                <a:cs typeface="Arial" panose="020B0604020202020204" pitchFamily="34" charset="0"/>
              </a:rPr>
              <a:t>causa</a:t>
            </a:r>
            <a:r>
              <a:rPr lang="es-ES_tradnl" altLang="es-MX" sz="2000" b="1" dirty="0">
                <a:solidFill>
                  <a:schemeClr val="bg1"/>
                </a:solidFill>
                <a:latin typeface="Arial" panose="020B0604020202020204" pitchFamily="34" charset="0"/>
                <a:cs typeface="Arial" panose="020B0604020202020204" pitchFamily="34" charset="0"/>
              </a:rPr>
              <a:t> </a:t>
            </a:r>
            <a:r>
              <a:rPr lang="es-ES_tradnl" altLang="es-MX" sz="2000" dirty="0">
                <a:solidFill>
                  <a:schemeClr val="bg1"/>
                </a:solidFill>
                <a:latin typeface="Arial" panose="020B0604020202020204" pitchFamily="34" charset="0"/>
                <a:cs typeface="Arial" panose="020B0604020202020204" pitchFamily="34" charset="0"/>
              </a:rPr>
              <a:t>en </a:t>
            </a:r>
            <a:r>
              <a:rPr lang="es-ES_tradnl" altLang="es-MX" sz="2000" b="1" dirty="0">
                <a:solidFill>
                  <a:schemeClr val="bg1"/>
                </a:solidFill>
                <a:latin typeface="Arial" panose="020B0604020202020204" pitchFamily="34" charset="0"/>
                <a:cs typeface="Arial" panose="020B0604020202020204" pitchFamily="34" charset="0"/>
              </a:rPr>
              <a:t>obras públicas </a:t>
            </a:r>
            <a:r>
              <a:rPr lang="es-ES_tradnl" altLang="es-MX" sz="1600" dirty="0">
                <a:solidFill>
                  <a:schemeClr val="bg1"/>
                </a:solidFill>
                <a:latin typeface="Arial" panose="020B0604020202020204" pitchFamily="34" charset="0"/>
                <a:cs typeface="Arial" panose="020B0604020202020204" pitchFamily="34" charset="0"/>
              </a:rPr>
              <a:t>(art. 42 LOPSRM) </a:t>
            </a:r>
            <a:r>
              <a:rPr lang="es-ES_tradnl" altLang="es-MX" sz="2000" dirty="0">
                <a:solidFill>
                  <a:schemeClr val="bg1"/>
                </a:solidFill>
                <a:latin typeface="Arial" panose="020B0604020202020204" pitchFamily="34" charset="0"/>
                <a:cs typeface="Arial" panose="020B0604020202020204" pitchFamily="34" charset="0"/>
              </a:rPr>
              <a:t>se deben justificar considerando lo siguiente:</a:t>
            </a:r>
          </a:p>
          <a:p>
            <a:pPr marL="0" indent="0" algn="just">
              <a:lnSpc>
                <a:spcPct val="100000"/>
              </a:lnSpc>
              <a:spcBef>
                <a:spcPts val="0"/>
              </a:spcBef>
              <a:buNone/>
            </a:pPr>
            <a:endParaRPr lang="es-MX" sz="10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3">
                    <a:lumMod val="75000"/>
                  </a:schemeClr>
                </a:solidFill>
                <a:latin typeface="Arial" panose="020B0604020202020204" pitchFamily="34" charset="0"/>
                <a:cs typeface="Arial" panose="020B0604020202020204" pitchFamily="34" charset="0"/>
              </a:rPr>
              <a:t>1. </a:t>
            </a:r>
            <a:r>
              <a:rPr lang="es-MX" sz="2000" dirty="0">
                <a:solidFill>
                  <a:schemeClr val="bg1"/>
                </a:solidFill>
                <a:latin typeface="Arial" panose="020B0604020202020204" pitchFamily="34" charset="0"/>
                <a:cs typeface="Arial" panose="020B0604020202020204" pitchFamily="34" charset="0"/>
              </a:rPr>
              <a:t>El contrato sólo pueda celebrarse con </a:t>
            </a:r>
            <a:r>
              <a:rPr lang="es-MX" sz="2000" dirty="0">
                <a:solidFill>
                  <a:schemeClr val="accent3">
                    <a:lumMod val="75000"/>
                  </a:schemeClr>
                </a:solidFill>
                <a:latin typeface="Arial" panose="020B0604020202020204" pitchFamily="34" charset="0"/>
                <a:cs typeface="Arial" panose="020B0604020202020204" pitchFamily="34" charset="0"/>
              </a:rPr>
              <a:t>una determinada persona </a:t>
            </a:r>
            <a:r>
              <a:rPr lang="es-MX" sz="2000" dirty="0">
                <a:solidFill>
                  <a:schemeClr val="bg1"/>
                </a:solidFill>
                <a:latin typeface="Arial" panose="020B0604020202020204" pitchFamily="34" charset="0"/>
                <a:cs typeface="Arial" panose="020B0604020202020204" pitchFamily="34" charset="0"/>
              </a:rPr>
              <a:t>por tratarse de </a:t>
            </a:r>
            <a:r>
              <a:rPr lang="es-MX" sz="2000" dirty="0">
                <a:solidFill>
                  <a:srgbClr val="DE708A"/>
                </a:solidFill>
                <a:latin typeface="Arial" panose="020B0604020202020204" pitchFamily="34" charset="0"/>
                <a:cs typeface="Arial" panose="020B0604020202020204" pitchFamily="34" charset="0"/>
              </a:rPr>
              <a:t>o</a:t>
            </a:r>
            <a:r>
              <a:rPr lang="es-MX" sz="2000" dirty="0">
                <a:solidFill>
                  <a:srgbClr val="B36A99"/>
                </a:solidFill>
                <a:latin typeface="Arial" panose="020B0604020202020204" pitchFamily="34" charset="0"/>
                <a:cs typeface="Arial" panose="020B0604020202020204" pitchFamily="34" charset="0"/>
              </a:rPr>
              <a:t>b</a:t>
            </a:r>
            <a:r>
              <a:rPr lang="es-MX" sz="2000" dirty="0">
                <a:solidFill>
                  <a:srgbClr val="B522FF"/>
                </a:solidFill>
                <a:latin typeface="Arial" panose="020B0604020202020204" pitchFamily="34" charset="0"/>
                <a:cs typeface="Arial" panose="020B0604020202020204" pitchFamily="34" charset="0"/>
              </a:rPr>
              <a:t>r</a:t>
            </a:r>
            <a:r>
              <a:rPr lang="es-MX" sz="2000" dirty="0">
                <a:solidFill>
                  <a:srgbClr val="DE3673"/>
                </a:solidFill>
                <a:latin typeface="Arial" panose="020B0604020202020204" pitchFamily="34" charset="0"/>
                <a:cs typeface="Arial" panose="020B0604020202020204" pitchFamily="34" charset="0"/>
              </a:rPr>
              <a:t>a</a:t>
            </a:r>
            <a:r>
              <a:rPr lang="es-MX" sz="2000" dirty="0">
                <a:solidFill>
                  <a:srgbClr val="00B0F0"/>
                </a:solidFill>
                <a:latin typeface="Arial" panose="020B0604020202020204" pitchFamily="34" charset="0"/>
                <a:cs typeface="Arial" panose="020B0604020202020204" pitchFamily="34" charset="0"/>
              </a:rPr>
              <a:t>s</a:t>
            </a:r>
            <a:r>
              <a:rPr lang="es-MX" sz="2000" dirty="0">
                <a:solidFill>
                  <a:srgbClr val="DE708A"/>
                </a:solidFill>
                <a:latin typeface="Arial" panose="020B0604020202020204" pitchFamily="34" charset="0"/>
                <a:cs typeface="Arial" panose="020B0604020202020204" pitchFamily="34" charset="0"/>
              </a:rPr>
              <a:t> </a:t>
            </a:r>
            <a:r>
              <a:rPr lang="es-MX" sz="2000" dirty="0">
                <a:solidFill>
                  <a:srgbClr val="FFC000"/>
                </a:solidFill>
                <a:latin typeface="Arial" panose="020B0604020202020204" pitchFamily="34" charset="0"/>
                <a:cs typeface="Arial" panose="020B0604020202020204" pitchFamily="34" charset="0"/>
              </a:rPr>
              <a:t>d</a:t>
            </a:r>
            <a:r>
              <a:rPr lang="es-MX" sz="2000" dirty="0">
                <a:solidFill>
                  <a:schemeClr val="accent3">
                    <a:lumMod val="75000"/>
                  </a:schemeClr>
                </a:solidFill>
                <a:latin typeface="Arial" panose="020B0604020202020204" pitchFamily="34" charset="0"/>
                <a:cs typeface="Arial" panose="020B0604020202020204" pitchFamily="34" charset="0"/>
              </a:rPr>
              <a:t>e</a:t>
            </a:r>
            <a:r>
              <a:rPr lang="es-MX" sz="2000" dirty="0">
                <a:solidFill>
                  <a:srgbClr val="DE708A"/>
                </a:solidFill>
                <a:latin typeface="Arial" panose="020B0604020202020204" pitchFamily="34" charset="0"/>
                <a:cs typeface="Arial" panose="020B0604020202020204" pitchFamily="34" charset="0"/>
              </a:rPr>
              <a:t> </a:t>
            </a:r>
            <a:r>
              <a:rPr lang="es-MX" sz="2000" dirty="0">
                <a:solidFill>
                  <a:schemeClr val="accent4">
                    <a:lumMod val="75000"/>
                  </a:schemeClr>
                </a:solidFill>
                <a:latin typeface="Arial" panose="020B0604020202020204" pitchFamily="34" charset="0"/>
                <a:cs typeface="Arial" panose="020B0604020202020204" pitchFamily="34" charset="0"/>
              </a:rPr>
              <a:t>a</a:t>
            </a:r>
            <a:r>
              <a:rPr lang="es-MX" sz="2000" dirty="0">
                <a:solidFill>
                  <a:schemeClr val="accent3">
                    <a:lumMod val="75000"/>
                  </a:schemeClr>
                </a:solidFill>
                <a:latin typeface="Arial" panose="020B0604020202020204" pitchFamily="34" charset="0"/>
                <a:cs typeface="Arial" panose="020B0604020202020204" pitchFamily="34" charset="0"/>
              </a:rPr>
              <a:t>r</a:t>
            </a:r>
            <a:r>
              <a:rPr lang="es-MX" sz="2000" dirty="0">
                <a:solidFill>
                  <a:schemeClr val="bg2">
                    <a:lumMod val="60000"/>
                    <a:lumOff val="40000"/>
                  </a:schemeClr>
                </a:solidFill>
                <a:latin typeface="Arial" panose="020B0604020202020204" pitchFamily="34" charset="0"/>
                <a:cs typeface="Arial" panose="020B0604020202020204" pitchFamily="34" charset="0"/>
              </a:rPr>
              <a:t>t</a:t>
            </a:r>
            <a:r>
              <a:rPr lang="es-MX" sz="2000" dirty="0">
                <a:solidFill>
                  <a:srgbClr val="DE708A"/>
                </a:solidFill>
                <a:latin typeface="Arial" panose="020B0604020202020204" pitchFamily="34" charset="0"/>
                <a:cs typeface="Arial" panose="020B0604020202020204" pitchFamily="34" charset="0"/>
              </a:rPr>
              <a:t>e</a:t>
            </a:r>
            <a:r>
              <a:rPr lang="es-MX" sz="2000" dirty="0">
                <a:solidFill>
                  <a:schemeClr val="bg1"/>
                </a:solidFill>
                <a:latin typeface="Arial" panose="020B0604020202020204" pitchFamily="34" charset="0"/>
                <a:cs typeface="Arial" panose="020B0604020202020204" pitchFamily="34" charset="0"/>
              </a:rPr>
              <a:t>, el </a:t>
            </a:r>
            <a:r>
              <a:rPr lang="es-MX" sz="2000" dirty="0">
                <a:solidFill>
                  <a:schemeClr val="accent1">
                    <a:lumMod val="75000"/>
                  </a:schemeClr>
                </a:solidFill>
                <a:latin typeface="Arial" panose="020B0604020202020204" pitchFamily="34" charset="0"/>
                <a:cs typeface="Arial" panose="020B0604020202020204" pitchFamily="34" charset="0"/>
              </a:rPr>
              <a:t>licenciamiento exclusivo</a:t>
            </a:r>
            <a:r>
              <a:rPr lang="es-MX" sz="2000" dirty="0">
                <a:solidFill>
                  <a:schemeClr val="bg1"/>
                </a:solidFill>
                <a:latin typeface="Arial" panose="020B0604020202020204" pitchFamily="34" charset="0"/>
                <a:cs typeface="Arial" panose="020B0604020202020204" pitchFamily="34" charset="0"/>
              </a:rPr>
              <a:t> de patentes, derechos de autor u otros derechos exclusivos </a:t>
            </a:r>
            <a:r>
              <a:rPr lang="es-MX" sz="1600" dirty="0">
                <a:solidFill>
                  <a:schemeClr val="bg1"/>
                </a:solidFill>
                <a:latin typeface="Arial" panose="020B0604020202020204" pitchFamily="34" charset="0"/>
                <a:cs typeface="Arial" panose="020B0604020202020204" pitchFamily="34" charset="0"/>
              </a:rPr>
              <a:t>(fracc. I y 74 fracc. I RLOPSRM)</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3">
                    <a:lumMod val="75000"/>
                  </a:schemeClr>
                </a:solidFill>
                <a:latin typeface="Arial" panose="020B0604020202020204" pitchFamily="34" charset="0"/>
                <a:cs typeface="Arial" panose="020B0604020202020204" pitchFamily="34" charset="0"/>
              </a:rPr>
              <a:t>2. </a:t>
            </a:r>
            <a:r>
              <a:rPr lang="es-MX" sz="2000" dirty="0">
                <a:solidFill>
                  <a:srgbClr val="000000"/>
                </a:solidFill>
                <a:latin typeface="Arial" panose="020B0604020202020204" pitchFamily="34" charset="0"/>
                <a:cs typeface="Arial" panose="020B0604020202020204" pitchFamily="34" charset="0"/>
              </a:rPr>
              <a:t>Existan circunstancias que puedan provocar </a:t>
            </a:r>
            <a:r>
              <a:rPr lang="es-MX" sz="2000" dirty="0">
                <a:solidFill>
                  <a:srgbClr val="FF0000"/>
                </a:solidFill>
                <a:latin typeface="Arial" panose="020B0604020202020204" pitchFamily="34" charset="0"/>
                <a:cs typeface="Arial" panose="020B0604020202020204" pitchFamily="34" charset="0"/>
              </a:rPr>
              <a:t>pérdidas o costos adicionales </a:t>
            </a:r>
            <a:r>
              <a:rPr lang="es-MX" sz="2000" dirty="0">
                <a:solidFill>
                  <a:srgbClr val="000000"/>
                </a:solidFill>
                <a:latin typeface="Arial" panose="020B0604020202020204" pitchFamily="34" charset="0"/>
                <a:cs typeface="Arial" panose="020B0604020202020204" pitchFamily="34" charset="0"/>
              </a:rPr>
              <a:t>importantes, cuantificados y justificados </a:t>
            </a:r>
            <a:r>
              <a:rPr lang="es-MX" sz="1600" dirty="0">
                <a:solidFill>
                  <a:srgbClr val="000000"/>
                </a:solidFill>
                <a:latin typeface="Arial" panose="020B0604020202020204" pitchFamily="34" charset="0"/>
                <a:cs typeface="Arial" panose="020B0604020202020204" pitchFamily="34" charset="0"/>
              </a:rPr>
              <a:t>(fracc. III)</a:t>
            </a:r>
            <a:r>
              <a:rPr lang="es-MX" sz="2000" dirty="0">
                <a:solidFill>
                  <a:srgbClr val="000000"/>
                </a:solidFill>
                <a:latin typeface="Arial" panose="020B0604020202020204" pitchFamily="34" charset="0"/>
                <a:cs typeface="Arial" panose="020B0604020202020204" pitchFamily="34" charset="0"/>
              </a:rPr>
              <a:t>;</a:t>
            </a:r>
            <a:endParaRPr lang="es-MX" sz="1600" dirty="0">
              <a:solidFill>
                <a:srgbClr val="000000"/>
              </a:solidFill>
              <a:latin typeface="Arial" panose="020B0604020202020204" pitchFamily="34" charset="0"/>
              <a:cs typeface="Arial" panose="020B0604020202020204" pitchFamily="34" charset="0"/>
            </a:endParaRPr>
          </a:p>
        </p:txBody>
      </p:sp>
      <p:pic>
        <p:nvPicPr>
          <p:cNvPr id="3" name="Picture 4" descr="DOF - Diario Oficial de la Federación">
            <a:extLst>
              <a:ext uri="{FF2B5EF4-FFF2-40B4-BE49-F238E27FC236}">
                <a16:creationId xmlns:a16="http://schemas.microsoft.com/office/drawing/2014/main" id="{4A40BD48-14EE-9D43-04A1-BAD32866B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829" y="1439599"/>
            <a:ext cx="3441700" cy="21283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prueba Comité de Adquisiciones, Arrendamientos y Servicios contratos para  diferentes servicios | Mediatik">
            <a:extLst>
              <a:ext uri="{FF2B5EF4-FFF2-40B4-BE49-F238E27FC236}">
                <a16:creationId xmlns:a16="http://schemas.microsoft.com/office/drawing/2014/main" id="{40F99BC1-169B-E92F-6D0B-FF0356C4F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8007" y="1445802"/>
            <a:ext cx="2933700" cy="212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1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290">
                                          <p:stCondLst>
                                            <p:cond delay="0"/>
                                          </p:stCondLst>
                                        </p:cTn>
                                        <p:tgtEl>
                                          <p:spTgt spid="11">
                                            <p:txEl>
                                              <p:pRg st="0" end="0"/>
                                            </p:txEl>
                                          </p:spTgt>
                                        </p:tgtEl>
                                      </p:cBhvr>
                                    </p:animEffect>
                                    <p:anim calcmode="lin" valueType="num">
                                      <p:cBhvr>
                                        <p:cTn id="8" dur="911"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xEl>
                                              <p:pRg st="0" end="0"/>
                                            </p:txEl>
                                          </p:spTgt>
                                        </p:tgtEl>
                                      </p:cBhvr>
                                      <p:to x="100000" y="60000"/>
                                    </p:animScale>
                                    <p:animScale>
                                      <p:cBhvr>
                                        <p:cTn id="14" dur="83" decel="50000">
                                          <p:stCondLst>
                                            <p:cond delay="338"/>
                                          </p:stCondLst>
                                        </p:cTn>
                                        <p:tgtEl>
                                          <p:spTgt spid="11">
                                            <p:txEl>
                                              <p:pRg st="0" end="0"/>
                                            </p:txEl>
                                          </p:spTgt>
                                        </p:tgtEl>
                                      </p:cBhvr>
                                      <p:to x="100000" y="100000"/>
                                    </p:animScale>
                                    <p:animScale>
                                      <p:cBhvr>
                                        <p:cTn id="15" dur="13">
                                          <p:stCondLst>
                                            <p:cond delay="656"/>
                                          </p:stCondLst>
                                        </p:cTn>
                                        <p:tgtEl>
                                          <p:spTgt spid="11">
                                            <p:txEl>
                                              <p:pRg st="0" end="0"/>
                                            </p:txEl>
                                          </p:spTgt>
                                        </p:tgtEl>
                                      </p:cBhvr>
                                      <p:to x="100000" y="80000"/>
                                    </p:animScale>
                                    <p:animScale>
                                      <p:cBhvr>
                                        <p:cTn id="16" dur="83" decel="50000">
                                          <p:stCondLst>
                                            <p:cond delay="669"/>
                                          </p:stCondLst>
                                        </p:cTn>
                                        <p:tgtEl>
                                          <p:spTgt spid="11">
                                            <p:txEl>
                                              <p:pRg st="0" end="0"/>
                                            </p:txEl>
                                          </p:spTgt>
                                        </p:tgtEl>
                                      </p:cBhvr>
                                      <p:to x="100000" y="100000"/>
                                    </p:animScale>
                                    <p:animScale>
                                      <p:cBhvr>
                                        <p:cTn id="17" dur="13">
                                          <p:stCondLst>
                                            <p:cond delay="821"/>
                                          </p:stCondLst>
                                        </p:cTn>
                                        <p:tgtEl>
                                          <p:spTgt spid="11">
                                            <p:txEl>
                                              <p:pRg st="0" end="0"/>
                                            </p:txEl>
                                          </p:spTgt>
                                        </p:tgtEl>
                                      </p:cBhvr>
                                      <p:to x="100000" y="90000"/>
                                    </p:animScale>
                                    <p:animScale>
                                      <p:cBhvr>
                                        <p:cTn id="18" dur="83" decel="50000">
                                          <p:stCondLst>
                                            <p:cond delay="834"/>
                                          </p:stCondLst>
                                        </p:cTn>
                                        <p:tgtEl>
                                          <p:spTgt spid="11">
                                            <p:txEl>
                                              <p:pRg st="0" end="0"/>
                                            </p:txEl>
                                          </p:spTgt>
                                        </p:tgtEl>
                                      </p:cBhvr>
                                      <p:to x="100000" y="100000"/>
                                    </p:animScale>
                                    <p:animScale>
                                      <p:cBhvr>
                                        <p:cTn id="19" dur="13">
                                          <p:stCondLst>
                                            <p:cond delay="904"/>
                                          </p:stCondLst>
                                        </p:cTn>
                                        <p:tgtEl>
                                          <p:spTgt spid="11">
                                            <p:txEl>
                                              <p:pRg st="0" end="0"/>
                                            </p:txEl>
                                          </p:spTgt>
                                        </p:tgtEl>
                                      </p:cBhvr>
                                      <p:to x="100000" y="95000"/>
                                    </p:animScale>
                                    <p:animScale>
                                      <p:cBhvr>
                                        <p:cTn id="20" dur="83" decel="50000">
                                          <p:stCondLst>
                                            <p:cond delay="917"/>
                                          </p:stCondLst>
                                        </p:cTn>
                                        <p:tgtEl>
                                          <p:spTgt spid="11">
                                            <p:txEl>
                                              <p:pRg st="0" end="0"/>
                                            </p:txEl>
                                          </p:spTgt>
                                        </p:tgtEl>
                                      </p:cBhvr>
                                      <p:to x="100000" y="100000"/>
                                    </p:animScale>
                                  </p:childTnLst>
                                </p:cTn>
                              </p:par>
                            </p:childTnLst>
                          </p:cTn>
                        </p:par>
                        <p:par>
                          <p:cTn id="21" fill="hold">
                            <p:stCondLst>
                              <p:cond delay="1000"/>
                            </p:stCondLst>
                            <p:childTnLst>
                              <p:par>
                                <p:cTn id="22" presetID="21" presetClass="entr" presetSubtype="1"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1500"/>
                                        <p:tgtEl>
                                          <p:spTgt spid="3"/>
                                        </p:tgtEl>
                                      </p:cBhvr>
                                    </p:animEffect>
                                  </p:childTnLst>
                                </p:cTn>
                              </p:par>
                            </p:childTnLst>
                          </p:cTn>
                        </p:par>
                        <p:par>
                          <p:cTn id="25" fill="hold">
                            <p:stCondLst>
                              <p:cond delay="2500"/>
                            </p:stCondLst>
                            <p:childTnLst>
                              <p:par>
                                <p:cTn id="26" presetID="5" presetClass="entr" presetSubtype="1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heckerboard(across)">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1">
                                            <p:txEl>
                                              <p:pRg st="10" end="10"/>
                                            </p:txEl>
                                          </p:spTgt>
                                        </p:tgtEl>
                                        <p:attrNameLst>
                                          <p:attrName>style.visibility</p:attrName>
                                        </p:attrNameLst>
                                      </p:cBhvr>
                                      <p:to>
                                        <p:strVal val="visible"/>
                                      </p:to>
                                    </p:set>
                                    <p:anim calcmode="lin" valueType="num">
                                      <p:cBhvr>
                                        <p:cTn id="33" dur="10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34" dur="1000" fill="hold"/>
                                        <p:tgtEl>
                                          <p:spTgt spid="11">
                                            <p:txEl>
                                              <p:pRg st="10" end="10"/>
                                            </p:txEl>
                                          </p:spTgt>
                                        </p:tgtEl>
                                        <p:attrNameLst>
                                          <p:attrName>ppt_h</p:attrName>
                                        </p:attrNameLst>
                                      </p:cBhvr>
                                      <p:tavLst>
                                        <p:tav tm="0">
                                          <p:val>
                                            <p:fltVal val="0"/>
                                          </p:val>
                                        </p:tav>
                                        <p:tav tm="100000">
                                          <p:val>
                                            <p:strVal val="#ppt_h"/>
                                          </p:val>
                                        </p:tav>
                                      </p:tavLst>
                                    </p:anim>
                                    <p:anim calcmode="lin" valueType="num">
                                      <p:cBhvr>
                                        <p:cTn id="35" dur="1000" fill="hold"/>
                                        <p:tgtEl>
                                          <p:spTgt spid="11">
                                            <p:txEl>
                                              <p:pRg st="10" end="10"/>
                                            </p:txEl>
                                          </p:spTgt>
                                        </p:tgtEl>
                                        <p:attrNameLst>
                                          <p:attrName>style.rotation</p:attrName>
                                        </p:attrNameLst>
                                      </p:cBhvr>
                                      <p:tavLst>
                                        <p:tav tm="0">
                                          <p:val>
                                            <p:fltVal val="90"/>
                                          </p:val>
                                        </p:tav>
                                        <p:tav tm="100000">
                                          <p:val>
                                            <p:fltVal val="0"/>
                                          </p:val>
                                        </p:tav>
                                      </p:tavLst>
                                    </p:anim>
                                    <p:animEffect transition="in" filter="fade">
                                      <p:cBhvr>
                                        <p:cTn id="36" dur="1000"/>
                                        <p:tgtEl>
                                          <p:spTgt spid="11">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11">
                                            <p:txEl>
                                              <p:pRg st="12" end="12"/>
                                            </p:txEl>
                                          </p:spTgt>
                                        </p:tgtEl>
                                        <p:attrNameLst>
                                          <p:attrName>style.visibility</p:attrName>
                                        </p:attrNameLst>
                                      </p:cBhvr>
                                      <p:to>
                                        <p:strVal val="visible"/>
                                      </p:to>
                                    </p:set>
                                    <p:animEffect transition="in" filter="strips(downLeft)">
                                      <p:cBhvr>
                                        <p:cTn id="41" dur="1000"/>
                                        <p:tgtEl>
                                          <p:spTgt spid="11">
                                            <p:txEl>
                                              <p:pRg st="12" end="1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1">
                                            <p:txEl>
                                              <p:pRg st="14" end="14"/>
                                            </p:txEl>
                                          </p:spTgt>
                                        </p:tgtEl>
                                        <p:attrNameLst>
                                          <p:attrName>style.visibility</p:attrName>
                                        </p:attrNameLst>
                                      </p:cBhvr>
                                      <p:to>
                                        <p:strVal val="visible"/>
                                      </p:to>
                                    </p:set>
                                    <p:animEffect transition="in" filter="barn(inVertical)">
                                      <p:cBhvr>
                                        <p:cTn id="46" dur="1000"/>
                                        <p:tgtEl>
                                          <p:spTgt spid="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70758"/>
          </a:xfrm>
        </p:spPr>
        <p:txBody>
          <a:bodyPr>
            <a:normAutofit/>
          </a:bodyPr>
          <a:lstStyle/>
          <a:p>
            <a:pPr marL="0" indent="0" algn="just" defTabSz="457200">
              <a:lnSpc>
                <a:spcPct val="100000"/>
              </a:lnSpc>
              <a:spcBef>
                <a:spcPts val="0"/>
              </a:spcBef>
              <a:buClr>
                <a:srgbClr val="000000"/>
              </a:buClr>
              <a:buNone/>
            </a:pPr>
            <a:r>
              <a:rPr lang="es-MX" sz="2000" b="1" dirty="0">
                <a:solidFill>
                  <a:schemeClr val="accent6">
                    <a:lumMod val="50000"/>
                  </a:schemeClr>
                </a:solidFill>
                <a:latin typeface="Arial" panose="020B0604020202020204" pitchFamily="34" charset="0"/>
                <a:cs typeface="Arial" panose="020B0604020202020204" pitchFamily="34" charset="0"/>
              </a:rPr>
              <a:t>3</a:t>
            </a:r>
            <a:r>
              <a:rPr lang="es-MX" sz="2000" b="1" dirty="0">
                <a:solidFill>
                  <a:schemeClr val="accent3">
                    <a:lumMod val="75000"/>
                  </a:schemeClr>
                </a:solidFill>
                <a:latin typeface="Arial" panose="020B0604020202020204" pitchFamily="34" charset="0"/>
                <a:cs typeface="Arial" panose="020B0604020202020204" pitchFamily="34" charset="0"/>
              </a:rPr>
              <a:t>.</a:t>
            </a:r>
            <a:r>
              <a:rPr lang="es-MX" sz="2000" b="1" dirty="0">
                <a:solidFill>
                  <a:schemeClr val="accent6">
                    <a:lumMod val="50000"/>
                  </a:schemeClr>
                </a:solidFill>
                <a:latin typeface="Arial" panose="020B0604020202020204" pitchFamily="34" charset="0"/>
                <a:cs typeface="Arial" panose="020B0604020202020204" pitchFamily="34" charset="0"/>
              </a:rPr>
              <a:t> </a:t>
            </a:r>
            <a:r>
              <a:rPr lang="es-MX" sz="2000" dirty="0">
                <a:solidFill>
                  <a:srgbClr val="3366FF"/>
                </a:solidFill>
                <a:latin typeface="Arial" panose="020B0604020202020204" pitchFamily="34" charset="0"/>
                <a:cs typeface="Arial" panose="020B0604020202020204" pitchFamily="34" charset="0"/>
              </a:rPr>
              <a:t>Peligre o se altere </a:t>
            </a:r>
            <a:r>
              <a:rPr lang="es-MX" sz="2000" dirty="0">
                <a:solidFill>
                  <a:schemeClr val="bg1"/>
                </a:solidFill>
                <a:latin typeface="Arial" panose="020B0604020202020204" pitchFamily="34" charset="0"/>
                <a:cs typeface="Arial" panose="020B0604020202020204" pitchFamily="34" charset="0"/>
              </a:rPr>
              <a:t>el orden social, la economía, los servicios públicos, la salubridad, la seguridad o el ambiente de alguna zona o región del país </a:t>
            </a:r>
            <a:r>
              <a:rPr lang="es-MX" sz="2000" dirty="0">
                <a:solidFill>
                  <a:schemeClr val="bg2">
                    <a:lumMod val="75000"/>
                  </a:schemeClr>
                </a:solidFill>
                <a:latin typeface="Arial" panose="020B0604020202020204" pitchFamily="34" charset="0"/>
                <a:cs typeface="Arial" panose="020B0604020202020204" pitchFamily="34" charset="0"/>
              </a:rPr>
              <a:t>como consecuencia de caso fortuito o de fuerza mayor</a:t>
            </a:r>
            <a:r>
              <a:rPr lang="es-MX" sz="2000" dirty="0">
                <a:solidFill>
                  <a:schemeClr val="bg1"/>
                </a:solidFill>
                <a:latin typeface="Arial" panose="020B0604020202020204" pitchFamily="34" charset="0"/>
                <a:cs typeface="Arial" panose="020B0604020202020204" pitchFamily="34" charset="0"/>
              </a:rPr>
              <a:t> </a:t>
            </a:r>
            <a:r>
              <a:rPr lang="es-MX" sz="1600" dirty="0">
                <a:solidFill>
                  <a:schemeClr val="bg1"/>
                </a:solidFill>
                <a:latin typeface="Arial" panose="020B0604020202020204" pitchFamily="34" charset="0"/>
                <a:cs typeface="Arial" panose="020B0604020202020204" pitchFamily="34" charset="0"/>
              </a:rPr>
              <a:t>(fracc. II)</a:t>
            </a:r>
            <a:r>
              <a:rPr lang="es-MX" sz="2000" dirty="0">
                <a:solidFill>
                  <a:schemeClr val="bg1"/>
                </a:solidFill>
                <a:latin typeface="Arial" panose="020B0604020202020204" pitchFamily="34" charset="0"/>
                <a:cs typeface="Arial" panose="020B0604020202020204" pitchFamily="34" charset="0"/>
              </a:rPr>
              <a:t>;</a:t>
            </a:r>
            <a:endParaRPr lang="es-MX" sz="2000" b="1" dirty="0">
              <a:solidFill>
                <a:schemeClr val="accent6">
                  <a:lumMod val="50000"/>
                </a:schemeClr>
              </a:solidFill>
              <a:latin typeface="Arial" panose="020B0604020202020204" pitchFamily="34" charset="0"/>
              <a:cs typeface="Arial" panose="020B0604020202020204" pitchFamily="34" charset="0"/>
            </a:endParaRPr>
          </a:p>
          <a:p>
            <a:pPr marL="0" indent="0" algn="just" defTabSz="457200">
              <a:lnSpc>
                <a:spcPct val="100000"/>
              </a:lnSpc>
              <a:spcBef>
                <a:spcPts val="0"/>
              </a:spcBef>
              <a:buClr>
                <a:srgbClr val="000000"/>
              </a:buClr>
              <a:buNone/>
            </a:pPr>
            <a:endParaRPr lang="es-MX" sz="1000" b="1" dirty="0">
              <a:solidFill>
                <a:schemeClr val="accent6">
                  <a:lumMod val="50000"/>
                </a:schemeClr>
              </a:solidFill>
              <a:latin typeface="Arial" panose="020B0604020202020204" pitchFamily="34" charset="0"/>
              <a:cs typeface="Arial" panose="020B0604020202020204" pitchFamily="34" charset="0"/>
            </a:endParaRPr>
          </a:p>
          <a:p>
            <a:pPr marL="0" indent="0" algn="just" defTabSz="457200">
              <a:lnSpc>
                <a:spcPct val="100000"/>
              </a:lnSpc>
              <a:spcBef>
                <a:spcPts val="0"/>
              </a:spcBef>
              <a:buClr>
                <a:srgbClr val="000000"/>
              </a:buClr>
              <a:buNone/>
            </a:pPr>
            <a:r>
              <a:rPr lang="es-MX" sz="2000" b="1" dirty="0">
                <a:solidFill>
                  <a:schemeClr val="accent6">
                    <a:lumMod val="50000"/>
                  </a:schemeClr>
                </a:solidFill>
                <a:latin typeface="Arial" panose="020B0604020202020204" pitchFamily="34" charset="0"/>
                <a:cs typeface="Arial" panose="020B0604020202020204" pitchFamily="34" charset="0"/>
              </a:rPr>
              <a:t>4</a:t>
            </a:r>
            <a:r>
              <a:rPr lang="es-MX" sz="2000" b="1" dirty="0">
                <a:solidFill>
                  <a:schemeClr val="accent3">
                    <a:lumMod val="75000"/>
                  </a:schemeClr>
                </a:solidFill>
                <a:latin typeface="Arial" panose="020B0604020202020204" pitchFamily="34" charset="0"/>
                <a:cs typeface="Arial" panose="020B0604020202020204" pitchFamily="34" charset="0"/>
              </a:rPr>
              <a:t>.</a:t>
            </a:r>
            <a:r>
              <a:rPr lang="es-MX" sz="2000" b="1" dirty="0">
                <a:solidFill>
                  <a:srgbClr val="0070C0"/>
                </a:solidFill>
                <a:latin typeface="Arial" panose="020B0604020202020204" pitchFamily="34" charset="0"/>
                <a:cs typeface="Arial" panose="020B0604020202020204" pitchFamily="34" charset="0"/>
              </a:rPr>
              <a:t> </a:t>
            </a:r>
            <a:r>
              <a:rPr lang="es-MX" sz="2000" dirty="0">
                <a:solidFill>
                  <a:schemeClr val="bg2">
                    <a:lumMod val="75000"/>
                  </a:schemeClr>
                </a:solidFill>
                <a:latin typeface="Arial" panose="020B0604020202020204" pitchFamily="34" charset="0"/>
                <a:cs typeface="Arial" panose="020B0604020202020204" pitchFamily="34" charset="0"/>
              </a:rPr>
              <a:t>Derivado de caso fortuito o fuerza mayor</a:t>
            </a:r>
            <a:r>
              <a:rPr lang="es-MX" sz="2000" dirty="0">
                <a:solidFill>
                  <a:srgbClr val="DE708A"/>
                </a:solidFill>
                <a:latin typeface="Arial" panose="020B0604020202020204" pitchFamily="34" charset="0"/>
                <a:cs typeface="Arial" panose="020B0604020202020204" pitchFamily="34" charset="0"/>
              </a:rPr>
              <a:t>, no sea posible ejecutar los trabajos </a:t>
            </a:r>
            <a:r>
              <a:rPr lang="es-MX" sz="2000" dirty="0">
                <a:solidFill>
                  <a:srgbClr val="000000"/>
                </a:solidFill>
                <a:latin typeface="Arial" panose="020B0604020202020204" pitchFamily="34" charset="0"/>
                <a:cs typeface="Arial" panose="020B0604020202020204" pitchFamily="34" charset="0"/>
              </a:rPr>
              <a:t>mediante licitación pública </a:t>
            </a:r>
            <a:r>
              <a:rPr lang="es-MX" sz="2000" dirty="0">
                <a:solidFill>
                  <a:srgbClr val="DE708A"/>
                </a:solidFill>
                <a:latin typeface="Arial" panose="020B0604020202020204" pitchFamily="34" charset="0"/>
                <a:cs typeface="Arial" panose="020B0604020202020204" pitchFamily="34" charset="0"/>
              </a:rPr>
              <a:t>en el tiempo requerido para atender la eventualidad </a:t>
            </a:r>
            <a:r>
              <a:rPr lang="es-MX" sz="2000" dirty="0">
                <a:solidFill>
                  <a:srgbClr val="000000"/>
                </a:solidFill>
                <a:latin typeface="Arial" panose="020B0604020202020204" pitchFamily="34" charset="0"/>
                <a:cs typeface="Arial" panose="020B0604020202020204" pitchFamily="34" charset="0"/>
              </a:rPr>
              <a:t>de que se trate, en este supuesto deberán limitarse a lo estrictamente necesario para afrontarla </a:t>
            </a:r>
            <a:r>
              <a:rPr lang="es-MX" sz="1600" dirty="0">
                <a:solidFill>
                  <a:srgbClr val="000000"/>
                </a:solidFill>
                <a:latin typeface="Arial" panose="020B0604020202020204" pitchFamily="34" charset="0"/>
                <a:cs typeface="Arial" panose="020B0604020202020204" pitchFamily="34" charset="0"/>
              </a:rPr>
              <a:t> (fracc. V y 74 fracc IV RLOPSRM)</a:t>
            </a:r>
            <a:r>
              <a:rPr lang="es-MX" sz="2000" dirty="0">
                <a:solidFill>
                  <a:srgbClr val="000000"/>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6">
                    <a:lumMod val="50000"/>
                  </a:schemeClr>
                </a:solidFill>
                <a:latin typeface="Arial" panose="020B0604020202020204" pitchFamily="34" charset="0"/>
                <a:cs typeface="Arial" panose="020B0604020202020204" pitchFamily="34" charset="0"/>
              </a:rPr>
              <a:t>5</a:t>
            </a:r>
            <a:r>
              <a:rPr lang="es-MX" sz="2000" b="1" dirty="0">
                <a:solidFill>
                  <a:schemeClr val="accent3">
                    <a:lumMod val="75000"/>
                  </a:schemeClr>
                </a:solidFill>
                <a:latin typeface="Arial" panose="020B0604020202020204" pitchFamily="34" charset="0"/>
                <a:cs typeface="Arial" panose="020B0604020202020204" pitchFamily="34" charset="0"/>
              </a:rPr>
              <a:t>.</a:t>
            </a:r>
            <a:r>
              <a:rPr lang="es-MX" sz="2000" b="1" dirty="0">
                <a:solidFill>
                  <a:schemeClr val="accent6">
                    <a:lumMod val="50000"/>
                  </a:schemeClr>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Se realicen </a:t>
            </a:r>
            <a:r>
              <a:rPr lang="es-MX" sz="2000" dirty="0">
                <a:solidFill>
                  <a:srgbClr val="DE708A"/>
                </a:solidFill>
                <a:latin typeface="Arial" panose="020B0604020202020204" pitchFamily="34" charset="0"/>
                <a:cs typeface="Arial" panose="020B0604020202020204" pitchFamily="34" charset="0"/>
              </a:rPr>
              <a:t>con fines exclusivamente militares o para la armada</a:t>
            </a:r>
            <a:r>
              <a:rPr lang="es-MX" sz="2000" dirty="0">
                <a:solidFill>
                  <a:schemeClr val="bg1"/>
                </a:solidFill>
                <a:latin typeface="Arial" panose="020B0604020202020204" pitchFamily="34" charset="0"/>
                <a:cs typeface="Arial" panose="020B0604020202020204" pitchFamily="34" charset="0"/>
              </a:rPr>
              <a:t>, o su contratación mediante licitación pública </a:t>
            </a:r>
            <a:r>
              <a:rPr lang="es-MX" sz="2000" dirty="0">
                <a:solidFill>
                  <a:srgbClr val="C00000"/>
                </a:solidFill>
                <a:latin typeface="Arial" panose="020B0604020202020204" pitchFamily="34" charset="0"/>
                <a:cs typeface="Arial" panose="020B0604020202020204" pitchFamily="34" charset="0"/>
              </a:rPr>
              <a:t>ponga en riesgo la seguridad nacional </a:t>
            </a:r>
            <a:r>
              <a:rPr lang="es-MX" sz="2000" dirty="0">
                <a:solidFill>
                  <a:schemeClr val="bg1"/>
                </a:solidFill>
                <a:latin typeface="Arial" panose="020B0604020202020204" pitchFamily="34" charset="0"/>
                <a:cs typeface="Arial" panose="020B0604020202020204" pitchFamily="34" charset="0"/>
              </a:rPr>
              <a:t>o</a:t>
            </a:r>
            <a:r>
              <a:rPr lang="es-MX" sz="2000" dirty="0">
                <a:solidFill>
                  <a:srgbClr val="DE708A"/>
                </a:solidFill>
                <a:latin typeface="Arial" panose="020B0604020202020204" pitchFamily="34" charset="0"/>
                <a:cs typeface="Arial" panose="020B0604020202020204" pitchFamily="34" charset="0"/>
              </a:rPr>
              <a:t> </a:t>
            </a:r>
            <a:r>
              <a:rPr lang="es-MX" sz="2000" dirty="0">
                <a:solidFill>
                  <a:srgbClr val="0070C0"/>
                </a:solidFill>
                <a:latin typeface="Arial" panose="020B0604020202020204" pitchFamily="34" charset="0"/>
                <a:cs typeface="Arial" panose="020B0604020202020204" pitchFamily="34" charset="0"/>
              </a:rPr>
              <a:t>la seguridad pública</a:t>
            </a:r>
            <a:r>
              <a:rPr lang="es-MX" sz="2000" dirty="0">
                <a:solidFill>
                  <a:schemeClr val="bg1"/>
                </a:solidFill>
                <a:latin typeface="Arial" panose="020B0604020202020204" pitchFamily="34" charset="0"/>
                <a:cs typeface="Arial" panose="020B0604020202020204" pitchFamily="34" charset="0"/>
              </a:rPr>
              <a:t>, en los términos de las leyes de la materia; </a:t>
            </a:r>
            <a:r>
              <a:rPr lang="es-MX" sz="1600" dirty="0">
                <a:solidFill>
                  <a:schemeClr val="bg1"/>
                </a:solidFill>
                <a:latin typeface="Arial" panose="020B0604020202020204" pitchFamily="34" charset="0"/>
                <a:cs typeface="Arial" panose="020B0604020202020204" pitchFamily="34" charset="0"/>
              </a:rPr>
              <a:t>(fracc. IV y 74 fracc III RLOPSRM)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Font typeface="+mj-lt"/>
              <a:buAutoNum type="arabicPeriod" startAt="2"/>
            </a:pPr>
            <a:endParaRPr lang="es-MX" sz="10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6">
                    <a:lumMod val="50000"/>
                  </a:schemeClr>
                </a:solidFill>
                <a:latin typeface="Arial" panose="020B0604020202020204" pitchFamily="34" charset="0"/>
                <a:cs typeface="Arial" panose="020B0604020202020204" pitchFamily="34" charset="0"/>
              </a:rPr>
              <a:t>6</a:t>
            </a:r>
            <a:r>
              <a:rPr lang="es-MX" sz="2000" b="1" dirty="0">
                <a:solidFill>
                  <a:schemeClr val="accent3">
                    <a:lumMod val="75000"/>
                  </a:schemeClr>
                </a:solidFill>
                <a:latin typeface="Arial" panose="020B0604020202020204" pitchFamily="34" charset="0"/>
                <a:cs typeface="Arial" panose="020B0604020202020204" pitchFamily="34" charset="0"/>
              </a:rPr>
              <a:t>.</a:t>
            </a:r>
            <a:r>
              <a:rPr lang="es-MX" sz="2000" b="1" dirty="0">
                <a:solidFill>
                  <a:schemeClr val="accent6">
                    <a:lumMod val="50000"/>
                  </a:schemeClr>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Se haya </a:t>
            </a:r>
            <a:r>
              <a:rPr lang="es-MX" sz="2000" dirty="0">
                <a:solidFill>
                  <a:srgbClr val="F97931"/>
                </a:solidFill>
                <a:latin typeface="Arial" panose="020B0604020202020204" pitchFamily="34" charset="0"/>
                <a:cs typeface="Arial" panose="020B0604020202020204" pitchFamily="34" charset="0"/>
              </a:rPr>
              <a:t>rescindido el contrato </a:t>
            </a:r>
            <a:r>
              <a:rPr lang="es-MX" sz="2000" dirty="0">
                <a:solidFill>
                  <a:schemeClr val="bg1"/>
                </a:solidFill>
                <a:latin typeface="Arial" panose="020B0604020202020204" pitchFamily="34" charset="0"/>
                <a:cs typeface="Arial" panose="020B0604020202020204" pitchFamily="34" charset="0"/>
              </a:rPr>
              <a:t>adjudicado a través de licitación, se podrá adjudicar al licitante que haya presentado la siguiente proposición más baja, si la diferencia en precio con respecto a la proposición inicialmente adjudicada no es superior al 10%, si se evaluó con puntos o porcentajes, se puede adjudicar a la que siga en calificación </a:t>
            </a:r>
            <a:r>
              <a:rPr lang="es-MX" sz="1600" dirty="0">
                <a:solidFill>
                  <a:schemeClr val="bg1"/>
                </a:solidFill>
                <a:latin typeface="Arial" panose="020B0604020202020204" pitchFamily="34" charset="0"/>
                <a:cs typeface="Arial" panose="020B0604020202020204" pitchFamily="34" charset="0"/>
              </a:rPr>
              <a:t>(fracc. VI y 72 fracc V RLOPRSM)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6">
                    <a:lumMod val="50000"/>
                  </a:schemeClr>
                </a:solidFill>
                <a:latin typeface="Arial" panose="020B0604020202020204" pitchFamily="34" charset="0"/>
                <a:cs typeface="Arial" panose="020B0604020202020204" pitchFamily="34" charset="0"/>
              </a:rPr>
              <a:t>7</a:t>
            </a:r>
            <a:r>
              <a:rPr lang="es-MX" sz="2000" b="1" dirty="0">
                <a:solidFill>
                  <a:schemeClr val="accent3">
                    <a:lumMod val="75000"/>
                  </a:schemeClr>
                </a:solidFill>
                <a:latin typeface="Arial" panose="020B0604020202020204" pitchFamily="34" charset="0"/>
                <a:cs typeface="Arial" panose="020B0604020202020204" pitchFamily="34" charset="0"/>
              </a:rPr>
              <a:t>.</a:t>
            </a:r>
            <a:r>
              <a:rPr lang="es-MX" sz="2000" b="1" dirty="0">
                <a:solidFill>
                  <a:schemeClr val="accent6">
                    <a:lumMod val="50000"/>
                  </a:schemeClr>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Se haya </a:t>
            </a:r>
            <a:r>
              <a:rPr lang="es-MX" sz="2000" dirty="0">
                <a:solidFill>
                  <a:schemeClr val="accent5">
                    <a:lumMod val="75000"/>
                  </a:schemeClr>
                </a:solidFill>
                <a:latin typeface="Arial" panose="020B0604020202020204" pitchFamily="34" charset="0"/>
                <a:cs typeface="Arial" panose="020B0604020202020204" pitchFamily="34" charset="0"/>
              </a:rPr>
              <a:t>declarado desierta una licitación pública</a:t>
            </a:r>
            <a:r>
              <a:rPr lang="es-MX" sz="2000" dirty="0">
                <a:solidFill>
                  <a:schemeClr val="bg1"/>
                </a:solidFill>
                <a:latin typeface="Arial" panose="020B0604020202020204" pitchFamily="34" charset="0"/>
                <a:cs typeface="Arial" panose="020B0604020202020204" pitchFamily="34" charset="0"/>
              </a:rPr>
              <a:t>, siempre que se mantengan los</a:t>
            </a:r>
          </a:p>
        </p:txBody>
      </p:sp>
    </p:spTree>
    <p:extLst>
      <p:ext uri="{BB962C8B-B14F-4D97-AF65-F5344CB8AC3E}">
        <p14:creationId xmlns:p14="http://schemas.microsoft.com/office/powerpoint/2010/main" val="246629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50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18" dur="10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800" decel="100000"/>
                                        <p:tgtEl>
                                          <p:spTgt spid="11">
                                            <p:txEl>
                                              <p:pRg st="4" end="4"/>
                                            </p:txEl>
                                          </p:spTgt>
                                        </p:tgtEl>
                                      </p:cBhvr>
                                    </p:animEffect>
                                    <p:anim calcmode="lin" valueType="num">
                                      <p:cBhvr>
                                        <p:cTn id="28"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circle(in)">
                                      <p:cBhvr>
                                        <p:cTn id="37" dur="125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11">
                                            <p:txEl>
                                              <p:pRg st="8" end="8"/>
                                            </p:txEl>
                                          </p:spTgt>
                                        </p:tgtEl>
                                        <p:attrNameLst>
                                          <p:attrName>style.visibility</p:attrName>
                                        </p:attrNameLst>
                                      </p:cBhvr>
                                      <p:to>
                                        <p:strVal val="visible"/>
                                      </p:to>
                                    </p:set>
                                    <p:animScale>
                                      <p:cBhvr>
                                        <p:cTn id="42" dur="1000" decel="50000" fill="hold">
                                          <p:stCondLst>
                                            <p:cond delay="0"/>
                                          </p:stCondLst>
                                        </p:cTn>
                                        <p:tgtEl>
                                          <p:spTgt spid="11">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1">
                                            <p:txEl>
                                              <p:pRg st="8" end="8"/>
                                            </p:txEl>
                                          </p:spTgt>
                                        </p:tgtEl>
                                        <p:attrNameLst>
                                          <p:attrName>ppt_x</p:attrName>
                                          <p:attrName>ppt_y</p:attrName>
                                        </p:attrNameLst>
                                      </p:cBhvr>
                                    </p:animMotion>
                                    <p:animEffect transition="in" filter="fade">
                                      <p:cBhvr>
                                        <p:cTn id="44"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865806"/>
          </a:xfrm>
        </p:spPr>
        <p:txBody>
          <a:bodyPr>
            <a:normAutofit lnSpcReduction="10000"/>
          </a:bodyPr>
          <a:lstStyle/>
          <a:p>
            <a:pPr marL="0" indent="0" algn="just" defTabSz="457200">
              <a:lnSpc>
                <a:spcPct val="100000"/>
              </a:lnSpc>
              <a:spcBef>
                <a:spcPts val="0"/>
              </a:spcBef>
              <a:buClr>
                <a:srgbClr val="000000"/>
              </a:buClr>
              <a:buNone/>
            </a:pPr>
            <a:r>
              <a:rPr lang="es-MX" sz="2000" dirty="0">
                <a:solidFill>
                  <a:schemeClr val="bg1"/>
                </a:solidFill>
                <a:latin typeface="Arial" panose="020B0604020202020204" pitchFamily="34" charset="0"/>
                <a:cs typeface="Arial" panose="020B0604020202020204" pitchFamily="34" charset="0"/>
              </a:rPr>
              <a:t>requisitos establecidos en la convocatoria cuyo incumplimiento fue causa de desechamiento por afectar la solvencia de las proposiciones; </a:t>
            </a:r>
            <a:r>
              <a:rPr lang="es-MX" sz="1600" dirty="0">
                <a:solidFill>
                  <a:schemeClr val="bg1"/>
                </a:solidFill>
                <a:latin typeface="Arial" panose="020B0604020202020204" pitchFamily="34" charset="0"/>
                <a:cs typeface="Arial" panose="020B0604020202020204" pitchFamily="34" charset="0"/>
              </a:rPr>
              <a:t>(fracc. VII y 74 fracc VI RLOPSRM)</a:t>
            </a:r>
          </a:p>
          <a:p>
            <a:pPr marL="0" indent="0" algn="just" defTabSz="457200">
              <a:lnSpc>
                <a:spcPct val="100000"/>
              </a:lnSpc>
              <a:spcBef>
                <a:spcPts val="0"/>
              </a:spcBef>
              <a:buClr>
                <a:srgbClr val="000000"/>
              </a:buClr>
              <a:buNone/>
            </a:pPr>
            <a:endParaRPr lang="es-MX" sz="1000" dirty="0">
              <a:solidFill>
                <a:schemeClr val="bg1"/>
              </a:solidFill>
              <a:latin typeface="Arial" panose="020B0604020202020204" pitchFamily="34" charset="0"/>
              <a:cs typeface="Arial" panose="020B0604020202020204" pitchFamily="34" charset="0"/>
            </a:endParaRPr>
          </a:p>
          <a:p>
            <a:pPr marL="0" indent="0" algn="just" defTabSz="457200">
              <a:lnSpc>
                <a:spcPct val="100000"/>
              </a:lnSpc>
              <a:spcBef>
                <a:spcPts val="0"/>
              </a:spcBef>
              <a:buClr>
                <a:srgbClr val="000000"/>
              </a:buClr>
              <a:buNone/>
            </a:pPr>
            <a:r>
              <a:rPr lang="es-MX" sz="2000" b="1" dirty="0">
                <a:solidFill>
                  <a:schemeClr val="accent6">
                    <a:lumMod val="50000"/>
                  </a:schemeClr>
                </a:solidFill>
                <a:latin typeface="Arial" panose="020B0604020202020204" pitchFamily="34" charset="0"/>
                <a:cs typeface="Arial" panose="020B0604020202020204" pitchFamily="34" charset="0"/>
              </a:rPr>
              <a:t>8</a:t>
            </a:r>
            <a:r>
              <a:rPr lang="es-MX" sz="2000" b="1" dirty="0">
                <a:solidFill>
                  <a:schemeClr val="accent3">
                    <a:lumMod val="75000"/>
                  </a:schemeClr>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La Adjudicación directa de servicios que tengan por objeto elaborar o concluir los estudios, planes o programas para realizar la licitación pública contratar obras públicas asociadas a proyectos de infraestructura, siempre y cuando el precio de los mismos no sea mayor al 4% del monto total del proyecto cuya ejecución se pretenda licitar, o bien, 40 millones de pesos, lo que resulte menor </a:t>
            </a:r>
            <a:r>
              <a:rPr lang="es-MX" sz="1600" dirty="0">
                <a:solidFill>
                  <a:schemeClr val="bg1"/>
                </a:solidFill>
                <a:latin typeface="Arial" panose="020B0604020202020204" pitchFamily="34" charset="0"/>
                <a:cs typeface="Arial" panose="020B0604020202020204" pitchFamily="34" charset="0"/>
              </a:rPr>
              <a:t>(fracc. XIV)</a:t>
            </a:r>
            <a:r>
              <a:rPr lang="es-MX" sz="2000" dirty="0">
                <a:solidFill>
                  <a:schemeClr val="bg1"/>
                </a:solidFill>
                <a:latin typeface="Arial" panose="020B0604020202020204" pitchFamily="34" charset="0"/>
                <a:cs typeface="Arial" panose="020B0604020202020204" pitchFamily="34" charset="0"/>
              </a:rPr>
              <a:t>; </a:t>
            </a:r>
          </a:p>
          <a:p>
            <a:pPr marL="0" indent="0" algn="just" defTabSz="457200">
              <a:lnSpc>
                <a:spcPct val="100000"/>
              </a:lnSpc>
              <a:spcBef>
                <a:spcPts val="0"/>
              </a:spcBef>
              <a:buClr>
                <a:srgbClr val="000000"/>
              </a:buClr>
              <a:buNone/>
            </a:pPr>
            <a:endParaRPr lang="es-MX" sz="1000" dirty="0">
              <a:solidFill>
                <a:schemeClr val="bg1"/>
              </a:solidFill>
              <a:latin typeface="Arial" panose="020B0604020202020204" pitchFamily="34" charset="0"/>
              <a:cs typeface="Arial" panose="020B0604020202020204" pitchFamily="34" charset="0"/>
            </a:endParaRPr>
          </a:p>
          <a:p>
            <a:pPr marL="0" indent="0" algn="just" defTabSz="457200">
              <a:lnSpc>
                <a:spcPct val="100000"/>
              </a:lnSpc>
              <a:spcBef>
                <a:spcPts val="0"/>
              </a:spcBef>
              <a:buClr>
                <a:srgbClr val="000000"/>
              </a:buClr>
              <a:buNone/>
            </a:pPr>
            <a:r>
              <a:rPr lang="es-MX" sz="2000" b="1" dirty="0">
                <a:solidFill>
                  <a:schemeClr val="accent3">
                    <a:lumMod val="75000"/>
                  </a:schemeClr>
                </a:solidFill>
                <a:latin typeface="Arial" panose="020B0604020202020204" pitchFamily="34" charset="0"/>
                <a:cs typeface="Arial" panose="020B0604020202020204" pitchFamily="34" charset="0"/>
              </a:rPr>
              <a:t>9. </a:t>
            </a:r>
            <a:r>
              <a:rPr lang="es-MX" sz="2000" dirty="0">
                <a:solidFill>
                  <a:schemeClr val="bg1"/>
                </a:solidFill>
                <a:latin typeface="Arial" panose="020B0604020202020204" pitchFamily="34" charset="0"/>
                <a:cs typeface="Arial" panose="020B0604020202020204" pitchFamily="34" charset="0"/>
              </a:rPr>
              <a:t>Se trate de </a:t>
            </a:r>
            <a:r>
              <a:rPr lang="es-MX" sz="2000" dirty="0">
                <a:solidFill>
                  <a:schemeClr val="bg2">
                    <a:lumMod val="60000"/>
                    <a:lumOff val="40000"/>
                  </a:schemeClr>
                </a:solidFill>
                <a:latin typeface="Arial" panose="020B0604020202020204" pitchFamily="34" charset="0"/>
                <a:cs typeface="Arial" panose="020B0604020202020204" pitchFamily="34" charset="0"/>
              </a:rPr>
              <a:t>trabajos </a:t>
            </a:r>
            <a:r>
              <a:rPr lang="es-MX" sz="2000" dirty="0">
                <a:solidFill>
                  <a:schemeClr val="bg1"/>
                </a:solidFill>
                <a:latin typeface="Arial" panose="020B0604020202020204" pitchFamily="34" charset="0"/>
                <a:cs typeface="Arial" panose="020B0604020202020204" pitchFamily="34" charset="0"/>
              </a:rPr>
              <a:t>de mantenimiento, restauración, reparación y demolición de inmuebles, </a:t>
            </a:r>
            <a:r>
              <a:rPr lang="es-MX" sz="2000" dirty="0">
                <a:solidFill>
                  <a:schemeClr val="bg2">
                    <a:lumMod val="60000"/>
                    <a:lumOff val="40000"/>
                  </a:schemeClr>
                </a:solidFill>
                <a:latin typeface="Arial" panose="020B0604020202020204" pitchFamily="34" charset="0"/>
                <a:cs typeface="Arial" panose="020B0604020202020204" pitchFamily="34" charset="0"/>
              </a:rPr>
              <a:t>en los que no sea posible precisar su alcance</a:t>
            </a:r>
            <a:r>
              <a:rPr lang="es-MX" sz="2000" dirty="0">
                <a:solidFill>
                  <a:schemeClr val="bg1"/>
                </a:solidFill>
                <a:latin typeface="Arial" panose="020B0604020202020204" pitchFamily="34" charset="0"/>
                <a:cs typeface="Arial" panose="020B0604020202020204" pitchFamily="34" charset="0"/>
              </a:rPr>
              <a:t>, establecer el catálogo de conceptos, cantidades de trabajo, determinar las especificaciones correspondientes o elaborar el programa de ejecución </a:t>
            </a:r>
            <a:r>
              <a:rPr lang="es-MX" sz="1600" dirty="0">
                <a:solidFill>
                  <a:schemeClr val="bg1"/>
                </a:solidFill>
                <a:latin typeface="Arial" panose="020B0604020202020204" pitchFamily="34" charset="0"/>
                <a:cs typeface="Arial" panose="020B0604020202020204" pitchFamily="34" charset="0"/>
              </a:rPr>
              <a:t>(fracc. VIII)</a:t>
            </a:r>
            <a:r>
              <a:rPr lang="es-MX" sz="2000" dirty="0">
                <a:solidFill>
                  <a:schemeClr val="bg1"/>
                </a:solidFill>
                <a:latin typeface="Arial" panose="020B0604020202020204" pitchFamily="34" charset="0"/>
                <a:cs typeface="Arial" panose="020B0604020202020204" pitchFamily="34" charset="0"/>
              </a:rPr>
              <a:t>;</a:t>
            </a:r>
          </a:p>
          <a:p>
            <a:pPr marL="0" indent="0" algn="just" defTabSz="457200">
              <a:lnSpc>
                <a:spcPct val="100000"/>
              </a:lnSpc>
              <a:spcBef>
                <a:spcPts val="0"/>
              </a:spcBef>
              <a:buClr>
                <a:srgbClr val="000000"/>
              </a:buClr>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3">
                    <a:lumMod val="75000"/>
                  </a:schemeClr>
                </a:solidFill>
                <a:latin typeface="Arial" panose="020B0604020202020204" pitchFamily="34" charset="0"/>
                <a:cs typeface="Arial" panose="020B0604020202020204" pitchFamily="34" charset="0"/>
              </a:rPr>
              <a:t>10. </a:t>
            </a:r>
            <a:r>
              <a:rPr lang="es-MX" sz="2000" dirty="0">
                <a:solidFill>
                  <a:schemeClr val="bg1"/>
                </a:solidFill>
                <a:latin typeface="Arial" panose="020B0604020202020204" pitchFamily="34" charset="0"/>
                <a:cs typeface="Arial" panose="020B0604020202020204" pitchFamily="34" charset="0"/>
              </a:rPr>
              <a:t>La </a:t>
            </a:r>
            <a:r>
              <a:rPr lang="es-MX" sz="2000" dirty="0">
                <a:solidFill>
                  <a:srgbClr val="008000"/>
                </a:solidFill>
                <a:latin typeface="Arial" panose="020B0604020202020204" pitchFamily="34" charset="0"/>
                <a:cs typeface="Arial" panose="020B0604020202020204" pitchFamily="34" charset="0"/>
              </a:rPr>
              <a:t>contratación  se realice con campesinos </a:t>
            </a:r>
            <a:r>
              <a:rPr lang="es-MX" sz="2000" dirty="0">
                <a:solidFill>
                  <a:schemeClr val="bg1"/>
                </a:solidFill>
                <a:latin typeface="Arial" panose="020B0604020202020204" pitchFamily="34" charset="0"/>
                <a:cs typeface="Arial" panose="020B0604020202020204" pitchFamily="34" charset="0"/>
              </a:rPr>
              <a:t>o </a:t>
            </a:r>
            <a:r>
              <a:rPr lang="es-MX" sz="2000" dirty="0">
                <a:solidFill>
                  <a:srgbClr val="008000"/>
                </a:solidFill>
                <a:latin typeface="Arial" panose="020B0604020202020204" pitchFamily="34" charset="0"/>
                <a:cs typeface="Arial" panose="020B0604020202020204" pitchFamily="34" charset="0"/>
              </a:rPr>
              <a:t>grupos urbanos marginados</a:t>
            </a:r>
            <a:r>
              <a:rPr lang="es-MX" sz="2000" dirty="0">
                <a:solidFill>
                  <a:schemeClr val="bg1"/>
                </a:solidFill>
                <a:latin typeface="Arial" panose="020B0604020202020204" pitchFamily="34" charset="0"/>
                <a:cs typeface="Arial" panose="020B0604020202020204" pitchFamily="34" charset="0"/>
              </a:rPr>
              <a:t>,  que</a:t>
            </a: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se  trate de  los habitantes  beneficiarios  de  la  localidad o  del lugar  donde deban</a:t>
            </a: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realizarse los trabajos,sean personas físicas o morales </a:t>
            </a:r>
            <a:r>
              <a:rPr lang="es-MX" sz="1600" dirty="0">
                <a:solidFill>
                  <a:schemeClr val="bg1"/>
                </a:solidFill>
                <a:latin typeface="Arial" panose="020B0604020202020204" pitchFamily="34" charset="0"/>
                <a:cs typeface="Arial" panose="020B0604020202020204" pitchFamily="34" charset="0"/>
              </a:rPr>
              <a:t>(fracc. IX)</a:t>
            </a:r>
            <a:r>
              <a:rPr lang="es-MX" sz="2000" dirty="0">
                <a:solidFill>
                  <a:schemeClr val="bg1"/>
                </a:solidFill>
                <a:latin typeface="Arial" panose="020B0604020202020204" pitchFamily="34" charset="0"/>
                <a:cs typeface="Arial" panose="020B0604020202020204" pitchFamily="34" charset="0"/>
              </a:rPr>
              <a:t>;</a:t>
            </a:r>
            <a:endParaRPr lang="es-MX" sz="2000" b="1" dirty="0">
              <a:solidFill>
                <a:schemeClr val="bg1"/>
              </a:solidFill>
              <a:latin typeface="Arial" panose="020B0604020202020204" pitchFamily="34" charset="0"/>
              <a:cs typeface="Arial" panose="020B0604020202020204" pitchFamily="34" charset="0"/>
            </a:endParaRPr>
          </a:p>
          <a:p>
            <a:pPr marL="0" indent="0" algn="just" defTabSz="457200">
              <a:lnSpc>
                <a:spcPct val="100000"/>
              </a:lnSpc>
              <a:spcBef>
                <a:spcPts val="0"/>
              </a:spcBef>
              <a:buClr>
                <a:srgbClr val="000000"/>
              </a:buClr>
              <a:buNone/>
            </a:pPr>
            <a:endParaRPr lang="es-MX" sz="1000" dirty="0">
              <a:solidFill>
                <a:schemeClr val="bg1"/>
              </a:solidFill>
              <a:latin typeface="Arial" panose="020B0604020202020204" pitchFamily="34" charset="0"/>
              <a:cs typeface="Arial" panose="020B0604020202020204" pitchFamily="34" charset="0"/>
            </a:endParaRPr>
          </a:p>
          <a:p>
            <a:pPr marL="0" indent="0" algn="just" defTabSz="457200">
              <a:lnSpc>
                <a:spcPct val="100000"/>
              </a:lnSpc>
              <a:spcBef>
                <a:spcPts val="0"/>
              </a:spcBef>
              <a:buClr>
                <a:srgbClr val="000000"/>
              </a:buClr>
              <a:buNone/>
            </a:pPr>
            <a:r>
              <a:rPr lang="es-MX" sz="2000" b="1" dirty="0">
                <a:solidFill>
                  <a:schemeClr val="accent3">
                    <a:lumMod val="75000"/>
                  </a:schemeClr>
                </a:solidFill>
                <a:latin typeface="Arial" panose="020B0604020202020204" pitchFamily="34" charset="0"/>
                <a:cs typeface="Arial" panose="020B0604020202020204" pitchFamily="34" charset="0"/>
              </a:rPr>
              <a:t>11. </a:t>
            </a:r>
            <a:r>
              <a:rPr lang="es-MX" sz="2000" dirty="0">
                <a:solidFill>
                  <a:schemeClr val="bg1"/>
                </a:solidFill>
                <a:latin typeface="Arial" panose="020B0604020202020204" pitchFamily="34" charset="0"/>
                <a:cs typeface="Arial" panose="020B0604020202020204" pitchFamily="34" charset="0"/>
              </a:rPr>
              <a:t>Se trate de </a:t>
            </a:r>
            <a:r>
              <a:rPr lang="es-MX" sz="2000" dirty="0">
                <a:solidFill>
                  <a:srgbClr val="BF1623"/>
                </a:solidFill>
                <a:latin typeface="Arial" panose="020B0604020202020204" pitchFamily="34" charset="0"/>
                <a:cs typeface="Arial" panose="020B0604020202020204" pitchFamily="34" charset="0"/>
              </a:rPr>
              <a:t>servicios</a:t>
            </a:r>
            <a:r>
              <a:rPr lang="es-MX" sz="2000" dirty="0">
                <a:solidFill>
                  <a:schemeClr val="bg1"/>
                </a:solidFill>
                <a:latin typeface="Arial" panose="020B0604020202020204" pitchFamily="34" charset="0"/>
                <a:cs typeface="Arial" panose="020B0604020202020204" pitchFamily="34" charset="0"/>
              </a:rPr>
              <a:t> relacionados con las obras públicas </a:t>
            </a:r>
            <a:r>
              <a:rPr lang="es-MX" sz="2000" dirty="0">
                <a:solidFill>
                  <a:srgbClr val="BF1623"/>
                </a:solidFill>
                <a:latin typeface="Arial" panose="020B0604020202020204" pitchFamily="34" charset="0"/>
                <a:cs typeface="Arial" panose="020B0604020202020204" pitchFamily="34" charset="0"/>
              </a:rPr>
              <a:t>prestados por una persona física</a:t>
            </a:r>
            <a:r>
              <a:rPr lang="es-MX" sz="2000" dirty="0">
                <a:solidFill>
                  <a:schemeClr val="bg1"/>
                </a:solidFill>
                <a:latin typeface="Arial" panose="020B0604020202020204" pitchFamily="34" charset="0"/>
                <a:cs typeface="Arial" panose="020B0604020202020204" pitchFamily="34" charset="0"/>
              </a:rPr>
              <a:t>, siempre que éstos sean realizados por ella misma, sin requerir de la utilización de más de un especialista o técnico </a:t>
            </a:r>
            <a:r>
              <a:rPr lang="es-MX" sz="1600" dirty="0">
                <a:solidFill>
                  <a:schemeClr val="bg1"/>
                </a:solidFill>
                <a:latin typeface="Arial" panose="020B0604020202020204" pitchFamily="34" charset="0"/>
                <a:cs typeface="Arial" panose="020B0604020202020204" pitchFamily="34" charset="0"/>
              </a:rPr>
              <a:t>(fracc. X)</a:t>
            </a:r>
            <a:r>
              <a:rPr lang="es-MX" sz="2000" dirty="0">
                <a:solidFill>
                  <a:schemeClr val="bg1"/>
                </a:solidFill>
                <a:latin typeface="Arial" panose="020B0604020202020204" pitchFamily="34" charset="0"/>
                <a:cs typeface="Arial" panose="020B0604020202020204" pitchFamily="34" charset="0"/>
              </a:rPr>
              <a:t>;</a:t>
            </a:r>
          </a:p>
          <a:p>
            <a:pPr marL="0" indent="0" algn="just" defTabSz="457200">
              <a:lnSpc>
                <a:spcPct val="100000"/>
              </a:lnSpc>
              <a:spcBef>
                <a:spcPts val="0"/>
              </a:spcBef>
              <a:buClr>
                <a:srgbClr val="000000"/>
              </a:buClr>
              <a:buNone/>
            </a:pPr>
            <a:endParaRPr lang="es-MX" sz="1000" dirty="0">
              <a:solidFill>
                <a:schemeClr val="bg1"/>
              </a:solidFill>
              <a:latin typeface="Arial" panose="020B0604020202020204" pitchFamily="34" charset="0"/>
              <a:cs typeface="Arial" panose="020B0604020202020204" pitchFamily="34" charset="0"/>
            </a:endParaRPr>
          </a:p>
          <a:p>
            <a:pPr marL="0" indent="0" algn="just" defTabSz="457200">
              <a:lnSpc>
                <a:spcPct val="100000"/>
              </a:lnSpc>
              <a:spcBef>
                <a:spcPts val="0"/>
              </a:spcBef>
              <a:buClr>
                <a:srgbClr val="000000"/>
              </a:buClr>
              <a:buNone/>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436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Scale>
                                      <p:cBhvr>
                                        <p:cTn id="7" dur="1000" decel="50000" fill="hold">
                                          <p:stCondLst>
                                            <p:cond delay="0"/>
                                          </p:stCondLst>
                                        </p:cTn>
                                        <p:tgtEl>
                                          <p:spTgt spid="1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xEl>
                                              <p:pRg st="0" end="0"/>
                                            </p:txEl>
                                          </p:spTgt>
                                        </p:tgtEl>
                                        <p:attrNameLst>
                                          <p:attrName>ppt_x</p:attrName>
                                          <p:attrName>ppt_y</p:attrName>
                                        </p:attrNameLst>
                                      </p:cBhvr>
                                    </p:animMotion>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wedge">
                                      <p:cBhvr>
                                        <p:cTn id="14" dur="125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p:cTn id="19"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20"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21" dur="1000"/>
                                        <p:tgtEl>
                                          <p:spTgt spid="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nodeType="clickEffect">
                                  <p:stCondLst>
                                    <p:cond delay="0"/>
                                  </p:stCondLst>
                                  <p:iterate type="lt">
                                    <p:tmPct val="10000"/>
                                  </p:iterate>
                                  <p:childTnLst>
                                    <p:set>
                                      <p:cBhvr>
                                        <p:cTn id="25" dur="1" fill="hold">
                                          <p:stCondLst>
                                            <p:cond delay="0"/>
                                          </p:stCondLst>
                                        </p:cTn>
                                        <p:tgtEl>
                                          <p:spTgt spid="11">
                                            <p:txEl>
                                              <p:pRg st="6" end="6"/>
                                            </p:txEl>
                                          </p:spTgt>
                                        </p:tgtEl>
                                        <p:attrNameLst>
                                          <p:attrName>style.visibility</p:attrName>
                                        </p:attrNameLst>
                                      </p:cBhvr>
                                      <p:to>
                                        <p:strVal val="visible"/>
                                      </p:to>
                                    </p:set>
                                    <p:anim calcmode="lin" valueType="num">
                                      <p:cBhvr>
                                        <p:cTn id="26" dur="50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28" dur="50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xEl>
                                              <p:pRg st="6" end="6"/>
                                            </p:txEl>
                                          </p:spTgt>
                                        </p:tgtEl>
                                      </p:cBhvr>
                                    </p:animEffect>
                                  </p:childTnLst>
                                </p:cTn>
                              </p:par>
                              <p:par>
                                <p:cTn id="31" presetID="41" presetClass="entr" presetSubtype="0" fill="hold" nodeType="withEffect">
                                  <p:stCondLst>
                                    <p:cond delay="0"/>
                                  </p:stCondLst>
                                  <p:iterate type="lt">
                                    <p:tmPct val="10000"/>
                                  </p:iterate>
                                  <p:childTnLst>
                                    <p:set>
                                      <p:cBhvr>
                                        <p:cTn id="32" dur="1" fill="hold">
                                          <p:stCondLst>
                                            <p:cond delay="0"/>
                                          </p:stCondLst>
                                        </p:cTn>
                                        <p:tgtEl>
                                          <p:spTgt spid="11">
                                            <p:txEl>
                                              <p:pRg st="7" end="7"/>
                                            </p:txEl>
                                          </p:spTgt>
                                        </p:tgtEl>
                                        <p:attrNameLst>
                                          <p:attrName>style.visibility</p:attrName>
                                        </p:attrNameLst>
                                      </p:cBhvr>
                                      <p:to>
                                        <p:strVal val="visible"/>
                                      </p:to>
                                    </p:set>
                                    <p:anim calcmode="lin" valueType="num">
                                      <p:cBhvr>
                                        <p:cTn id="33" dur="500" fill="hold"/>
                                        <p:tgtEl>
                                          <p:spTgt spid="11">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1">
                                            <p:txEl>
                                              <p:pRg st="7" end="7"/>
                                            </p:txEl>
                                          </p:spTgt>
                                        </p:tgtEl>
                                        <p:attrNameLst>
                                          <p:attrName>ppt_y</p:attrName>
                                        </p:attrNameLst>
                                      </p:cBhvr>
                                      <p:tavLst>
                                        <p:tav tm="0">
                                          <p:val>
                                            <p:strVal val="#ppt_y"/>
                                          </p:val>
                                        </p:tav>
                                        <p:tav tm="100000">
                                          <p:val>
                                            <p:strVal val="#ppt_y"/>
                                          </p:val>
                                        </p:tav>
                                      </p:tavLst>
                                    </p:anim>
                                    <p:anim calcmode="lin" valueType="num">
                                      <p:cBhvr>
                                        <p:cTn id="35" dur="500" fill="hold"/>
                                        <p:tgtEl>
                                          <p:spTgt spid="11">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1">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1">
                                            <p:txEl>
                                              <p:pRg st="7" end="7"/>
                                            </p:txEl>
                                          </p:spTgt>
                                        </p:tgtEl>
                                      </p:cBhvr>
                                    </p:animEffect>
                                  </p:childTnLst>
                                </p:cTn>
                              </p:par>
                              <p:par>
                                <p:cTn id="38" presetID="41" presetClass="entr" presetSubtype="0" fill="hold" nodeType="withEffect">
                                  <p:stCondLst>
                                    <p:cond delay="0"/>
                                  </p:stCondLst>
                                  <p:iterate type="lt">
                                    <p:tmPct val="10000"/>
                                  </p:iterate>
                                  <p:childTnLst>
                                    <p:set>
                                      <p:cBhvr>
                                        <p:cTn id="39" dur="1" fill="hold">
                                          <p:stCondLst>
                                            <p:cond delay="0"/>
                                          </p:stCondLst>
                                        </p:cTn>
                                        <p:tgtEl>
                                          <p:spTgt spid="11">
                                            <p:txEl>
                                              <p:pRg st="8" end="8"/>
                                            </p:txEl>
                                          </p:spTgt>
                                        </p:tgtEl>
                                        <p:attrNameLst>
                                          <p:attrName>style.visibility</p:attrName>
                                        </p:attrNameLst>
                                      </p:cBhvr>
                                      <p:to>
                                        <p:strVal val="visible"/>
                                      </p:to>
                                    </p:set>
                                    <p:anim calcmode="lin" valueType="num">
                                      <p:cBhvr>
                                        <p:cTn id="40" dur="500" fill="hold"/>
                                        <p:tgtEl>
                                          <p:spTgt spid="11">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1">
                                            <p:txEl>
                                              <p:pRg st="8" end="8"/>
                                            </p:txEl>
                                          </p:spTgt>
                                        </p:tgtEl>
                                        <p:attrNameLst>
                                          <p:attrName>ppt_y</p:attrName>
                                        </p:attrNameLst>
                                      </p:cBhvr>
                                      <p:tavLst>
                                        <p:tav tm="0">
                                          <p:val>
                                            <p:strVal val="#ppt_y"/>
                                          </p:val>
                                        </p:tav>
                                        <p:tav tm="100000">
                                          <p:val>
                                            <p:strVal val="#ppt_y"/>
                                          </p:val>
                                        </p:tav>
                                      </p:tavLst>
                                    </p:anim>
                                    <p:anim calcmode="lin" valueType="num">
                                      <p:cBhvr>
                                        <p:cTn id="42" dur="500" fill="hold"/>
                                        <p:tgtEl>
                                          <p:spTgt spid="11">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1">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1">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11">
                                            <p:txEl>
                                              <p:pRg st="10" end="10"/>
                                            </p:txEl>
                                          </p:spTgt>
                                        </p:tgtEl>
                                        <p:attrNameLst>
                                          <p:attrName>style.visibility</p:attrName>
                                        </p:attrNameLst>
                                      </p:cBhvr>
                                      <p:to>
                                        <p:strVal val="visible"/>
                                      </p:to>
                                    </p:set>
                                    <p:animEffect transition="in" filter="wedge">
                                      <p:cBhvr>
                                        <p:cTn id="49" dur="20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31174"/>
          </a:xfrm>
        </p:spPr>
        <p:txBody>
          <a:bodyPr>
            <a:normAutofit/>
          </a:bodyPr>
          <a:lstStyle/>
          <a:p>
            <a:pPr marL="0" algn="just" eaLnBrk="1" hangingPunct="1">
              <a:lnSpc>
                <a:spcPct val="100000"/>
              </a:lnSpc>
              <a:spcBef>
                <a:spcPts val="400"/>
              </a:spcBef>
              <a:buFont typeface="Wingdings" panose="05000000000000000000" pitchFamily="2" charset="2"/>
              <a:buNone/>
            </a:pPr>
            <a:r>
              <a:rPr lang="es-MX" altLang="es-MX" sz="2000" dirty="0">
                <a:solidFill>
                  <a:schemeClr val="bg1"/>
                </a:solidFill>
                <a:latin typeface="Arial" panose="020B0604020202020204" pitchFamily="34" charset="0"/>
                <a:cs typeface="Arial" panose="020B0604020202020204" pitchFamily="34" charset="0"/>
              </a:rPr>
              <a:t>Esto es, todos los recursos de que disponga el Estado deben </a:t>
            </a:r>
            <a:r>
              <a:rPr lang="es-MX" altLang="es-MX" sz="2000" i="1" dirty="0">
                <a:solidFill>
                  <a:schemeClr val="accent6">
                    <a:lumMod val="50000"/>
                  </a:schemeClr>
                </a:solidFill>
                <a:latin typeface="Arial" panose="020B0604020202020204" pitchFamily="34" charset="0"/>
                <a:cs typeface="Arial" panose="020B0604020202020204" pitchFamily="34" charset="0"/>
              </a:rPr>
              <a:t>administrarse</a:t>
            </a:r>
            <a:r>
              <a:rPr lang="es-MX" altLang="es-MX" sz="2000" dirty="0">
                <a:solidFill>
                  <a:schemeClr val="bg1"/>
                </a:solidFill>
                <a:latin typeface="Arial" panose="020B0604020202020204" pitchFamily="34" charset="0"/>
                <a:cs typeface="Arial" panose="020B0604020202020204" pitchFamily="34" charset="0"/>
              </a:rPr>
              <a:t> considerando esos cinco principios.</a:t>
            </a:r>
          </a:p>
          <a:p>
            <a:pPr marL="0" algn="just" eaLnBrk="1" hangingPunct="1">
              <a:lnSpc>
                <a:spcPct val="100000"/>
              </a:lnSpc>
              <a:spcBef>
                <a:spcPts val="400"/>
              </a:spcBef>
              <a:buFont typeface="Arial" panose="020B0604020202020204" pitchFamily="34" charset="0"/>
              <a:buNone/>
            </a:pPr>
            <a:endParaRPr lang="es-MX" altLang="es-MX" sz="1000" dirty="0">
              <a:solidFill>
                <a:schemeClr val="bg1"/>
              </a:solidFill>
              <a:latin typeface="Arial" panose="020B0604020202020204" pitchFamily="34" charset="0"/>
              <a:cs typeface="Arial" panose="020B0604020202020204" pitchFamily="34" charset="0"/>
            </a:endParaRPr>
          </a:p>
          <a:p>
            <a:pPr marL="0" algn="just" eaLnBrk="1" hangingPunct="1">
              <a:lnSpc>
                <a:spcPct val="100000"/>
              </a:lnSpc>
              <a:spcBef>
                <a:spcPts val="400"/>
              </a:spcBef>
              <a:buFont typeface="Arial" panose="020B0604020202020204" pitchFamily="34" charset="0"/>
              <a:buNone/>
            </a:pPr>
            <a:r>
              <a:rPr lang="es-MX" altLang="es-MX" sz="2000" dirty="0">
                <a:solidFill>
                  <a:schemeClr val="bg1"/>
                </a:solidFill>
                <a:latin typeface="Arial" panose="020B0604020202020204" pitchFamily="34" charset="0"/>
                <a:cs typeface="Arial" panose="020B0604020202020204" pitchFamily="34" charset="0"/>
              </a:rPr>
              <a:t>La asignación de estos recursos es facultad de la </a:t>
            </a:r>
            <a:r>
              <a:rPr lang="es-MX" altLang="es-MX" sz="2000" dirty="0">
                <a:solidFill>
                  <a:schemeClr val="accent3">
                    <a:lumMod val="75000"/>
                  </a:schemeClr>
                </a:solidFill>
                <a:latin typeface="Arial" panose="020B0604020202020204" pitchFamily="34" charset="0"/>
                <a:cs typeface="Arial" panose="020B0604020202020204" pitchFamily="34" charset="0"/>
              </a:rPr>
              <a:t>Cámara de Diputados </a:t>
            </a:r>
            <a:r>
              <a:rPr lang="es-MX" altLang="es-MX" sz="1600" dirty="0">
                <a:solidFill>
                  <a:schemeClr val="bg1"/>
                </a:solidFill>
                <a:latin typeface="Arial" panose="020B0604020202020204" pitchFamily="34" charset="0"/>
                <a:cs typeface="Arial" panose="020B0604020202020204" pitchFamily="34" charset="0"/>
              </a:rPr>
              <a:t>(1er. párrafo de la fracción IV del artículo 74 de la Carta Magna)</a:t>
            </a:r>
            <a:r>
              <a:rPr lang="es-MX" altLang="es-MX" sz="2000" dirty="0">
                <a:solidFill>
                  <a:schemeClr val="bg1"/>
                </a:solidFill>
                <a:latin typeface="Arial" panose="020B0604020202020204" pitchFamily="34" charset="0"/>
                <a:cs typeface="Arial" panose="020B0604020202020204" pitchFamily="34" charset="0"/>
              </a:rPr>
              <a:t>. La cual </a:t>
            </a:r>
            <a:r>
              <a:rPr lang="es-MX" altLang="es-MX" sz="2000" dirty="0">
                <a:solidFill>
                  <a:srgbClr val="0070C0"/>
                </a:solidFill>
                <a:latin typeface="Arial" panose="020B0604020202020204" pitchFamily="34" charset="0"/>
                <a:cs typeface="Arial" panose="020B0604020202020204" pitchFamily="34" charset="0"/>
              </a:rPr>
              <a:t>aprueba anualmente el Presupuesto de Egresos de la Federación</a:t>
            </a:r>
            <a:r>
              <a:rPr lang="es-MX" altLang="es-MX" sz="2000" dirty="0">
                <a:solidFill>
                  <a:schemeClr val="bg1"/>
                </a:solidFill>
                <a:latin typeface="Arial" panose="020B0604020202020204" pitchFamily="34" charset="0"/>
                <a:cs typeface="Arial" panose="020B0604020202020204" pitchFamily="34" charset="0"/>
              </a:rPr>
              <a:t> (PEF), y a su juicio puede autorizar en dicho Presupuesto las erogaciones plurianuales para aquellos proyectos de inversión en infraestructura o en contrataciones, que se determinen conforme a lo dispuesto en la Ley Federal de Presupuesto y Responsabilidad Hacendaria y en la Ley Federal de Deuda Pública.</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ts val="400"/>
              </a:spcBef>
              <a:buNone/>
              <a:defRPr/>
            </a:pPr>
            <a:r>
              <a:rPr lang="es-MX" altLang="es-MX" sz="2000" b="1" dirty="0">
                <a:solidFill>
                  <a:schemeClr val="bg1"/>
                </a:solidFill>
                <a:latin typeface="Arial" panose="020B0604020202020204" pitchFamily="34" charset="0"/>
                <a:cs typeface="Arial" panose="020B0604020202020204" pitchFamily="34" charset="0"/>
              </a:rPr>
              <a:t>Segundo párrafo:</a:t>
            </a:r>
          </a:p>
          <a:p>
            <a:pPr marL="0" indent="0" algn="just">
              <a:lnSpc>
                <a:spcPct val="100000"/>
              </a:lnSpc>
              <a:spcBef>
                <a:spcPts val="400"/>
              </a:spcBef>
              <a:buNone/>
              <a:defRPr/>
            </a:pPr>
            <a:r>
              <a:rPr lang="es-MX" altLang="ja-JP" sz="2000" i="1" dirty="0">
                <a:solidFill>
                  <a:schemeClr val="bg1"/>
                </a:solidFill>
                <a:latin typeface="Arial" panose="020B0604020202020204" pitchFamily="34" charset="0"/>
                <a:cs typeface="Arial" panose="020B0604020202020204" pitchFamily="34" charset="0"/>
              </a:rPr>
              <a:t>Los resultados del ejercicio de </a:t>
            </a:r>
            <a:r>
              <a:rPr lang="es-MX" altLang="ja-JP" sz="2000" i="1" dirty="0">
                <a:solidFill>
                  <a:srgbClr val="B36A99"/>
                </a:solidFill>
                <a:latin typeface="Arial" panose="020B0604020202020204" pitchFamily="34" charset="0"/>
                <a:cs typeface="Arial" panose="020B0604020202020204" pitchFamily="34" charset="0"/>
              </a:rPr>
              <a:t>dichos recursos serán evaluados por las instancias técnicas</a:t>
            </a:r>
            <a:r>
              <a:rPr lang="es-MX" altLang="ja-JP" sz="2000" i="1" dirty="0">
                <a:solidFill>
                  <a:schemeClr val="accent5">
                    <a:lumMod val="50000"/>
                  </a:schemeClr>
                </a:solidFill>
                <a:latin typeface="Arial" panose="020B0604020202020204" pitchFamily="34" charset="0"/>
                <a:cs typeface="Arial" panose="020B0604020202020204" pitchFamily="34" charset="0"/>
              </a:rPr>
              <a:t> </a:t>
            </a:r>
            <a:r>
              <a:rPr lang="es-MX" altLang="ja-JP" sz="2000" i="1" dirty="0">
                <a:solidFill>
                  <a:schemeClr val="bg1"/>
                </a:solidFill>
                <a:latin typeface="Arial" panose="020B0604020202020204" pitchFamily="34" charset="0"/>
                <a:cs typeface="Arial" panose="020B0604020202020204" pitchFamily="34" charset="0"/>
              </a:rPr>
              <a:t>que establezcan, respectivamente, la Federación y las entidades federativas, </a:t>
            </a:r>
            <a:r>
              <a:rPr lang="es-MX" altLang="ja-JP" sz="2000" i="1" dirty="0">
                <a:solidFill>
                  <a:srgbClr val="155A9B"/>
                </a:solidFill>
                <a:latin typeface="Arial" panose="020B0604020202020204" pitchFamily="34" charset="0"/>
                <a:cs typeface="Arial" panose="020B0604020202020204" pitchFamily="34" charset="0"/>
              </a:rPr>
              <a:t>con el objeto de propiciar que los recursos económicos se asignen en los respectivos presupuestos </a:t>
            </a:r>
            <a:r>
              <a:rPr lang="es-MX" altLang="ja-JP" sz="2000" i="1" dirty="0">
                <a:solidFill>
                  <a:schemeClr val="bg1"/>
                </a:solidFill>
                <a:latin typeface="Arial" panose="020B0604020202020204" pitchFamily="34" charset="0"/>
                <a:cs typeface="Arial" panose="020B0604020202020204" pitchFamily="34" charset="0"/>
              </a:rPr>
              <a:t>en los términos del párrafo precedente. Lo anterior, </a:t>
            </a:r>
            <a:r>
              <a:rPr lang="es-MX" altLang="ja-JP" sz="2000" i="1" dirty="0">
                <a:solidFill>
                  <a:srgbClr val="9D6D58"/>
                </a:solidFill>
                <a:latin typeface="Arial" panose="020B0604020202020204" pitchFamily="34" charset="0"/>
                <a:cs typeface="Arial" panose="020B0604020202020204" pitchFamily="34" charset="0"/>
              </a:rPr>
              <a:t>sin</a:t>
            </a:r>
            <a:r>
              <a:rPr lang="es-MX" altLang="ja-JP" sz="2000" i="1" dirty="0">
                <a:solidFill>
                  <a:schemeClr val="bg2"/>
                </a:solidFill>
                <a:latin typeface="Arial" panose="020B0604020202020204" pitchFamily="34" charset="0"/>
                <a:cs typeface="Arial" panose="020B0604020202020204" pitchFamily="34" charset="0"/>
              </a:rPr>
              <a:t> </a:t>
            </a:r>
            <a:r>
              <a:rPr lang="es-MX" altLang="ja-JP" sz="2000" i="1" dirty="0">
                <a:solidFill>
                  <a:schemeClr val="bg2">
                    <a:lumMod val="75000"/>
                  </a:schemeClr>
                </a:solidFill>
                <a:latin typeface="Arial" panose="020B0604020202020204" pitchFamily="34" charset="0"/>
                <a:cs typeface="Arial" panose="020B0604020202020204" pitchFamily="34" charset="0"/>
              </a:rPr>
              <a:t>menoscabo de lo dispuesto en los artículos </a:t>
            </a:r>
            <a:r>
              <a:rPr lang="es-MX" altLang="ja-JP" sz="2000" i="1" dirty="0">
                <a:solidFill>
                  <a:schemeClr val="bg1"/>
                </a:solidFill>
                <a:latin typeface="Arial" panose="020B0604020202020204" pitchFamily="34" charset="0"/>
                <a:cs typeface="Arial" panose="020B0604020202020204" pitchFamily="34" charset="0"/>
              </a:rPr>
              <a:t>26, Apartado C, 74, fracción VI y 79 de esta Constitución</a:t>
            </a:r>
            <a:r>
              <a:rPr lang="es-MX" altLang="ja-JP" sz="2000" dirty="0">
                <a:solidFill>
                  <a:schemeClr val="bg1"/>
                </a:solidFill>
                <a:latin typeface="Arial" panose="020B0604020202020204" pitchFamily="34" charset="0"/>
                <a:cs typeface="Arial" panose="020B0604020202020204" pitchFamily="34" charset="0"/>
              </a:rPr>
              <a:t>.</a:t>
            </a:r>
            <a:endParaRPr 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366960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barn(inVertical)">
                                      <p:cBhvr>
                                        <p:cTn id="15" dur="15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fade">
                                      <p:cBhvr>
                                        <p:cTn id="20" dur="800" decel="100000"/>
                                        <p:tgtEl>
                                          <p:spTgt spid="11">
                                            <p:txEl>
                                              <p:pRg st="4" end="4"/>
                                            </p:txEl>
                                          </p:spTgt>
                                        </p:tgtEl>
                                      </p:cBhvr>
                                    </p:animEffect>
                                    <p:anim calcmode="lin" valueType="num">
                                      <p:cBhvr>
                                        <p:cTn id="21"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childTnLst>
                          </p:cTn>
                        </p:par>
                        <p:par>
                          <p:cTn id="26" fill="hold">
                            <p:stCondLst>
                              <p:cond delay="1000"/>
                            </p:stCondLst>
                            <p:childTnLst>
                              <p:par>
                                <p:cTn id="27" presetID="20" presetClass="entr" presetSubtype="0" fill="hold" nodeType="after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animEffect transition="in" filter="wedge">
                                      <p:cBhvr>
                                        <p:cTn id="29" dur="2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6070759"/>
          </a:xfrm>
        </p:spPr>
        <p:txBody>
          <a:bodyPr>
            <a:normAutofit/>
          </a:bodyPr>
          <a:lstStyle/>
          <a:p>
            <a:pPr marL="0" indent="0" algn="just" defTabSz="457200">
              <a:lnSpc>
                <a:spcPct val="100000"/>
              </a:lnSpc>
              <a:spcBef>
                <a:spcPts val="0"/>
              </a:spcBef>
              <a:buClr>
                <a:srgbClr val="000000"/>
              </a:buClr>
              <a:buNone/>
            </a:pPr>
            <a:r>
              <a:rPr lang="es-MX" sz="2000" b="1" dirty="0">
                <a:solidFill>
                  <a:schemeClr val="accent3">
                    <a:lumMod val="75000"/>
                  </a:schemeClr>
                </a:solidFill>
                <a:latin typeface="Arial" panose="020B0604020202020204" pitchFamily="34" charset="0"/>
                <a:cs typeface="Arial" panose="020B0604020202020204" pitchFamily="34" charset="0"/>
              </a:rPr>
              <a:t>12.  </a:t>
            </a:r>
            <a:r>
              <a:rPr lang="es-MX" sz="2000" dirty="0">
                <a:solidFill>
                  <a:schemeClr val="bg2">
                    <a:lumMod val="75000"/>
                  </a:schemeClr>
                </a:solidFill>
                <a:latin typeface="Arial" panose="020B0604020202020204" pitchFamily="34" charset="0"/>
                <a:cs typeface="Arial" panose="020B0604020202020204" pitchFamily="34" charset="0"/>
              </a:rPr>
              <a:t>Servicios de consultorías, asesorías, estudios o investigaciones</a:t>
            </a:r>
            <a:r>
              <a:rPr lang="es-MX" sz="2000" dirty="0">
                <a:solidFill>
                  <a:schemeClr val="bg1"/>
                </a:solidFill>
                <a:latin typeface="Arial" panose="020B0604020202020204" pitchFamily="34" charset="0"/>
                <a:cs typeface="Arial" panose="020B0604020202020204" pitchFamily="34" charset="0"/>
              </a:rPr>
              <a:t>, mediante I3P</a:t>
            </a:r>
            <a:r>
              <a:rPr lang="es-MX" sz="2000" b="1" dirty="0">
                <a:solidFill>
                  <a:schemeClr val="bg1"/>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se debe invitar a instituciones públicas y privadas de educación superior y centros públicos de investigación. La AD, sólo cuando es procedente cuando la información que  se  tenga  que  proporcionar a los licitantes para elaborar su proposición, se encuentre reservada en los términos de la LFTAIP </a:t>
            </a:r>
            <a:r>
              <a:rPr lang="es-MX" sz="1600" dirty="0">
                <a:solidFill>
                  <a:schemeClr val="bg1"/>
                </a:solidFill>
                <a:latin typeface="Arial" panose="020B0604020202020204" pitchFamily="34" charset="0"/>
                <a:cs typeface="Arial" panose="020B0604020202020204" pitchFamily="34" charset="0"/>
              </a:rPr>
              <a:t>(fracc. XI y 74 fracc. VII RLOPSRM)</a:t>
            </a:r>
            <a:r>
              <a:rPr lang="es-MX" sz="2000" dirty="0">
                <a:solidFill>
                  <a:schemeClr val="bg1"/>
                </a:solidFill>
                <a:latin typeface="Arial" panose="020B0604020202020204" pitchFamily="34" charset="0"/>
                <a:cs typeface="Arial" panose="020B0604020202020204" pitchFamily="34" charset="0"/>
              </a:rPr>
              <a:t>;</a:t>
            </a:r>
          </a:p>
          <a:p>
            <a:pPr marL="0" indent="0" algn="just" defTabSz="457200">
              <a:lnSpc>
                <a:spcPct val="100000"/>
              </a:lnSpc>
              <a:spcBef>
                <a:spcPts val="0"/>
              </a:spcBef>
              <a:buClr>
                <a:srgbClr val="000000"/>
              </a:buClr>
              <a:buNone/>
            </a:pPr>
            <a:endParaRPr lang="es-MX" sz="1000" dirty="0">
              <a:solidFill>
                <a:schemeClr val="bg1"/>
              </a:solidFill>
              <a:latin typeface="Arial" panose="020B0604020202020204" pitchFamily="34" charset="0"/>
              <a:cs typeface="Arial" panose="020B0604020202020204" pitchFamily="34" charset="0"/>
            </a:endParaRPr>
          </a:p>
          <a:p>
            <a:pPr marL="0" indent="0" algn="just" defTabSz="457200">
              <a:lnSpc>
                <a:spcPct val="100000"/>
              </a:lnSpc>
              <a:spcBef>
                <a:spcPts val="0"/>
              </a:spcBef>
              <a:buClr>
                <a:srgbClr val="000000"/>
              </a:buClr>
              <a:buNone/>
            </a:pPr>
            <a:r>
              <a:rPr lang="es-MX" sz="2000" b="1" dirty="0">
                <a:solidFill>
                  <a:schemeClr val="accent3">
                    <a:lumMod val="75000"/>
                  </a:schemeClr>
                </a:solidFill>
                <a:latin typeface="Arial" panose="020B0604020202020204" pitchFamily="34" charset="0"/>
                <a:cs typeface="Arial" panose="020B0604020202020204" pitchFamily="34" charset="0"/>
              </a:rPr>
              <a:t>13. </a:t>
            </a:r>
            <a:r>
              <a:rPr lang="es-MX" sz="2000" dirty="0">
                <a:solidFill>
                  <a:schemeClr val="bg1"/>
                </a:solidFill>
                <a:latin typeface="Arial" panose="020B0604020202020204" pitchFamily="34" charset="0"/>
                <a:cs typeface="Arial" panose="020B0604020202020204" pitchFamily="34" charset="0"/>
              </a:rPr>
              <a:t>Se acepte la </a:t>
            </a:r>
            <a:r>
              <a:rPr lang="es-MX" sz="2000" dirty="0">
                <a:solidFill>
                  <a:srgbClr val="F97931"/>
                </a:solidFill>
                <a:latin typeface="Arial" panose="020B0604020202020204" pitchFamily="34" charset="0"/>
                <a:cs typeface="Arial" panose="020B0604020202020204" pitchFamily="34" charset="0"/>
              </a:rPr>
              <a:t>dación en pago</a:t>
            </a:r>
            <a:r>
              <a:rPr lang="es-MX" sz="2000" dirty="0">
                <a:solidFill>
                  <a:schemeClr val="bg1"/>
                </a:solidFill>
                <a:latin typeface="Arial" panose="020B0604020202020204" pitchFamily="34" charset="0"/>
                <a:cs typeface="Arial" panose="020B0604020202020204" pitchFamily="34" charset="0"/>
              </a:rPr>
              <a:t>, en los términos de la Ley del Servicio de Tesorería de la Federación </a:t>
            </a:r>
            <a:r>
              <a:rPr lang="es-MX" sz="1600" dirty="0">
                <a:solidFill>
                  <a:schemeClr val="bg1"/>
                </a:solidFill>
                <a:latin typeface="Arial" panose="020B0604020202020204" pitchFamily="34" charset="0"/>
                <a:cs typeface="Arial" panose="020B0604020202020204" pitchFamily="34" charset="0"/>
              </a:rPr>
              <a:t>(fracc. XII)</a:t>
            </a:r>
            <a:r>
              <a:rPr lang="es-MX" sz="2000" dirty="0">
                <a:solidFill>
                  <a:schemeClr val="bg1"/>
                </a:solidFill>
                <a:latin typeface="Arial" panose="020B0604020202020204" pitchFamily="34" charset="0"/>
                <a:cs typeface="Arial" panose="020B0604020202020204" pitchFamily="34" charset="0"/>
              </a:rPr>
              <a:t>, y</a:t>
            </a:r>
          </a:p>
          <a:p>
            <a:pPr marL="0" indent="0" algn="just" defTabSz="457200">
              <a:lnSpc>
                <a:spcPct val="100000"/>
              </a:lnSpc>
              <a:spcBef>
                <a:spcPts val="0"/>
              </a:spcBef>
              <a:buClr>
                <a:srgbClr val="000000"/>
              </a:buClr>
              <a:buNone/>
            </a:pPr>
            <a:endParaRPr lang="es-MX" sz="1000" dirty="0">
              <a:solidFill>
                <a:schemeClr val="bg1"/>
              </a:solidFill>
              <a:latin typeface="Arial" panose="020B0604020202020204" pitchFamily="34" charset="0"/>
              <a:cs typeface="Arial" panose="020B0604020202020204" pitchFamily="34" charset="0"/>
            </a:endParaRPr>
          </a:p>
          <a:p>
            <a:pPr marL="0" indent="0" algn="just" defTabSz="457200">
              <a:lnSpc>
                <a:spcPct val="100000"/>
              </a:lnSpc>
              <a:spcBef>
                <a:spcPts val="0"/>
              </a:spcBef>
              <a:buClr>
                <a:srgbClr val="000000"/>
              </a:buClr>
              <a:buNone/>
            </a:pPr>
            <a:r>
              <a:rPr lang="es-MX" sz="2000" b="1" dirty="0">
                <a:solidFill>
                  <a:schemeClr val="accent3">
                    <a:lumMod val="75000"/>
                  </a:schemeClr>
                </a:solidFill>
                <a:latin typeface="Arial" panose="020B0604020202020204" pitchFamily="34" charset="0"/>
                <a:cs typeface="Arial" panose="020B0604020202020204" pitchFamily="34" charset="0"/>
              </a:rPr>
              <a:t>14. </a:t>
            </a:r>
            <a:r>
              <a:rPr lang="es-MX" sz="2000" dirty="0">
                <a:solidFill>
                  <a:schemeClr val="bg1"/>
                </a:solidFill>
                <a:latin typeface="Arial" panose="020B0604020202020204" pitchFamily="34" charset="0"/>
                <a:cs typeface="Arial" panose="020B0604020202020204" pitchFamily="34" charset="0"/>
              </a:rPr>
              <a:t>Se acredite la celebración de una alianza estratégica con personas físicas o morales dedicadas a la ingeniería, la investigación y a la transferencia y desarrollo de tecnología, a fin de aplicar las innovaciones tecnológicas en la Infraestructura nacional </a:t>
            </a:r>
            <a:r>
              <a:rPr lang="es-MX" sz="1600" dirty="0">
                <a:solidFill>
                  <a:srgbClr val="000000"/>
                </a:solidFill>
                <a:latin typeface="Arial" panose="020B0604020202020204" pitchFamily="34" charset="0"/>
                <a:cs typeface="Arial" panose="020B0604020202020204" pitchFamily="34" charset="0"/>
              </a:rPr>
              <a:t>(fracc. XIII y 74 fracc. VIII RLOPSRM)</a:t>
            </a:r>
            <a:r>
              <a:rPr lang="es-MX" sz="2000" dirty="0">
                <a:solidFill>
                  <a:srgbClr val="000000"/>
                </a:solidFill>
                <a:latin typeface="Arial" panose="020B0604020202020204" pitchFamily="34" charset="0"/>
                <a:cs typeface="Arial" panose="020B0604020202020204" pitchFamily="34" charset="0"/>
              </a:rPr>
              <a:t>.</a:t>
            </a:r>
          </a:p>
          <a:p>
            <a:pPr marL="0" indent="0" algn="just" defTabSz="457200">
              <a:lnSpc>
                <a:spcPct val="100000"/>
              </a:lnSpc>
              <a:spcBef>
                <a:spcPts val="0"/>
              </a:spcBef>
              <a:buClr>
                <a:srgbClr val="000000"/>
              </a:buClr>
              <a:buNone/>
            </a:pPr>
            <a:endParaRPr lang="es-MX" sz="2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MT"/>
              </a:rPr>
              <a:t>3.3. </a:t>
            </a:r>
            <a:r>
              <a:rPr lang="es-MX" sz="2000" b="1" dirty="0">
                <a:solidFill>
                  <a:schemeClr val="accent6">
                    <a:lumMod val="50000"/>
                  </a:schemeClr>
                </a:solidFill>
                <a:latin typeface="ArialMT"/>
              </a:rPr>
              <a:t>Formalización de contratos</a:t>
            </a:r>
            <a:r>
              <a:rPr lang="es-MX" sz="2000" b="1" dirty="0">
                <a:solidFill>
                  <a:schemeClr val="bg1"/>
                </a:solidFill>
                <a:latin typeface="ArialMT"/>
              </a:rPr>
              <a:t>.</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tx1"/>
              </a:buClr>
              <a:buNone/>
              <a:defRPr/>
            </a:pPr>
            <a:r>
              <a:rPr lang="es-MX" sz="2000" dirty="0">
                <a:solidFill>
                  <a:schemeClr val="bg1"/>
                </a:solidFill>
                <a:latin typeface="Arial" panose="020B0604020202020204" pitchFamily="34" charset="0"/>
                <a:cs typeface="Arial" panose="020B0604020202020204" pitchFamily="34" charset="0"/>
              </a:rPr>
              <a:t>Si  bien es cierto que con la notificación del fallo son exigibles  los 		  derechos  y  obligaciones, </a:t>
            </a:r>
            <a:r>
              <a:rPr lang="es-MX" altLang="es-MX" sz="2000" dirty="0">
                <a:solidFill>
                  <a:schemeClr val="bg1"/>
                </a:solidFill>
                <a:latin typeface="Arial" panose="020B0604020202020204" pitchFamily="34" charset="0"/>
                <a:cs typeface="Arial" panose="020B0604020202020204" pitchFamily="34" charset="0"/>
              </a:rPr>
              <a:t>existe  la  </a:t>
            </a:r>
            <a:r>
              <a:rPr lang="es-MX" altLang="es-MX" sz="2000" dirty="0">
                <a:solidFill>
                  <a:srgbClr val="002060"/>
                </a:solidFill>
                <a:latin typeface="Arial" panose="020B0604020202020204" pitchFamily="34" charset="0"/>
                <a:cs typeface="Arial" panose="020B0604020202020204" pitchFamily="34" charset="0"/>
              </a:rPr>
              <a:t>obligación</a:t>
            </a:r>
            <a:r>
              <a:rPr lang="es-MX" altLang="es-MX" sz="2000" dirty="0">
                <a:solidFill>
                  <a:schemeClr val="bg1"/>
                </a:solidFill>
                <a:latin typeface="Arial" panose="020B0604020202020204" pitchFamily="34" charset="0"/>
                <a:cs typeface="Arial" panose="020B0604020202020204" pitchFamily="34" charset="0"/>
              </a:rPr>
              <a:t> de  las  partes  de 		  </a:t>
            </a:r>
            <a:r>
              <a:rPr lang="es-MX" altLang="es-MX" sz="2000" dirty="0">
                <a:solidFill>
                  <a:srgbClr val="002060"/>
                </a:solidFill>
                <a:latin typeface="Arial" panose="020B0604020202020204" pitchFamily="34" charset="0"/>
                <a:cs typeface="Arial" panose="020B0604020202020204" pitchFamily="34" charset="0"/>
              </a:rPr>
              <a:t>suscribir  el  correspondiente  contrato  </a:t>
            </a:r>
            <a:r>
              <a:rPr lang="es-MX" altLang="es-MX" sz="2000" dirty="0">
                <a:solidFill>
                  <a:schemeClr val="bg1"/>
                </a:solidFill>
                <a:latin typeface="Arial" panose="020B0604020202020204" pitchFamily="34" charset="0"/>
                <a:cs typeface="Arial" panose="020B0604020202020204" pitchFamily="34" charset="0"/>
              </a:rPr>
              <a:t>en  la  fecha,  hora  y  lugar 		  previstos en el fallo, en la convocatoria, o en su defecto dentro de </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p:txBody>
      </p:sp>
      <p:pic>
        <p:nvPicPr>
          <p:cNvPr id="3" name="Picture 2" descr="Firma de un contrato digital: Breve guía práctica – Altiria">
            <a:extLst>
              <a:ext uri="{FF2B5EF4-FFF2-40B4-BE49-F238E27FC236}">
                <a16:creationId xmlns:a16="http://schemas.microsoft.com/office/drawing/2014/main" id="{55D4820F-273C-FE14-CE71-94C2F32F7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519" y="4325052"/>
            <a:ext cx="1926666" cy="209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1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11">
                                            <p:txEl>
                                              <p:pRg st="2" end="2"/>
                                            </p:txEl>
                                          </p:spTgt>
                                        </p:tgtEl>
                                        <p:attrNameLst>
                                          <p:attrName>style.visibility</p:attrName>
                                        </p:attrNameLst>
                                      </p:cBhvr>
                                      <p:to>
                                        <p:strVal val="visible"/>
                                      </p:to>
                                    </p:set>
                                    <p:anim by="(-#ppt_w*2)" calcmode="lin" valueType="num">
                                      <p:cBhvr rctx="PPT">
                                        <p:cTn id="14" dur="125" autoRev="1" fill="hold">
                                          <p:stCondLst>
                                            <p:cond delay="0"/>
                                          </p:stCondLst>
                                        </p:cTn>
                                        <p:tgtEl>
                                          <p:spTgt spid="11">
                                            <p:txEl>
                                              <p:pRg st="2" end="2"/>
                                            </p:txEl>
                                          </p:spTgt>
                                        </p:tgtEl>
                                        <p:attrNameLst>
                                          <p:attrName>ppt_w</p:attrName>
                                        </p:attrNameLst>
                                      </p:cBhvr>
                                    </p:anim>
                                    <p:anim by="(#ppt_w*0.50)" calcmode="lin" valueType="num">
                                      <p:cBhvr>
                                        <p:cTn id="15" dur="125" decel="50000" autoRev="1" fill="hold">
                                          <p:stCondLst>
                                            <p:cond delay="0"/>
                                          </p:stCondLst>
                                        </p:cTn>
                                        <p:tgtEl>
                                          <p:spTgt spid="11">
                                            <p:txEl>
                                              <p:pRg st="2" end="2"/>
                                            </p:txEl>
                                          </p:spTgt>
                                        </p:tgtEl>
                                        <p:attrNameLst>
                                          <p:attrName>ppt_x</p:attrName>
                                        </p:attrNameLst>
                                      </p:cBhvr>
                                    </p:anim>
                                    <p:anim from="(-#ppt_h/2)" to="(#ppt_y)" calcmode="lin" valueType="num">
                                      <p:cBhvr>
                                        <p:cTn id="16" dur="250" fill="hold">
                                          <p:stCondLst>
                                            <p:cond delay="0"/>
                                          </p:stCondLst>
                                        </p:cTn>
                                        <p:tgtEl>
                                          <p:spTgt spid="11">
                                            <p:txEl>
                                              <p:pRg st="2" end="2"/>
                                            </p:txEl>
                                          </p:spTgt>
                                        </p:tgtEl>
                                        <p:attrNameLst>
                                          <p:attrName>ppt_y</p:attrName>
                                        </p:attrNameLst>
                                      </p:cBhvr>
                                    </p:anim>
                                    <p:animRot by="21600000">
                                      <p:cBhvr>
                                        <p:cTn id="17" dur="250" fill="hold">
                                          <p:stCondLst>
                                            <p:cond delay="0"/>
                                          </p:stCondLst>
                                        </p:cTn>
                                        <p:tgtEl>
                                          <p:spTgt spid="11">
                                            <p:txEl>
                                              <p:pRg st="2" end="2"/>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wheel(1)">
                                      <p:cBhvr>
                                        <p:cTn id="22" dur="125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 calcmode="lin" valueType="num">
                                      <p:cBhvr>
                                        <p:cTn id="27"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28" dur="10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29" dur="1000"/>
                                        <p:tgtEl>
                                          <p:spTgt spid="1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1">
                                            <p:txEl>
                                              <p:pRg st="8" end="8"/>
                                            </p:txEl>
                                          </p:spTgt>
                                        </p:tgtEl>
                                        <p:attrNameLst>
                                          <p:attrName>style.visibility</p:attrName>
                                        </p:attrNameLst>
                                      </p:cBhvr>
                                      <p:to>
                                        <p:strVal val="visible"/>
                                      </p:to>
                                    </p:set>
                                    <p:animEffect transition="in" filter="blinds(horizontal)">
                                      <p:cBhvr>
                                        <p:cTn id="34" dur="1250"/>
                                        <p:tgtEl>
                                          <p:spTgt spid="11">
                                            <p:txEl>
                                              <p:pRg st="8" end="8"/>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checkerboard(across)">
                                      <p:cBhvr>
                                        <p:cTn id="3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los 15 días naturales siguientes a la notificación. </a:t>
            </a:r>
            <a:r>
              <a:rPr lang="es-MX" altLang="es-MX" sz="1600" dirty="0">
                <a:solidFill>
                  <a:schemeClr val="bg1"/>
                </a:solidFill>
                <a:latin typeface="Arial" panose="020B0604020202020204" pitchFamily="34" charset="0"/>
                <a:cs typeface="Arial" panose="020B0604020202020204" pitchFamily="34" charset="0"/>
              </a:rPr>
              <a:t>(arts. 46 1er. pfo. LAASSP y 84 4º pfo. RLAASSP, y 38 5º pfo. y 47 LOPSRM)</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El contrato se debe plantear, como </a:t>
            </a:r>
            <a:r>
              <a:rPr lang="es-MX" altLang="es-MX" sz="2000" dirty="0">
                <a:solidFill>
                  <a:schemeClr val="accent1"/>
                </a:solidFill>
                <a:latin typeface="Arial" panose="020B0604020202020204" pitchFamily="34" charset="0"/>
                <a:cs typeface="Arial" panose="020B0604020202020204" pitchFamily="34" charset="0"/>
              </a:rPr>
              <a:t>modelo de contrato</a:t>
            </a:r>
            <a:r>
              <a:rPr lang="es-MX" altLang="es-MX" sz="2000" dirty="0">
                <a:solidFill>
                  <a:schemeClr val="bg1"/>
                </a:solidFill>
                <a:latin typeface="Arial" panose="020B0604020202020204" pitchFamily="34" charset="0"/>
                <a:cs typeface="Arial" panose="020B0604020202020204" pitchFamily="34" charset="0"/>
              </a:rPr>
              <a:t>, en la convocatoria a la licita</a:t>
            </a:r>
            <a:r>
              <a:rPr lang="es-MX" sz="2000" dirty="0">
                <a:solidFill>
                  <a:schemeClr val="bg1"/>
                </a:solidFill>
                <a:latin typeface="Arial" panose="020B0604020202020204" pitchFamily="34" charset="0"/>
                <a:cs typeface="Arial" panose="020B0604020202020204" pitchFamily="34" charset="0"/>
              </a:rPr>
              <a:t>ción; es decir, los términos jurídicos sobre los cuales el proveedor o el contratista deben cumplir sus obligaciones, deben estar previstos desde el modelo de contrato que es parte de la convocatoria a la licitación </a:t>
            </a:r>
            <a:r>
              <a:rPr lang="es-MX" sz="1600" dirty="0">
                <a:solidFill>
                  <a:schemeClr val="bg1"/>
                </a:solidFill>
                <a:latin typeface="Arial" panose="020B0604020202020204" pitchFamily="34" charset="0"/>
                <a:cs typeface="Arial" panose="020B0604020202020204" pitchFamily="34" charset="0"/>
              </a:rPr>
              <a:t>(arts. 29 fracc. XVI LAASSP, y 31 fracc. XXVI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rgbClr val="C00000"/>
                </a:solidFill>
                <a:latin typeface="Arial" panose="020B0604020202020204" pitchFamily="34" charset="0"/>
                <a:cs typeface="Arial" panose="020B0604020202020204" pitchFamily="34" charset="0"/>
              </a:rPr>
              <a:t>Aquello que no este previsto </a:t>
            </a:r>
            <a:r>
              <a:rPr lang="es-MX" sz="2000" dirty="0">
                <a:solidFill>
                  <a:schemeClr val="bg1"/>
                </a:solidFill>
                <a:latin typeface="Arial" panose="020B0604020202020204" pitchFamily="34" charset="0"/>
                <a:cs typeface="Arial" panose="020B0604020202020204" pitchFamily="34" charset="0"/>
              </a:rPr>
              <a:t>en el modelo de contrato NO PODRÁ INCOPORARSE DESPUÉS </a:t>
            </a:r>
            <a:r>
              <a:rPr lang="es-MX" sz="1600" dirty="0">
                <a:solidFill>
                  <a:schemeClr val="bg1"/>
                </a:solidFill>
                <a:latin typeface="Arial" panose="020B0604020202020204" pitchFamily="34" charset="0"/>
                <a:cs typeface="Arial" panose="020B0604020202020204" pitchFamily="34" charset="0"/>
              </a:rPr>
              <a:t>(arts. 45 2º pfo. LAASSP, y 46 2º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tx1"/>
              </a:buClr>
              <a:buNone/>
              <a:defRPr/>
            </a:pPr>
            <a:r>
              <a:rPr lang="es-ES" sz="2000" dirty="0">
                <a:solidFill>
                  <a:srgbClr val="000000"/>
                </a:solidFill>
                <a:effectLst/>
                <a:latin typeface="Arial" panose="020B0604020202020204" pitchFamily="34" charset="0"/>
                <a:ea typeface="Times New Roman" panose="02020603050405020304" pitchFamily="18" charset="0"/>
              </a:rPr>
              <a:t>Desde mayo de 2009, tanto  la LAASSP, como  la  LOPSRM tienen  pre-	           vista la  </a:t>
            </a:r>
            <a:r>
              <a:rPr lang="es-ES" sz="2000" dirty="0">
                <a:solidFill>
                  <a:srgbClr val="9F7A02"/>
                </a:solidFill>
                <a:effectLst/>
                <a:latin typeface="Arial" panose="020B0604020202020204" pitchFamily="34" charset="0"/>
                <a:ea typeface="Times New Roman" panose="02020603050405020304" pitchFamily="18" charset="0"/>
              </a:rPr>
              <a:t>formalización de contratos  utilizando medios de comunicación</a:t>
            </a:r>
            <a:r>
              <a:rPr lang="es-ES" sz="2000" dirty="0">
                <a:solidFill>
                  <a:schemeClr val="accent1">
                    <a:lumMod val="40000"/>
                    <a:lumOff val="60000"/>
                  </a:schemeClr>
                </a:solidFill>
                <a:effectLst/>
                <a:latin typeface="Arial" panose="020B0604020202020204" pitchFamily="34" charset="0"/>
                <a:ea typeface="Times New Roman" panose="02020603050405020304" pitchFamily="18" charset="0"/>
              </a:rPr>
              <a:t>.</a:t>
            </a:r>
            <a:r>
              <a:rPr lang="es-ES" sz="2000" dirty="0">
                <a:solidFill>
                  <a:srgbClr val="9F7A02"/>
                </a:solidFill>
                <a:effectLst/>
                <a:latin typeface="Arial" panose="020B0604020202020204" pitchFamily="34" charset="0"/>
                <a:ea typeface="Times New Roman" panose="02020603050405020304" pitchFamily="18" charset="0"/>
              </a:rPr>
              <a:t>              .   electrónica</a:t>
            </a:r>
            <a:r>
              <a:rPr lang="es-ES" sz="2000" dirty="0">
                <a:solidFill>
                  <a:srgbClr val="000000"/>
                </a:solidFill>
                <a:effectLst/>
                <a:latin typeface="Arial" panose="020B0604020202020204" pitchFamily="34" charset="0"/>
                <a:ea typeface="Times New Roman" panose="02020603050405020304" pitchFamily="18" charset="0"/>
              </a:rPr>
              <a:t> </a:t>
            </a:r>
            <a:r>
              <a:rPr lang="es-ES" sz="1600" dirty="0">
                <a:solidFill>
                  <a:srgbClr val="000000"/>
                </a:solidFill>
                <a:effectLst/>
                <a:latin typeface="Arial" panose="020B0604020202020204" pitchFamily="34" charset="0"/>
                <a:ea typeface="Times New Roman" panose="02020603050405020304" pitchFamily="18" charset="0"/>
              </a:rPr>
              <a:t>(arts. 45 últ. pfo. LAASSP y 84 2º. pfo. RLAASSP, y 46 penúlt. pfo. LOPSRM		     y 81 2º pfo. RLOPSRM)</a:t>
            </a:r>
            <a:r>
              <a:rPr lang="es-ES" sz="2000" dirty="0">
                <a:solidFill>
                  <a:srgbClr val="000000"/>
                </a:solidFill>
                <a:effectLst/>
                <a:latin typeface="Arial" panose="020B0604020202020204" pitchFamily="34" charset="0"/>
                <a:ea typeface="Times New Roman" panose="02020603050405020304" pitchFamily="18" charset="0"/>
              </a:rPr>
              <a:t>, aspecto que por fin se ha puesto en operación con el	        Acuerdo que incorporó un módulo a </a:t>
            </a:r>
            <a:r>
              <a:rPr lang="es-ES" sz="2000" dirty="0">
                <a:solidFill>
                  <a:srgbClr val="000000"/>
                </a:solidFill>
                <a:latin typeface="Arial" panose="020B0604020202020204" pitchFamily="34" charset="0"/>
                <a:ea typeface="Times New Roman" panose="02020603050405020304" pitchFamily="18" charset="0"/>
              </a:rPr>
              <a:t>C</a:t>
            </a:r>
            <a:r>
              <a:rPr lang="es-ES" sz="2000" dirty="0">
                <a:solidFill>
                  <a:srgbClr val="000000"/>
                </a:solidFill>
                <a:effectLst/>
                <a:latin typeface="Arial" panose="020B0604020202020204" pitchFamily="34" charset="0"/>
                <a:ea typeface="Times New Roman" panose="02020603050405020304" pitchFamily="18" charset="0"/>
              </a:rPr>
              <a:t>ompraNet denominado “</a:t>
            </a:r>
            <a:r>
              <a:rPr lang="es-ES" sz="2000" dirty="0">
                <a:solidFill>
                  <a:srgbClr val="000000"/>
                </a:solidFill>
                <a:latin typeface="Arial" panose="020B0604020202020204" pitchFamily="34" charset="0"/>
                <a:ea typeface="Times New Roman" panose="02020603050405020304" pitchFamily="18" charset="0"/>
              </a:rPr>
              <a:t>Formaliza- 	       ción</a:t>
            </a:r>
            <a:r>
              <a:rPr lang="es-ES" sz="2000" dirty="0">
                <a:solidFill>
                  <a:srgbClr val="000000"/>
                </a:solidFill>
                <a:effectLst/>
                <a:latin typeface="Arial" panose="020B0604020202020204" pitchFamily="34" charset="0"/>
                <a:ea typeface="Times New Roman" panose="02020603050405020304" pitchFamily="18" charset="0"/>
              </a:rPr>
              <a:t> de instrumentos jurídicos” </a:t>
            </a:r>
            <a:r>
              <a:rPr lang="es-ES" sz="1600" dirty="0">
                <a:solidFill>
                  <a:srgbClr val="000000"/>
                </a:solidFill>
                <a:effectLst/>
                <a:latin typeface="Arial" panose="020B0604020202020204" pitchFamily="34" charset="0"/>
                <a:ea typeface="Times New Roman" panose="02020603050405020304" pitchFamily="18" charset="0"/>
              </a:rPr>
              <a:t>(DOF 18 sept. 2020)</a:t>
            </a:r>
            <a:r>
              <a:rPr lang="es-ES" sz="1800" dirty="0">
                <a:solidFill>
                  <a:srgbClr val="000000"/>
                </a:solidFill>
                <a:effectLst/>
                <a:latin typeface="Arial" panose="020B0604020202020204" pitchFamily="34" charset="0"/>
                <a:ea typeface="Times New Roman" panose="02020603050405020304" pitchFamily="18" charset="0"/>
              </a:rPr>
              <a:t>.</a:t>
            </a:r>
          </a:p>
          <a:p>
            <a:pPr marL="0" indent="0" algn="just">
              <a:lnSpc>
                <a:spcPct val="100000"/>
              </a:lnSpc>
              <a:spcBef>
                <a:spcPts val="0"/>
              </a:spcBef>
              <a:buClr>
                <a:schemeClr val="tx1"/>
              </a:buClr>
              <a:buNone/>
              <a:defRPr/>
            </a:pPr>
            <a:endParaRPr lang="es-ES" sz="1000" dirty="0">
              <a:solidFill>
                <a:srgbClr val="000000"/>
              </a:solidFill>
              <a:latin typeface="Arial" panose="020B0604020202020204" pitchFamily="34" charset="0"/>
              <a:ea typeface="Times New Roman" panose="02020603050405020304" pitchFamily="18" charset="0"/>
            </a:endParaRPr>
          </a:p>
          <a:p>
            <a:pPr marL="0" indent="0" algn="just">
              <a:lnSpc>
                <a:spcPct val="100000"/>
              </a:lnSpc>
              <a:spcBef>
                <a:spcPts val="0"/>
              </a:spcBef>
              <a:buClr>
                <a:schemeClr val="tx1"/>
              </a:buClr>
              <a:buNone/>
              <a:defRPr/>
            </a:pPr>
            <a:r>
              <a:rPr lang="es-ES" sz="2000" dirty="0">
                <a:solidFill>
                  <a:srgbClr val="000000"/>
                </a:solidFill>
                <a:effectLst/>
                <a:latin typeface="Arial" panose="020B0604020202020204" pitchFamily="34" charset="0"/>
                <a:ea typeface="Times New Roman" panose="02020603050405020304" pitchFamily="18" charset="0"/>
              </a:rPr>
              <a:t>Existe la </a:t>
            </a:r>
            <a:r>
              <a:rPr lang="es-ES" sz="2000" dirty="0">
                <a:solidFill>
                  <a:schemeClr val="accent4"/>
                </a:solidFill>
                <a:effectLst/>
                <a:latin typeface="Arial" panose="020B0604020202020204" pitchFamily="34" charset="0"/>
                <a:ea typeface="Times New Roman" panose="02020603050405020304" pitchFamily="18" charset="0"/>
              </a:rPr>
              <a:t>obligación general de suscribir contrato </a:t>
            </a:r>
            <a:r>
              <a:rPr lang="es-ES" sz="2000" dirty="0">
                <a:solidFill>
                  <a:srgbClr val="000000"/>
                </a:solidFill>
                <a:effectLst/>
                <a:latin typeface="Arial" panose="020B0604020202020204" pitchFamily="34" charset="0"/>
                <a:ea typeface="Times New Roman" panose="02020603050405020304" pitchFamily="18" charset="0"/>
              </a:rPr>
              <a:t>con todos los adjudicados en un procedimiento de contratación, </a:t>
            </a:r>
            <a:r>
              <a:rPr lang="es-ES" sz="2000" dirty="0">
                <a:solidFill>
                  <a:schemeClr val="accent4"/>
                </a:solidFill>
                <a:effectLst/>
                <a:latin typeface="Arial" panose="020B0604020202020204" pitchFamily="34" charset="0"/>
                <a:ea typeface="Times New Roman" panose="02020603050405020304" pitchFamily="18" charset="0"/>
              </a:rPr>
              <a:t>con excepción </a:t>
            </a:r>
            <a:r>
              <a:rPr lang="es-ES" sz="2000" dirty="0">
                <a:solidFill>
                  <a:srgbClr val="000000"/>
                </a:solidFill>
                <a:effectLst/>
                <a:latin typeface="Arial" panose="020B0604020202020204" pitchFamily="34" charset="0"/>
                <a:ea typeface="Times New Roman" panose="02020603050405020304" pitchFamily="18" charset="0"/>
              </a:rPr>
              <a:t>de las adjudicaciones</a:t>
            </a:r>
            <a:r>
              <a:rPr lang="es-ES" sz="2000" dirty="0">
                <a:solidFill>
                  <a:srgbClr val="000000"/>
                </a:solidFill>
                <a:latin typeface="Arial" panose="020B0604020202020204" pitchFamily="34" charset="0"/>
                <a:ea typeface="Times New Roman" panose="02020603050405020304" pitchFamily="18" charset="0"/>
              </a:rPr>
              <a:t> directas en </a:t>
            </a:r>
            <a:r>
              <a:rPr lang="es-ES" sz="2000" dirty="0" err="1">
                <a:solidFill>
                  <a:srgbClr val="000000"/>
                </a:solidFill>
                <a:latin typeface="Arial" panose="020B0604020202020204" pitchFamily="34" charset="0"/>
                <a:ea typeface="Times New Roman" panose="02020603050405020304" pitchFamily="18" charset="0"/>
              </a:rPr>
              <a:t>ma</a:t>
            </a:r>
            <a:r>
              <a:rPr lang="es-ES" sz="2000" dirty="0">
                <a:solidFill>
                  <a:srgbClr val="000000"/>
                </a:solidFill>
                <a:latin typeface="Arial" panose="020B0604020202020204" pitchFamily="34" charset="0"/>
                <a:ea typeface="Times New Roman" panose="02020603050405020304" pitchFamily="18" charset="0"/>
              </a:rPr>
              <a:t>-</a:t>
            </a:r>
            <a:endParaRPr lang="es-MX" sz="2000" dirty="0">
              <a:solidFill>
                <a:schemeClr val="bg2">
                  <a:lumMod val="60000"/>
                  <a:lumOff val="40000"/>
                </a:schemeClr>
              </a:solidFill>
              <a:latin typeface="Arial" panose="020B0604020202020204" pitchFamily="34" charset="0"/>
              <a:cs typeface="Arial" panose="020B0604020202020204" pitchFamily="34" charset="0"/>
            </a:endParaRPr>
          </a:p>
        </p:txBody>
      </p:sp>
      <p:pic>
        <p:nvPicPr>
          <p:cNvPr id="1030" name="Picture 6" descr="Compranet">
            <a:extLst>
              <a:ext uri="{FF2B5EF4-FFF2-40B4-BE49-F238E27FC236}">
                <a16:creationId xmlns:a16="http://schemas.microsoft.com/office/drawing/2014/main" id="{0104C1C6-573D-C712-091F-239513BA6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3249" y="3534836"/>
            <a:ext cx="3011019" cy="1921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21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circle(in)">
                                      <p:cBhvr>
                                        <p:cTn id="12" dur="20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nodeType="clickEffect">
                                  <p:stCondLst>
                                    <p:cond delay="0"/>
                                  </p:stCondLst>
                                  <p:iterate type="lt">
                                    <p:tmPct val="10000"/>
                                  </p:iterate>
                                  <p:childTnLst>
                                    <p:set>
                                      <p:cBhvr>
                                        <p:cTn id="16" dur="1" fill="hold">
                                          <p:stCondLst>
                                            <p:cond delay="0"/>
                                          </p:stCondLst>
                                        </p:cTn>
                                        <p:tgtEl>
                                          <p:spTgt spid="11">
                                            <p:txEl>
                                              <p:pRg st="4" end="4"/>
                                            </p:txEl>
                                          </p:spTgt>
                                        </p:tgtEl>
                                        <p:attrNameLst>
                                          <p:attrName>style.visibility</p:attrName>
                                        </p:attrNameLst>
                                      </p:cBhvr>
                                      <p:to>
                                        <p:strVal val="visible"/>
                                      </p:to>
                                    </p:set>
                                    <p:anim calcmode="lin" valueType="num">
                                      <p:cBhvr>
                                        <p:cTn id="17" dur="250" fill="hold"/>
                                        <p:tgtEl>
                                          <p:spTgt spid="1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11">
                                            <p:txEl>
                                              <p:pRg st="4" end="4"/>
                                            </p:txEl>
                                          </p:spTgt>
                                        </p:tgtEl>
                                        <p:attrNameLst>
                                          <p:attrName>ppt_y</p:attrName>
                                        </p:attrNameLst>
                                      </p:cBhvr>
                                      <p:tavLst>
                                        <p:tav tm="0">
                                          <p:val>
                                            <p:strVal val="#ppt_y"/>
                                          </p:val>
                                        </p:tav>
                                        <p:tav tm="100000">
                                          <p:val>
                                            <p:strVal val="#ppt_y"/>
                                          </p:val>
                                        </p:tav>
                                      </p:tavLst>
                                    </p:anim>
                                    <p:anim calcmode="lin" valueType="num">
                                      <p:cBhvr>
                                        <p:cTn id="19" dur="250" fill="hold"/>
                                        <p:tgtEl>
                                          <p:spTgt spid="1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1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xEl>
                                              <p:pRg st="6" end="6"/>
                                            </p:txEl>
                                          </p:spTgt>
                                        </p:tgtEl>
                                        <p:attrNameLst>
                                          <p:attrName>style.visibility</p:attrName>
                                        </p:attrNameLst>
                                      </p:cBhvr>
                                      <p:to>
                                        <p:strVal val="visible"/>
                                      </p:to>
                                    </p:set>
                                    <p:animEffect transition="in" filter="barn(inVertical)">
                                      <p:cBhvr>
                                        <p:cTn id="26" dur="1000"/>
                                        <p:tgtEl>
                                          <p:spTgt spid="11">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blinds(horizontal)">
                                      <p:cBhvr>
                                        <p:cTn id="29" dur="1000"/>
                                        <p:tgtEl>
                                          <p:spTgt spid="1030"/>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1">
                                            <p:txEl>
                                              <p:pRg st="8" end="8"/>
                                            </p:txEl>
                                          </p:spTgt>
                                        </p:tgtEl>
                                        <p:attrNameLst>
                                          <p:attrName>style.visibility</p:attrName>
                                        </p:attrNameLst>
                                      </p:cBhvr>
                                      <p:to>
                                        <p:strVal val="visible"/>
                                      </p:to>
                                    </p:set>
                                    <p:anim calcmode="lin" valueType="num">
                                      <p:cBhvr>
                                        <p:cTn id="34"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5"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36" dur="1000" fill="hold"/>
                                        <p:tgtEl>
                                          <p:spTgt spid="11">
                                            <p:txEl>
                                              <p:pRg st="8" end="8"/>
                                            </p:txEl>
                                          </p:spTgt>
                                        </p:tgtEl>
                                        <p:attrNameLst>
                                          <p:attrName>style.rotation</p:attrName>
                                        </p:attrNameLst>
                                      </p:cBhvr>
                                      <p:tavLst>
                                        <p:tav tm="0">
                                          <p:val>
                                            <p:fltVal val="90"/>
                                          </p:val>
                                        </p:tav>
                                        <p:tav tm="100000">
                                          <p:val>
                                            <p:fltVal val="0"/>
                                          </p:val>
                                        </p:tav>
                                      </p:tavLst>
                                    </p:anim>
                                    <p:animEffect transition="in" filter="fade">
                                      <p:cBhvr>
                                        <p:cTn id="37"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Clr>
                <a:schemeClr val="tx1"/>
              </a:buClr>
              <a:buNone/>
              <a:defRPr/>
            </a:pPr>
            <a:r>
              <a:rPr lang="es-ES" sz="2000" dirty="0">
                <a:solidFill>
                  <a:srgbClr val="000000"/>
                </a:solidFill>
                <a:latin typeface="Arial" panose="020B0604020202020204" pitchFamily="34" charset="0"/>
                <a:ea typeface="Times New Roman" panose="02020603050405020304" pitchFamily="18" charset="0"/>
              </a:rPr>
              <a:t>teria de  adquisiciones cuyo monto sea  inferior a 300 veces el valor diario  de  la UMA, </a:t>
            </a:r>
            <a:r>
              <a:rPr lang="es-ES" sz="2000" dirty="0" err="1">
                <a:solidFill>
                  <a:srgbClr val="000000"/>
                </a:solidFill>
                <a:latin typeface="Arial" panose="020B0604020202020204" pitchFamily="34" charset="0"/>
                <a:ea typeface="Times New Roman" panose="02020603050405020304" pitchFamily="18" charset="0"/>
              </a:rPr>
              <a:t>ó</a:t>
            </a:r>
            <a:r>
              <a:rPr lang="es-ES" sz="2000" dirty="0">
                <a:solidFill>
                  <a:srgbClr val="000000"/>
                </a:solidFill>
                <a:latin typeface="Arial" panose="020B0604020202020204" pitchFamily="34" charset="0"/>
                <a:ea typeface="Times New Roman" panose="02020603050405020304" pitchFamily="18" charset="0"/>
              </a:rPr>
              <a:t> sea, $ 31,122.00, hasta el 30 de enero de 2024 </a:t>
            </a:r>
            <a:r>
              <a:rPr lang="es-ES" sz="1600" dirty="0">
                <a:solidFill>
                  <a:srgbClr val="000000"/>
                </a:solidFill>
                <a:latin typeface="Arial" panose="020B0604020202020204" pitchFamily="34" charset="0"/>
                <a:ea typeface="Times New Roman" panose="02020603050405020304" pitchFamily="18" charset="0"/>
              </a:rPr>
              <a:t>(art. 82 1er. pfo. RLAASSP)</a:t>
            </a:r>
            <a:r>
              <a:rPr lang="es-ES" sz="2000" dirty="0">
                <a:solidFill>
                  <a:srgbClr val="000000"/>
                </a:solidFill>
                <a:latin typeface="Arial" panose="020B0604020202020204" pitchFamily="34" charset="0"/>
                <a:ea typeface="Times New Roman" panose="02020603050405020304" pitchFamily="18" charset="0"/>
              </a:rPr>
              <a:t>.</a:t>
            </a:r>
          </a:p>
          <a:p>
            <a:pPr marL="0" indent="0" algn="just">
              <a:lnSpc>
                <a:spcPct val="100000"/>
              </a:lnSpc>
              <a:spcBef>
                <a:spcPts val="0"/>
              </a:spcBef>
              <a:buClr>
                <a:schemeClr val="tx1"/>
              </a:buClr>
              <a:buNone/>
              <a:defRPr/>
            </a:pPr>
            <a:endParaRPr lang="es-ES" sz="1000" dirty="0">
              <a:solidFill>
                <a:srgbClr val="000000"/>
              </a:solidFill>
              <a:effectLst/>
              <a:latin typeface="Arial" panose="020B0604020202020204" pitchFamily="34" charset="0"/>
              <a:ea typeface="Times New Roman" panose="02020603050405020304" pitchFamily="18" charset="0"/>
            </a:endParaRPr>
          </a:p>
          <a:p>
            <a:pPr marL="0" indent="0" algn="just">
              <a:lnSpc>
                <a:spcPct val="100000"/>
              </a:lnSpc>
              <a:spcBef>
                <a:spcPts val="0"/>
              </a:spcBef>
              <a:buClr>
                <a:schemeClr val="tx1"/>
              </a:buClr>
              <a:buNone/>
              <a:defRPr/>
            </a:pPr>
            <a:r>
              <a:rPr lang="es-ES" sz="2000" dirty="0">
                <a:solidFill>
                  <a:srgbClr val="000000"/>
                </a:solidFill>
                <a:latin typeface="Arial" panose="020B0604020202020204" pitchFamily="34" charset="0"/>
                <a:ea typeface="Times New Roman" panose="02020603050405020304" pitchFamily="18" charset="0"/>
              </a:rPr>
              <a:t>Los </a:t>
            </a:r>
            <a:r>
              <a:rPr lang="es-ES" sz="2000" dirty="0">
                <a:solidFill>
                  <a:schemeClr val="bg2">
                    <a:lumMod val="75000"/>
                  </a:schemeClr>
                </a:solidFill>
                <a:latin typeface="Arial" panose="020B0604020202020204" pitchFamily="34" charset="0"/>
                <a:ea typeface="Times New Roman" panose="02020603050405020304" pitchFamily="18" charset="0"/>
              </a:rPr>
              <a:t>servidores públicos facultados </a:t>
            </a:r>
            <a:r>
              <a:rPr lang="es-ES" sz="2000" dirty="0">
                <a:solidFill>
                  <a:srgbClr val="000000"/>
                </a:solidFill>
                <a:latin typeface="Arial" panose="020B0604020202020204" pitchFamily="34" charset="0"/>
                <a:ea typeface="Times New Roman" panose="02020603050405020304" pitchFamily="18" charset="0"/>
              </a:rPr>
              <a:t>para suscribir contratos deben estar autorizados en las </a:t>
            </a:r>
            <a:r>
              <a:rPr lang="es-ES" sz="2000" dirty="0" err="1">
                <a:solidFill>
                  <a:srgbClr val="000000"/>
                </a:solidFill>
                <a:latin typeface="Arial" panose="020B0604020202020204" pitchFamily="34" charset="0"/>
                <a:ea typeface="Times New Roman" panose="02020603050405020304" pitchFamily="18" charset="0"/>
              </a:rPr>
              <a:t>PBL´s</a:t>
            </a:r>
            <a:r>
              <a:rPr lang="es-ES" sz="2000" dirty="0">
                <a:solidFill>
                  <a:srgbClr val="000000"/>
                </a:solidFill>
                <a:latin typeface="Arial" panose="020B0604020202020204" pitchFamily="34" charset="0"/>
                <a:ea typeface="Times New Roman" panose="02020603050405020304" pitchFamily="18" charset="0"/>
              </a:rPr>
              <a:t> del ente público </a:t>
            </a:r>
            <a:r>
              <a:rPr lang="es-ES" sz="1600" dirty="0">
                <a:solidFill>
                  <a:srgbClr val="000000"/>
                </a:solidFill>
                <a:latin typeface="Arial" panose="020B0604020202020204" pitchFamily="34" charset="0"/>
                <a:ea typeface="Times New Roman" panose="02020603050405020304" pitchFamily="18" charset="0"/>
              </a:rPr>
              <a:t>(Lineamiento Quinto, fracción IX de los Lineamientos </a:t>
            </a:r>
            <a:r>
              <a:rPr lang="es-ES" sz="1600" dirty="0" err="1">
                <a:solidFill>
                  <a:srgbClr val="000000"/>
                </a:solidFill>
                <a:latin typeface="Arial" panose="020B0604020202020204" pitchFamily="34" charset="0"/>
                <a:ea typeface="Times New Roman" panose="02020603050405020304" pitchFamily="18" charset="0"/>
              </a:rPr>
              <a:t>Grales</a:t>
            </a:r>
            <a:r>
              <a:rPr lang="es-ES" sz="1600" dirty="0">
                <a:solidFill>
                  <a:srgbClr val="000000"/>
                </a:solidFill>
                <a:latin typeface="Arial" panose="020B0604020202020204" pitchFamily="34" charset="0"/>
                <a:ea typeface="Times New Roman" panose="02020603050405020304" pitchFamily="18" charset="0"/>
              </a:rPr>
              <a:t>. para la Expedición de </a:t>
            </a:r>
            <a:r>
              <a:rPr lang="es-ES" sz="1600" dirty="0" err="1">
                <a:solidFill>
                  <a:srgbClr val="000000"/>
                </a:solidFill>
                <a:latin typeface="Arial" panose="020B0604020202020204" pitchFamily="34" charset="0"/>
                <a:ea typeface="Times New Roman" panose="02020603050405020304" pitchFamily="18" charset="0"/>
              </a:rPr>
              <a:t>PBL´s</a:t>
            </a:r>
            <a:r>
              <a:rPr lang="es-ES" sz="1600" dirty="0">
                <a:solidFill>
                  <a:srgbClr val="000000"/>
                </a:solidFill>
                <a:latin typeface="Arial" panose="020B0604020202020204" pitchFamily="34" charset="0"/>
                <a:ea typeface="Times New Roman" panose="02020603050405020304" pitchFamily="18" charset="0"/>
              </a:rPr>
              <a:t> DOF 9 sept. 2010)</a:t>
            </a:r>
            <a:r>
              <a:rPr lang="es-ES" sz="2000" dirty="0">
                <a:solidFill>
                  <a:srgbClr val="000000"/>
                </a:solidFill>
                <a:latin typeface="Arial" panose="020B0604020202020204" pitchFamily="34" charset="0"/>
                <a:ea typeface="Times New Roman" panose="02020603050405020304" pitchFamily="18" charset="0"/>
              </a:rPr>
              <a:t>.</a:t>
            </a:r>
          </a:p>
          <a:p>
            <a:pPr marL="0" indent="0" algn="just">
              <a:lnSpc>
                <a:spcPct val="100000"/>
              </a:lnSpc>
              <a:spcBef>
                <a:spcPts val="0"/>
              </a:spcBef>
              <a:buClr>
                <a:schemeClr val="tx1"/>
              </a:buClr>
              <a:buNone/>
              <a:defRPr/>
            </a:pPr>
            <a:endParaRPr lang="es-ES" sz="1000" dirty="0">
              <a:solidFill>
                <a:srgbClr val="000000"/>
              </a:solidFill>
              <a:latin typeface="Arial" panose="020B0604020202020204" pitchFamily="34" charset="0"/>
              <a:ea typeface="Times New Roman" panose="02020603050405020304" pitchFamily="18" charset="0"/>
            </a:endParaRPr>
          </a:p>
          <a:p>
            <a:pPr marL="0" indent="0" algn="just">
              <a:lnSpc>
                <a:spcPct val="100000"/>
              </a:lnSpc>
              <a:spcBef>
                <a:spcPts val="0"/>
              </a:spcBef>
              <a:buClr>
                <a:schemeClr val="tx1"/>
              </a:buClr>
              <a:buNone/>
              <a:defRPr/>
            </a:pPr>
            <a:r>
              <a:rPr lang="es-ES" sz="2000" dirty="0">
                <a:solidFill>
                  <a:srgbClr val="000000"/>
                </a:solidFill>
                <a:latin typeface="Arial" panose="020B0604020202020204" pitchFamily="34" charset="0"/>
                <a:ea typeface="Times New Roman" panose="02020603050405020304" pitchFamily="18" charset="0"/>
              </a:rPr>
              <a:t>Los adjudicados deben tener </a:t>
            </a:r>
            <a:r>
              <a:rPr lang="es-ES" sz="2000" dirty="0">
                <a:solidFill>
                  <a:srgbClr val="7030A0"/>
                </a:solidFill>
                <a:latin typeface="Arial" panose="020B0604020202020204" pitchFamily="34" charset="0"/>
                <a:ea typeface="Times New Roman" panose="02020603050405020304" pitchFamily="18" charset="0"/>
              </a:rPr>
              <a:t>capacidad jurídica para contratar</a:t>
            </a:r>
            <a:r>
              <a:rPr lang="es-ES" sz="2000" dirty="0">
                <a:solidFill>
                  <a:srgbClr val="000000"/>
                </a:solidFill>
                <a:latin typeface="Arial" panose="020B0604020202020204" pitchFamily="34" charset="0"/>
                <a:ea typeface="Times New Roman" panose="02020603050405020304" pitchFamily="18" charset="0"/>
              </a:rPr>
              <a:t>, y no estar impedidos en los términos del articulo 50 de la LAASSP o 51 de la LOPSRM.</a:t>
            </a:r>
          </a:p>
          <a:p>
            <a:pPr marL="0" indent="0" algn="just">
              <a:lnSpc>
                <a:spcPct val="100000"/>
              </a:lnSpc>
              <a:spcBef>
                <a:spcPts val="0"/>
              </a:spcBef>
              <a:buClr>
                <a:schemeClr val="tx1"/>
              </a:buClr>
              <a:buNone/>
              <a:defRPr/>
            </a:pPr>
            <a:endParaRPr lang="es-ES" sz="1000" dirty="0">
              <a:solidFill>
                <a:srgbClr val="000000"/>
              </a:solidFill>
              <a:latin typeface="Arial" panose="020B0604020202020204" pitchFamily="34" charset="0"/>
              <a:ea typeface="Times New Roman" panose="02020603050405020304" pitchFamily="18" charset="0"/>
            </a:endParaRPr>
          </a:p>
          <a:p>
            <a:pPr marL="0" indent="0" algn="just">
              <a:lnSpc>
                <a:spcPct val="100000"/>
              </a:lnSpc>
              <a:spcBef>
                <a:spcPts val="0"/>
              </a:spcBef>
              <a:buClr>
                <a:schemeClr val="tx1"/>
              </a:buClr>
              <a:buNone/>
              <a:defRPr/>
            </a:pPr>
            <a:r>
              <a:rPr lang="es-ES" sz="2000" dirty="0">
                <a:solidFill>
                  <a:srgbClr val="000000"/>
                </a:solidFill>
                <a:latin typeface="Arial" panose="020B0604020202020204" pitchFamily="34" charset="0"/>
                <a:ea typeface="Times New Roman" panose="02020603050405020304" pitchFamily="18" charset="0"/>
              </a:rPr>
              <a:t>Para la formalización de los contratos se deberá </a:t>
            </a:r>
            <a:r>
              <a:rPr lang="es-ES" sz="2000" dirty="0">
                <a:solidFill>
                  <a:srgbClr val="9F7A02"/>
                </a:solidFill>
                <a:latin typeface="Arial" panose="020B0604020202020204" pitchFamily="34" charset="0"/>
                <a:ea typeface="Times New Roman" panose="02020603050405020304" pitchFamily="18" charset="0"/>
              </a:rPr>
              <a:t>recabar, en primer término</a:t>
            </a:r>
            <a:r>
              <a:rPr lang="es-ES" sz="2000" dirty="0">
                <a:solidFill>
                  <a:srgbClr val="000000"/>
                </a:solidFill>
                <a:latin typeface="Arial" panose="020B0604020202020204" pitchFamily="34" charset="0"/>
                <a:ea typeface="Times New Roman" panose="02020603050405020304" pitchFamily="18" charset="0"/>
              </a:rPr>
              <a:t>, la firma del servidor público del ente público con facultades para celebrarlos y posteriormente, se recabará la firma del proveedor o contratista. La fecha del contrato, será aquélla en la que el adjudicado lo hubiere firmado. </a:t>
            </a:r>
            <a:r>
              <a:rPr lang="es-ES" sz="1600" dirty="0">
                <a:solidFill>
                  <a:srgbClr val="000000"/>
                </a:solidFill>
                <a:latin typeface="Arial" panose="020B0604020202020204" pitchFamily="34" charset="0"/>
                <a:ea typeface="Times New Roman" panose="02020603050405020304" pitchFamily="18" charset="0"/>
              </a:rPr>
              <a:t>(arts. 84 1er. pfo. RLAASSP, y 81 1er. pfo. RLOPSRM)</a:t>
            </a:r>
            <a:endParaRPr lang="es-ES" sz="2000" dirty="0">
              <a:solidFill>
                <a:srgbClr val="000000"/>
              </a:solidFill>
              <a:latin typeface="Arial" panose="020B0604020202020204" pitchFamily="34" charset="0"/>
              <a:ea typeface="Times New Roman" panose="02020603050405020304" pitchFamily="18" charset="0"/>
            </a:endParaRPr>
          </a:p>
          <a:p>
            <a:pPr marL="0" indent="0" algn="just">
              <a:lnSpc>
                <a:spcPct val="100000"/>
              </a:lnSpc>
              <a:spcBef>
                <a:spcPts val="0"/>
              </a:spcBef>
              <a:buClr>
                <a:schemeClr val="tx1"/>
              </a:buClr>
              <a:buNone/>
              <a:defRPr/>
            </a:pPr>
            <a:endParaRPr lang="es-MX" sz="1000" dirty="0">
              <a:solidFill>
                <a:srgbClr val="000000"/>
              </a:solidFill>
              <a:latin typeface="Arial" panose="020B0604020202020204" pitchFamily="34" charset="0"/>
            </a:endParaRPr>
          </a:p>
          <a:p>
            <a:pPr marL="0" indent="0" algn="just">
              <a:lnSpc>
                <a:spcPct val="100000"/>
              </a:lnSpc>
              <a:spcBef>
                <a:spcPts val="0"/>
              </a:spcBef>
              <a:buClr>
                <a:schemeClr val="tx1"/>
              </a:buClr>
              <a:buNone/>
              <a:defRPr/>
            </a:pPr>
            <a:r>
              <a:rPr lang="es-MX" sz="2000" dirty="0">
                <a:solidFill>
                  <a:schemeClr val="bg1"/>
                </a:solidFill>
                <a:latin typeface="Arial" panose="020B0604020202020204" pitchFamily="34" charset="0"/>
                <a:ea typeface="Times New Roman" panose="02020603050405020304" pitchFamily="18" charset="0"/>
              </a:rPr>
              <a:t>D</a:t>
            </a:r>
            <a:r>
              <a:rPr lang="es-MX" sz="2000" dirty="0">
                <a:solidFill>
                  <a:schemeClr val="bg1"/>
                </a:solidFill>
                <a:effectLst/>
                <a:latin typeface="Arial" panose="020B0604020202020204" pitchFamily="34" charset="0"/>
                <a:ea typeface="Times New Roman" panose="02020603050405020304" pitchFamily="18" charset="0"/>
              </a:rPr>
              <a:t>e acuerdo con el artículo 32-D del Código Fiscal de la Federación, a</a:t>
            </a:r>
            <a:r>
              <a:rPr lang="es-MX" sz="2000" dirty="0">
                <a:solidFill>
                  <a:srgbClr val="000000"/>
                </a:solidFill>
                <a:latin typeface="Arial" panose="020B0604020202020204" pitchFamily="34" charset="0"/>
              </a:rPr>
              <a:t>ntes de firmar </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el proveedor o contratista, debe acreditar que se encuentran </a:t>
            </a:r>
            <a:r>
              <a:rPr kumimoji="0" lang="es-MX" sz="2000" b="0" i="0" u="none" strike="noStrike" kern="1200" cap="none" spc="0" normalizeH="0" baseline="0" noProof="0" dirty="0">
                <a:ln>
                  <a:noFill/>
                </a:ln>
                <a:solidFill>
                  <a:schemeClr val="bg2"/>
                </a:solidFill>
                <a:effectLst/>
                <a:uLnTx/>
                <a:uFillTx/>
                <a:latin typeface="Arial" panose="020B0604020202020204" pitchFamily="34" charset="0"/>
                <a:ea typeface="+mn-ea"/>
                <a:cs typeface="+mn-cs"/>
              </a:rPr>
              <a:t>al co</a:t>
            </a:r>
            <a:r>
              <a:rPr kumimoji="0" lang="es-MX" sz="2000" b="0" i="0" u="none" strike="noStrike" kern="1200" cap="none" spc="0" normalizeH="0" baseline="0" noProof="0" dirty="0">
                <a:ln>
                  <a:noFill/>
                </a:ln>
                <a:solidFill>
                  <a:schemeClr val="bg2"/>
                </a:solidFill>
                <a:effectLst/>
                <a:uLnTx/>
                <a:uFillTx/>
                <a:latin typeface="Arial" panose="020B0604020202020204" pitchFamily="34" charset="0"/>
                <a:ea typeface="Times New Roman" panose="02020603050405020304" pitchFamily="18" charset="0"/>
                <a:cs typeface="+mn-cs"/>
              </a:rPr>
              <a:t>rriente en el cumplimiento de sus obligaciones fiscales</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cuando el monto del contrato es de al menos 300 mil pesos. Deben  presentarse las constancias expedidas por el SAT, el </a:t>
            </a:r>
            <a:endParaRPr lang="es-MX" sz="1600" dirty="0">
              <a:solidFill>
                <a:srgbClr val="000000"/>
              </a:solidFill>
              <a:latin typeface="Arial" panose="020B0604020202020204" pitchFamily="34" charset="0"/>
            </a:endParaRPr>
          </a:p>
        </p:txBody>
      </p:sp>
      <p:pic>
        <p:nvPicPr>
          <p:cNvPr id="5122" name="Picture 2" descr="El SAT presenta facilidades para la Declaración Anual 2021 de personas  físicas">
            <a:extLst>
              <a:ext uri="{FF2B5EF4-FFF2-40B4-BE49-F238E27FC236}">
                <a16:creationId xmlns:a16="http://schemas.microsoft.com/office/drawing/2014/main" id="{37F15C5D-6601-F310-5B63-E665D6F22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8185" y="2484974"/>
            <a:ext cx="1714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SS">
            <a:extLst>
              <a:ext uri="{FF2B5EF4-FFF2-40B4-BE49-F238E27FC236}">
                <a16:creationId xmlns:a16="http://schemas.microsoft.com/office/drawing/2014/main" id="{54C4549A-DB29-EC98-6707-9C895CA25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8185" y="3788802"/>
            <a:ext cx="1686329" cy="134197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NFONAVIT SIN FRONTERAS | Instituto de los Mexicanos en el Exterior |  Gobierno | gob.mx">
            <a:extLst>
              <a:ext uri="{FF2B5EF4-FFF2-40B4-BE49-F238E27FC236}">
                <a16:creationId xmlns:a16="http://schemas.microsoft.com/office/drawing/2014/main" id="{D659ACDE-C81B-E3D0-BE69-81BD840F93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8184" y="5280165"/>
            <a:ext cx="168633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71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down)">
                                      <p:cBhvr>
                                        <p:cTn id="15" dur="217">
                                          <p:stCondLst>
                                            <p:cond delay="0"/>
                                          </p:stCondLst>
                                        </p:cTn>
                                        <p:tgtEl>
                                          <p:spTgt spid="11">
                                            <p:txEl>
                                              <p:pRg st="2" end="2"/>
                                            </p:txEl>
                                          </p:spTgt>
                                        </p:tgtEl>
                                      </p:cBhvr>
                                    </p:animEffect>
                                    <p:anim calcmode="lin" valueType="num">
                                      <p:cBhvr>
                                        <p:cTn id="16" dur="683" tmFilter="0,0; 0.14,0.36; 0.43,0.73; 0.71,0.91; 1.0,1.0">
                                          <p:stCondLst>
                                            <p:cond delay="0"/>
                                          </p:stCondLst>
                                        </p:cTn>
                                        <p:tgtEl>
                                          <p:spTgt spid="11">
                                            <p:txEl>
                                              <p:pRg st="2" end="2"/>
                                            </p:txEl>
                                          </p:spTgt>
                                        </p:tgtEl>
                                        <p:attrNameLst>
                                          <p:attrName>ppt_x</p:attrName>
                                        </p:attrNameLst>
                                      </p:cBhvr>
                                      <p:tavLst>
                                        <p:tav tm="0">
                                          <p:val>
                                            <p:strVal val="#ppt_x-0.25"/>
                                          </p:val>
                                        </p:tav>
                                        <p:tav tm="100000">
                                          <p:val>
                                            <p:strVal val="#ppt_x"/>
                                          </p:val>
                                        </p:tav>
                                      </p:tavLst>
                                    </p:anim>
                                    <p:anim calcmode="lin" valueType="num">
                                      <p:cBhvr>
                                        <p:cTn id="17" dur="249" tmFilter="0.0,0.0; 0.25,0.07; 0.50,0.2; 0.75,0.467; 1.0,1.0">
                                          <p:stCondLst>
                                            <p:cond delay="0"/>
                                          </p:stCondLst>
                                        </p:cTn>
                                        <p:tgtEl>
                                          <p:spTgt spid="11">
                                            <p:txEl>
                                              <p:pRg st="2" end="2"/>
                                            </p:txEl>
                                          </p:spTgt>
                                        </p:tgtEl>
                                        <p:attrNameLst>
                                          <p:attrName>ppt_y</p:attrName>
                                        </p:attrNameLst>
                                      </p:cBhvr>
                                      <p:tavLst>
                                        <p:tav tm="0" fmla="#ppt_y-sin(pi*$)/3">
                                          <p:val>
                                            <p:fltVal val="0.5"/>
                                          </p:val>
                                        </p:tav>
                                        <p:tav tm="100000">
                                          <p:val>
                                            <p:fltVal val="1"/>
                                          </p:val>
                                        </p:tav>
                                      </p:tavLst>
                                    </p:anim>
                                    <p:anim calcmode="lin" valueType="num">
                                      <p:cBhvr>
                                        <p:cTn id="18" dur="249" tmFilter="0, 0; 0.125,0.2665; 0.25,0.4; 0.375,0.465; 0.5,0.5;  0.625,0.535; 0.75,0.6; 0.875,0.7335; 1,1">
                                          <p:stCondLst>
                                            <p:cond delay="249"/>
                                          </p:stCondLst>
                                        </p:cTn>
                                        <p:tgtEl>
                                          <p:spTgt spid="11">
                                            <p:txEl>
                                              <p:pRg st="2" end="2"/>
                                            </p:txEl>
                                          </p:spTgt>
                                        </p:tgtEl>
                                        <p:attrNameLst>
                                          <p:attrName>ppt_y</p:attrName>
                                        </p:attrNameLst>
                                      </p:cBhvr>
                                      <p:tavLst>
                                        <p:tav tm="0" fmla="#ppt_y-sin(pi*$)/9">
                                          <p:val>
                                            <p:fltVal val="0"/>
                                          </p:val>
                                        </p:tav>
                                        <p:tav tm="100000">
                                          <p:val>
                                            <p:fltVal val="1"/>
                                          </p:val>
                                        </p:tav>
                                      </p:tavLst>
                                    </p:anim>
                                    <p:anim calcmode="lin" valueType="num">
                                      <p:cBhvr>
                                        <p:cTn id="19" dur="124" tmFilter="0, 0; 0.125,0.2665; 0.25,0.4; 0.375,0.465; 0.5,0.5;  0.625,0.535; 0.75,0.6; 0.875,0.7335; 1,1">
                                          <p:stCondLst>
                                            <p:cond delay="497"/>
                                          </p:stCondLst>
                                        </p:cTn>
                                        <p:tgtEl>
                                          <p:spTgt spid="11">
                                            <p:txEl>
                                              <p:pRg st="2" end="2"/>
                                            </p:txEl>
                                          </p:spTgt>
                                        </p:tgtEl>
                                        <p:attrNameLst>
                                          <p:attrName>ppt_y</p:attrName>
                                        </p:attrNameLst>
                                      </p:cBhvr>
                                      <p:tavLst>
                                        <p:tav tm="0" fmla="#ppt_y-sin(pi*$)/27">
                                          <p:val>
                                            <p:fltVal val="0"/>
                                          </p:val>
                                        </p:tav>
                                        <p:tav tm="100000">
                                          <p:val>
                                            <p:fltVal val="1"/>
                                          </p:val>
                                        </p:tav>
                                      </p:tavLst>
                                    </p:anim>
                                    <p:anim calcmode="lin" valueType="num">
                                      <p:cBhvr>
                                        <p:cTn id="20" dur="62" tmFilter="0, 0; 0.125,0.2665; 0.25,0.4; 0.375,0.465; 0.5,0.5;  0.625,0.535; 0.75,0.6; 0.875,0.7335; 1,1">
                                          <p:stCondLst>
                                            <p:cond delay="621"/>
                                          </p:stCondLst>
                                        </p:cTn>
                                        <p:tgtEl>
                                          <p:spTgt spid="11">
                                            <p:txEl>
                                              <p:pRg st="2" end="2"/>
                                            </p:txEl>
                                          </p:spTgt>
                                        </p:tgtEl>
                                        <p:attrNameLst>
                                          <p:attrName>ppt_y</p:attrName>
                                        </p:attrNameLst>
                                      </p:cBhvr>
                                      <p:tavLst>
                                        <p:tav tm="0" fmla="#ppt_y-sin(pi*$)/81">
                                          <p:val>
                                            <p:fltVal val="0"/>
                                          </p:val>
                                        </p:tav>
                                        <p:tav tm="100000">
                                          <p:val>
                                            <p:fltVal val="1"/>
                                          </p:val>
                                        </p:tav>
                                      </p:tavLst>
                                    </p:anim>
                                    <p:animScale>
                                      <p:cBhvr>
                                        <p:cTn id="21" dur="10">
                                          <p:stCondLst>
                                            <p:cond delay="244"/>
                                          </p:stCondLst>
                                        </p:cTn>
                                        <p:tgtEl>
                                          <p:spTgt spid="11">
                                            <p:txEl>
                                              <p:pRg st="2" end="2"/>
                                            </p:txEl>
                                          </p:spTgt>
                                        </p:tgtEl>
                                      </p:cBhvr>
                                      <p:to x="100000" y="60000"/>
                                    </p:animScale>
                                    <p:animScale>
                                      <p:cBhvr>
                                        <p:cTn id="22" dur="62" decel="50000">
                                          <p:stCondLst>
                                            <p:cond delay="254"/>
                                          </p:stCondLst>
                                        </p:cTn>
                                        <p:tgtEl>
                                          <p:spTgt spid="11">
                                            <p:txEl>
                                              <p:pRg st="2" end="2"/>
                                            </p:txEl>
                                          </p:spTgt>
                                        </p:tgtEl>
                                      </p:cBhvr>
                                      <p:to x="100000" y="100000"/>
                                    </p:animScale>
                                    <p:animScale>
                                      <p:cBhvr>
                                        <p:cTn id="23" dur="10">
                                          <p:stCondLst>
                                            <p:cond delay="492"/>
                                          </p:stCondLst>
                                        </p:cTn>
                                        <p:tgtEl>
                                          <p:spTgt spid="11">
                                            <p:txEl>
                                              <p:pRg st="2" end="2"/>
                                            </p:txEl>
                                          </p:spTgt>
                                        </p:tgtEl>
                                      </p:cBhvr>
                                      <p:to x="100000" y="80000"/>
                                    </p:animScale>
                                    <p:animScale>
                                      <p:cBhvr>
                                        <p:cTn id="24" dur="62" decel="50000">
                                          <p:stCondLst>
                                            <p:cond delay="502"/>
                                          </p:stCondLst>
                                        </p:cTn>
                                        <p:tgtEl>
                                          <p:spTgt spid="11">
                                            <p:txEl>
                                              <p:pRg st="2" end="2"/>
                                            </p:txEl>
                                          </p:spTgt>
                                        </p:tgtEl>
                                      </p:cBhvr>
                                      <p:to x="100000" y="100000"/>
                                    </p:animScale>
                                    <p:animScale>
                                      <p:cBhvr>
                                        <p:cTn id="25" dur="10">
                                          <p:stCondLst>
                                            <p:cond delay="616"/>
                                          </p:stCondLst>
                                        </p:cTn>
                                        <p:tgtEl>
                                          <p:spTgt spid="11">
                                            <p:txEl>
                                              <p:pRg st="2" end="2"/>
                                            </p:txEl>
                                          </p:spTgt>
                                        </p:tgtEl>
                                      </p:cBhvr>
                                      <p:to x="100000" y="90000"/>
                                    </p:animScale>
                                    <p:animScale>
                                      <p:cBhvr>
                                        <p:cTn id="26" dur="62" decel="50000">
                                          <p:stCondLst>
                                            <p:cond delay="625"/>
                                          </p:stCondLst>
                                        </p:cTn>
                                        <p:tgtEl>
                                          <p:spTgt spid="11">
                                            <p:txEl>
                                              <p:pRg st="2" end="2"/>
                                            </p:txEl>
                                          </p:spTgt>
                                        </p:tgtEl>
                                      </p:cBhvr>
                                      <p:to x="100000" y="100000"/>
                                    </p:animScale>
                                    <p:animScale>
                                      <p:cBhvr>
                                        <p:cTn id="27" dur="10">
                                          <p:stCondLst>
                                            <p:cond delay="678"/>
                                          </p:stCondLst>
                                        </p:cTn>
                                        <p:tgtEl>
                                          <p:spTgt spid="11">
                                            <p:txEl>
                                              <p:pRg st="2" end="2"/>
                                            </p:txEl>
                                          </p:spTgt>
                                        </p:tgtEl>
                                      </p:cBhvr>
                                      <p:to x="100000" y="95000"/>
                                    </p:animScale>
                                    <p:animScale>
                                      <p:cBhvr>
                                        <p:cTn id="28" dur="62" decel="50000">
                                          <p:stCondLst>
                                            <p:cond delay="688"/>
                                          </p:stCondLst>
                                        </p:cTn>
                                        <p:tgtEl>
                                          <p:spTgt spid="11">
                                            <p:txEl>
                                              <p:pRg st="2" end="2"/>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nodeType="clickEffect">
                                  <p:stCondLst>
                                    <p:cond delay="0"/>
                                  </p:stCondLst>
                                  <p:iterate type="lt">
                                    <p:tmPct val="10000"/>
                                  </p:iterate>
                                  <p:childTnLst>
                                    <p:set>
                                      <p:cBhvr>
                                        <p:cTn id="32" dur="1" fill="hold">
                                          <p:stCondLst>
                                            <p:cond delay="0"/>
                                          </p:stCondLst>
                                        </p:cTn>
                                        <p:tgtEl>
                                          <p:spTgt spid="11">
                                            <p:txEl>
                                              <p:pRg st="4" end="4"/>
                                            </p:txEl>
                                          </p:spTgt>
                                        </p:tgtEl>
                                        <p:attrNameLst>
                                          <p:attrName>style.visibility</p:attrName>
                                        </p:attrNameLst>
                                      </p:cBhvr>
                                      <p:to>
                                        <p:strVal val="visible"/>
                                      </p:to>
                                    </p:set>
                                    <p:anim by="(-#ppt_w*2)" calcmode="lin" valueType="num">
                                      <p:cBhvr rctx="PPT">
                                        <p:cTn id="33" dur="125" autoRev="1" fill="hold">
                                          <p:stCondLst>
                                            <p:cond delay="0"/>
                                          </p:stCondLst>
                                        </p:cTn>
                                        <p:tgtEl>
                                          <p:spTgt spid="11">
                                            <p:txEl>
                                              <p:pRg st="4" end="4"/>
                                            </p:txEl>
                                          </p:spTgt>
                                        </p:tgtEl>
                                        <p:attrNameLst>
                                          <p:attrName>ppt_w</p:attrName>
                                        </p:attrNameLst>
                                      </p:cBhvr>
                                    </p:anim>
                                    <p:anim by="(#ppt_w*0.50)" calcmode="lin" valueType="num">
                                      <p:cBhvr>
                                        <p:cTn id="34" dur="125" decel="50000" autoRev="1" fill="hold">
                                          <p:stCondLst>
                                            <p:cond delay="0"/>
                                          </p:stCondLst>
                                        </p:cTn>
                                        <p:tgtEl>
                                          <p:spTgt spid="11">
                                            <p:txEl>
                                              <p:pRg st="4" end="4"/>
                                            </p:txEl>
                                          </p:spTgt>
                                        </p:tgtEl>
                                        <p:attrNameLst>
                                          <p:attrName>ppt_x</p:attrName>
                                        </p:attrNameLst>
                                      </p:cBhvr>
                                    </p:anim>
                                    <p:anim from="(-#ppt_h/2)" to="(#ppt_y)" calcmode="lin" valueType="num">
                                      <p:cBhvr>
                                        <p:cTn id="35" dur="250" fill="hold">
                                          <p:stCondLst>
                                            <p:cond delay="0"/>
                                          </p:stCondLst>
                                        </p:cTn>
                                        <p:tgtEl>
                                          <p:spTgt spid="11">
                                            <p:txEl>
                                              <p:pRg st="4" end="4"/>
                                            </p:txEl>
                                          </p:spTgt>
                                        </p:tgtEl>
                                        <p:attrNameLst>
                                          <p:attrName>ppt_y</p:attrName>
                                        </p:attrNameLst>
                                      </p:cBhvr>
                                    </p:anim>
                                    <p:animRot by="21600000">
                                      <p:cBhvr>
                                        <p:cTn id="36" dur="250" fill="hold">
                                          <p:stCondLst>
                                            <p:cond delay="0"/>
                                          </p:stCondLst>
                                        </p:cTn>
                                        <p:tgtEl>
                                          <p:spTgt spid="11">
                                            <p:txEl>
                                              <p:pRg st="4" end="4"/>
                                            </p:txEl>
                                          </p:spTgt>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nodeType="click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animEffect transition="in" filter="wedge">
                                      <p:cBhvr>
                                        <p:cTn id="41" dur="2000"/>
                                        <p:tgtEl>
                                          <p:spTgt spid="11">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1">
                                            <p:txEl>
                                              <p:pRg st="8" end="8"/>
                                            </p:txEl>
                                          </p:spTgt>
                                        </p:tgtEl>
                                        <p:attrNameLst>
                                          <p:attrName>style.visibility</p:attrName>
                                        </p:attrNameLst>
                                      </p:cBhvr>
                                      <p:to>
                                        <p:strVal val="visible"/>
                                      </p:to>
                                    </p:set>
                                    <p:anim calcmode="lin" valueType="num">
                                      <p:cBhvr>
                                        <p:cTn id="46" dur="500" decel="50000" fill="hold">
                                          <p:stCondLst>
                                            <p:cond delay="0"/>
                                          </p:stCondLst>
                                        </p:cTn>
                                        <p:tgtEl>
                                          <p:spTgt spid="11">
                                            <p:txEl>
                                              <p:pRg st="8" end="8"/>
                                            </p:txEl>
                                          </p:spTgt>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1">
                                            <p:txEl>
                                              <p:pRg st="8" end="8"/>
                                            </p:txEl>
                                          </p:spTgt>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1">
                                            <p:txEl>
                                              <p:pRg st="8" end="8"/>
                                            </p:txEl>
                                          </p:spTgt>
                                        </p:tgtEl>
                                        <p:attrNameLst>
                                          <p:attrName>ppt_w</p:attrName>
                                        </p:attrNameLst>
                                      </p:cBhvr>
                                      <p:tavLst>
                                        <p:tav tm="0">
                                          <p:val>
                                            <p:strVal val="#ppt_w*.05"/>
                                          </p:val>
                                        </p:tav>
                                        <p:tav tm="100000">
                                          <p:val>
                                            <p:strVal val="#ppt_w"/>
                                          </p:val>
                                        </p:tav>
                                      </p:tavLst>
                                    </p:anim>
                                    <p:anim calcmode="lin" valueType="num">
                                      <p:cBhvr>
                                        <p:cTn id="49" dur="1000" fill="hold"/>
                                        <p:tgtEl>
                                          <p:spTgt spid="11">
                                            <p:txEl>
                                              <p:pRg st="8" end="8"/>
                                            </p:txEl>
                                          </p:spTgt>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1">
                                            <p:txEl>
                                              <p:pRg st="8" end="8"/>
                                            </p:txEl>
                                          </p:spTgt>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1">
                                            <p:txEl>
                                              <p:pRg st="8" end="8"/>
                                            </p:txEl>
                                          </p:spTgt>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1">
                                            <p:txEl>
                                              <p:pRg st="8" end="8"/>
                                            </p:txEl>
                                          </p:spTgt>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1">
                                            <p:txEl>
                                              <p:pRg st="8" end="8"/>
                                            </p:txEl>
                                          </p:spTgt>
                                        </p:tgtEl>
                                      </p:cBhvr>
                                    </p:animEffect>
                                  </p:childTnLst>
                                </p:cTn>
                              </p:par>
                              <p:par>
                                <p:cTn id="54" presetID="6" presetClass="entr" presetSubtype="16" fill="hold" nodeType="withEffect">
                                  <p:stCondLst>
                                    <p:cond delay="0"/>
                                  </p:stCondLst>
                                  <p:childTnLst>
                                    <p:set>
                                      <p:cBhvr>
                                        <p:cTn id="55" dur="1" fill="hold">
                                          <p:stCondLst>
                                            <p:cond delay="0"/>
                                          </p:stCondLst>
                                        </p:cTn>
                                        <p:tgtEl>
                                          <p:spTgt spid="5122"/>
                                        </p:tgtEl>
                                        <p:attrNameLst>
                                          <p:attrName>style.visibility</p:attrName>
                                        </p:attrNameLst>
                                      </p:cBhvr>
                                      <p:to>
                                        <p:strVal val="visible"/>
                                      </p:to>
                                    </p:set>
                                    <p:animEffect transition="in" filter="circle(in)">
                                      <p:cBhvr>
                                        <p:cTn id="56" dur="750"/>
                                        <p:tgtEl>
                                          <p:spTgt spid="5122"/>
                                        </p:tgtEl>
                                      </p:cBhvr>
                                    </p:animEffect>
                                  </p:childTnLst>
                                </p:cTn>
                              </p:par>
                              <p:par>
                                <p:cTn id="57" presetID="6" presetClass="entr" presetSubtype="16" fill="hold" nodeType="withEffect">
                                  <p:stCondLst>
                                    <p:cond delay="0"/>
                                  </p:stCondLst>
                                  <p:childTnLst>
                                    <p:set>
                                      <p:cBhvr>
                                        <p:cTn id="58" dur="1" fill="hold">
                                          <p:stCondLst>
                                            <p:cond delay="0"/>
                                          </p:stCondLst>
                                        </p:cTn>
                                        <p:tgtEl>
                                          <p:spTgt spid="5124"/>
                                        </p:tgtEl>
                                        <p:attrNameLst>
                                          <p:attrName>style.visibility</p:attrName>
                                        </p:attrNameLst>
                                      </p:cBhvr>
                                      <p:to>
                                        <p:strVal val="visible"/>
                                      </p:to>
                                    </p:set>
                                    <p:animEffect transition="in" filter="circle(in)">
                                      <p:cBhvr>
                                        <p:cTn id="59" dur="1000"/>
                                        <p:tgtEl>
                                          <p:spTgt spid="5124"/>
                                        </p:tgtEl>
                                      </p:cBhvr>
                                    </p:animEffect>
                                  </p:childTnLst>
                                </p:cTn>
                              </p:par>
                              <p:par>
                                <p:cTn id="60" presetID="6" presetClass="entr" presetSubtype="16" fill="hold" nodeType="withEffect">
                                  <p:stCondLst>
                                    <p:cond delay="0"/>
                                  </p:stCondLst>
                                  <p:childTnLst>
                                    <p:set>
                                      <p:cBhvr>
                                        <p:cTn id="61" dur="1" fill="hold">
                                          <p:stCondLst>
                                            <p:cond delay="0"/>
                                          </p:stCondLst>
                                        </p:cTn>
                                        <p:tgtEl>
                                          <p:spTgt spid="5126"/>
                                        </p:tgtEl>
                                        <p:attrNameLst>
                                          <p:attrName>style.visibility</p:attrName>
                                        </p:attrNameLst>
                                      </p:cBhvr>
                                      <p:to>
                                        <p:strVal val="visible"/>
                                      </p:to>
                                    </p:set>
                                    <p:animEffect transition="in" filter="circle(in)">
                                      <p:cBhvr>
                                        <p:cTn id="62" dur="125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25213"/>
          </a:xfrm>
        </p:spPr>
        <p:txBody>
          <a:bodyPr>
            <a:normAutofit/>
          </a:bodyPr>
          <a:lstStyle/>
          <a:p>
            <a:pPr marL="0" indent="0" algn="just">
              <a:lnSpc>
                <a:spcPct val="100000"/>
              </a:lnSpc>
              <a:spcBef>
                <a:spcPts val="0"/>
              </a:spcBef>
              <a:buClr>
                <a:schemeClr val="tx1"/>
              </a:buClr>
              <a:buNone/>
              <a:defRPr/>
            </a:pPr>
            <a:r>
              <a:rPr lang="es-MX" sz="2000" dirty="0">
                <a:solidFill>
                  <a:schemeClr val="bg1"/>
                </a:solidFill>
                <a:effectLst/>
                <a:latin typeface="Arial" panose="020B0604020202020204" pitchFamily="34" charset="0"/>
                <a:ea typeface="Times New Roman" panose="02020603050405020304" pitchFamily="18" charset="0"/>
              </a:rPr>
              <a:t>IMSS, y el  INFONAVIT </a:t>
            </a:r>
            <a:r>
              <a:rPr lang="es-MX" sz="1600" dirty="0">
                <a:solidFill>
                  <a:schemeClr val="bg1"/>
                </a:solidFill>
                <a:effectLst/>
                <a:latin typeface="Arial" panose="020B0604020202020204" pitchFamily="34" charset="0"/>
                <a:ea typeface="Times New Roman" panose="02020603050405020304" pitchFamily="18" charset="0"/>
              </a:rPr>
              <a:t>(Resolución Miscelánea Fiscal correspondiente al año; Reglas del IMSS, DOF 27 feb. 2015, con ref. del 3 de abril de 2015, y las del INFONAVIT, DOF 28 jun. 2017)</a:t>
            </a:r>
            <a:r>
              <a:rPr lang="es-MX" sz="2000" dirty="0">
                <a:solidFill>
                  <a:schemeClr val="bg1"/>
                </a:solidFill>
                <a:effectLst/>
                <a:latin typeface="Arial" panose="020B0604020202020204" pitchFamily="34" charset="0"/>
                <a:ea typeface="Times New Roman" panose="02020603050405020304" pitchFamily="18" charset="0"/>
              </a:rPr>
              <a:t>. </a:t>
            </a:r>
          </a:p>
          <a:p>
            <a:pPr marL="0" indent="0" algn="just">
              <a:lnSpc>
                <a:spcPct val="100000"/>
              </a:lnSpc>
              <a:spcBef>
                <a:spcPts val="0"/>
              </a:spcBef>
              <a:buClr>
                <a:schemeClr val="tx1"/>
              </a:buClr>
              <a:buNone/>
              <a:defRPr/>
            </a:pPr>
            <a:endParaRPr lang="es-MX"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Clr>
                <a:schemeClr val="tx1"/>
              </a:buClr>
              <a:buNone/>
              <a:defRPr/>
            </a:pPr>
            <a:r>
              <a:rPr lang="es-MX" sz="2000" dirty="0">
                <a:solidFill>
                  <a:schemeClr val="bg1"/>
                </a:solidFill>
                <a:effectLst/>
                <a:latin typeface="Arial" panose="020B0604020202020204" pitchFamily="34" charset="0"/>
                <a:ea typeface="Times New Roman" panose="02020603050405020304" pitchFamily="18" charset="0"/>
              </a:rPr>
              <a:t>Los </a:t>
            </a:r>
            <a:r>
              <a:rPr lang="es-MX" sz="2000" dirty="0">
                <a:solidFill>
                  <a:schemeClr val="accent3">
                    <a:lumMod val="75000"/>
                  </a:schemeClr>
                </a:solidFill>
                <a:effectLst/>
                <a:latin typeface="Arial" panose="020B0604020202020204" pitchFamily="34" charset="0"/>
                <a:ea typeface="Times New Roman" panose="02020603050405020304" pitchFamily="18" charset="0"/>
              </a:rPr>
              <a:t>contratos o pedidos deben contener</a:t>
            </a:r>
            <a:r>
              <a:rPr lang="es-MX" sz="2000" dirty="0">
                <a:solidFill>
                  <a:schemeClr val="bg1"/>
                </a:solidFill>
                <a:effectLst/>
                <a:latin typeface="Arial" panose="020B0604020202020204" pitchFamily="34" charset="0"/>
                <a:ea typeface="Times New Roman" panose="02020603050405020304" pitchFamily="18" charset="0"/>
              </a:rPr>
              <a:t>, como elementos básicos, en lo aplicable, lo señalado por los artículos 45 de la LAASSP y 39 fracción II, inciso i y 81 del RLAASSP, o 46 de la LOPSRM y 79 de su Reglamento.</a:t>
            </a:r>
          </a:p>
          <a:p>
            <a:pPr marL="0" indent="0" algn="just">
              <a:lnSpc>
                <a:spcPct val="100000"/>
              </a:lnSpc>
              <a:spcBef>
                <a:spcPts val="0"/>
              </a:spcBef>
              <a:buClr>
                <a:schemeClr val="tx1"/>
              </a:buClr>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tx1"/>
              </a:buClr>
              <a:buNone/>
              <a:defRPr/>
            </a:pPr>
            <a:r>
              <a:rPr lang="es-MX" altLang="es-MX" sz="2000" dirty="0">
                <a:solidFill>
                  <a:schemeClr val="bg1"/>
                </a:solidFill>
                <a:latin typeface="Arial" panose="020B0604020202020204" pitchFamily="34" charset="0"/>
                <a:cs typeface="Arial" panose="020B0604020202020204" pitchFamily="34" charset="0"/>
              </a:rPr>
              <a:t>En materia de </a:t>
            </a:r>
            <a:r>
              <a:rPr lang="es-MX" altLang="es-MX" sz="2000" b="1" dirty="0">
                <a:solidFill>
                  <a:schemeClr val="bg1"/>
                </a:solidFill>
                <a:latin typeface="Arial" panose="020B0604020202020204" pitchFamily="34" charset="0"/>
                <a:cs typeface="Arial" panose="020B0604020202020204" pitchFamily="34" charset="0"/>
              </a:rPr>
              <a:t>obra pública</a:t>
            </a:r>
            <a:r>
              <a:rPr lang="es-MX" altLang="es-MX" sz="2000" dirty="0">
                <a:solidFill>
                  <a:schemeClr val="bg1"/>
                </a:solidFill>
                <a:latin typeface="Arial" panose="020B0604020202020204" pitchFamily="34" charset="0"/>
                <a:cs typeface="Arial" panose="020B0604020202020204" pitchFamily="34" charset="0"/>
              </a:rPr>
              <a:t>, n</a:t>
            </a:r>
            <a:r>
              <a:rPr lang="es-MX" sz="2000" dirty="0">
                <a:solidFill>
                  <a:schemeClr val="bg1"/>
                </a:solidFill>
                <a:latin typeface="Arial" panose="020B0604020202020204" pitchFamily="34" charset="0"/>
                <a:cs typeface="Arial" panose="020B0604020202020204" pitchFamily="34" charset="0"/>
              </a:rPr>
              <a:t>o podrá formalizarse contrato alguno que no se encuentre garantizado su cumplimiento </a:t>
            </a:r>
            <a:r>
              <a:rPr lang="es-MX" sz="1600" dirty="0">
                <a:solidFill>
                  <a:schemeClr val="bg1"/>
                </a:solidFill>
                <a:latin typeface="Arial" panose="020B0604020202020204" pitchFamily="34" charset="0"/>
                <a:cs typeface="Arial" panose="020B0604020202020204" pitchFamily="34" charset="0"/>
              </a:rPr>
              <a:t>(art. 47 1er. pfo. LOPSRM)</a:t>
            </a:r>
            <a:r>
              <a:rPr lang="es-MX" sz="2000" dirty="0">
                <a:solidFill>
                  <a:schemeClr val="bg1"/>
                </a:solidFill>
                <a:latin typeface="Arial" panose="020B0604020202020204" pitchFamily="34" charset="0"/>
                <a:cs typeface="Arial" panose="020B0604020202020204" pitchFamily="34" charset="0"/>
              </a:rPr>
              <a:t>, sin embargo, </a:t>
            </a:r>
            <a:r>
              <a:rPr lang="es-MX" altLang="es-MX" sz="2000" dirty="0">
                <a:solidFill>
                  <a:schemeClr val="bg1"/>
                </a:solidFill>
                <a:latin typeface="Arial" panose="020B0604020202020204" pitchFamily="34" charset="0"/>
                <a:cs typeface="Arial" panose="020B0604020202020204" pitchFamily="34" charset="0"/>
              </a:rPr>
              <a:t>el licitante ganador puede, bajo su responsabilidad y riesgo y con la autorización de la convocante, iniciar los actos previos al inicio de los trabajos </a:t>
            </a:r>
            <a:r>
              <a:rPr lang="es-MX" altLang="es-MX" sz="1600" dirty="0">
                <a:solidFill>
                  <a:schemeClr val="bg1"/>
                </a:solidFill>
                <a:latin typeface="Arial" panose="020B0604020202020204" pitchFamily="34" charset="0"/>
                <a:cs typeface="Arial" panose="020B0604020202020204" pitchFamily="34" charset="0"/>
              </a:rPr>
              <a:t>(art. 68 RLOPSRM)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Clr>
                <a:schemeClr val="tx1"/>
              </a:buClr>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tx1"/>
              </a:buClr>
              <a:buNone/>
              <a:defRPr/>
            </a:pPr>
            <a:r>
              <a:rPr lang="es-MX" sz="2000" dirty="0">
                <a:solidFill>
                  <a:schemeClr val="bg1"/>
                </a:solidFill>
                <a:latin typeface="Arial" panose="020B0604020202020204" pitchFamily="34" charset="0"/>
                <a:cs typeface="Arial" panose="020B0604020202020204" pitchFamily="34" charset="0"/>
              </a:rPr>
              <a:t>			En materia de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con la notificación del fallo se-			rán exigibles los derechos y obligaciones establecidos en 			el modelo de contrato del procedimiento de contratación, 			por lo tanto el provedor podrá empezar a cumplir sus obli-			gaciones al día natural siguiente del mismo, si la convocante así lo estableció en la convocatoria a la licitación pública. </a:t>
            </a:r>
            <a:r>
              <a:rPr lang="es-MX" sz="1600" dirty="0">
                <a:solidFill>
                  <a:schemeClr val="bg1"/>
                </a:solidFill>
                <a:latin typeface="Arial" panose="020B0604020202020204" pitchFamily="34" charset="0"/>
                <a:cs typeface="Arial" panose="020B0604020202020204" pitchFamily="34" charset="0"/>
              </a:rPr>
              <a:t>(arts. 46 1er. pfo. LAASSP y 84 5º pfo. RLAASSP)</a:t>
            </a:r>
            <a:endParaRPr lang="es-MX" sz="2000" dirty="0">
              <a:solidFill>
                <a:schemeClr val="bg1"/>
              </a:solidFill>
              <a:latin typeface="ArialMT"/>
            </a:endParaRPr>
          </a:p>
        </p:txBody>
      </p:sp>
      <p:pic>
        <p:nvPicPr>
          <p:cNvPr id="4098" name="Picture 2" descr="OEI | Perú | Noticias | OEI Perú realizó entrega de bienes muebles y  equipos a favor de la Asociación: Empresarios por la Educación (EXE)">
            <a:extLst>
              <a:ext uri="{FF2B5EF4-FFF2-40B4-BE49-F238E27FC236}">
                <a16:creationId xmlns:a16="http://schemas.microsoft.com/office/drawing/2014/main" id="{A11C2002-7F09-D466-0080-77DE88CA5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852" y="3866831"/>
            <a:ext cx="2632645" cy="148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43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p:cTn id="19"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edge">
                                      <p:cBhvr>
                                        <p:cTn id="27" dur="1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dissolve">
                                      <p:cBhvr>
                                        <p:cTn id="32" dur="1250"/>
                                        <p:tgtEl>
                                          <p:spTgt spid="4098"/>
                                        </p:tgtEl>
                                      </p:cBhvr>
                                    </p:animEffect>
                                  </p:childTnLst>
                                </p:cTn>
                              </p:par>
                              <p:par>
                                <p:cTn id="33" presetID="12" presetClass="entr" presetSubtype="4" fill="hold" nodeType="with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 calcmode="lin" valueType="num">
                                      <p:cBhvr additive="base">
                                        <p:cTn id="35" dur="1250"/>
                                        <p:tgtEl>
                                          <p:spTgt spid="11">
                                            <p:txEl>
                                              <p:pRg st="6" end="6"/>
                                            </p:txEl>
                                          </p:spTgt>
                                        </p:tgtEl>
                                        <p:attrNameLst>
                                          <p:attrName>ppt_y</p:attrName>
                                        </p:attrNameLst>
                                      </p:cBhvr>
                                      <p:tavLst>
                                        <p:tav tm="0">
                                          <p:val>
                                            <p:strVal val="#ppt_y+#ppt_h*1.125000"/>
                                          </p:val>
                                        </p:tav>
                                        <p:tav tm="100000">
                                          <p:val>
                                            <p:strVal val="#ppt_y"/>
                                          </p:val>
                                        </p:tav>
                                      </p:tavLst>
                                    </p:anim>
                                    <p:animEffect transition="in" filter="wipe(up)">
                                      <p:cBhvr>
                                        <p:cTn id="36" dur="125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43490"/>
          </a:xfrm>
        </p:spPr>
        <p:txBody>
          <a:bodyPr>
            <a:normAutofit/>
          </a:bodyPr>
          <a:lstStyle/>
          <a:p>
            <a:pPr marL="0" indent="0" algn="just">
              <a:lnSpc>
                <a:spcPct val="120000"/>
              </a:lnSpc>
              <a:spcBef>
                <a:spcPts val="0"/>
              </a:spcBef>
              <a:buNone/>
            </a:pPr>
            <a:r>
              <a:rPr lang="es-ES" altLang="es-MX" sz="2000" dirty="0">
                <a:solidFill>
                  <a:schemeClr val="bg1"/>
                </a:solidFill>
                <a:latin typeface="Arial" panose="020B0604020202020204" pitchFamily="34" charset="0"/>
                <a:cs typeface="Arial" panose="020B0604020202020204" pitchFamily="34" charset="0"/>
              </a:rPr>
              <a:t>En materia de </a:t>
            </a:r>
            <a:r>
              <a:rPr lang="es-ES" altLang="es-MX" sz="2000" b="1" dirty="0">
                <a:solidFill>
                  <a:schemeClr val="bg1"/>
                </a:solidFill>
                <a:latin typeface="Arial" panose="020B0604020202020204" pitchFamily="34" charset="0"/>
                <a:cs typeface="Arial" panose="020B0604020202020204" pitchFamily="34" charset="0"/>
              </a:rPr>
              <a:t>obra pública </a:t>
            </a:r>
            <a:r>
              <a:rPr lang="es-ES" altLang="es-MX" sz="2000" dirty="0">
                <a:solidFill>
                  <a:schemeClr val="bg1"/>
                </a:solidFill>
                <a:latin typeface="Arial" panose="020B0604020202020204" pitchFamily="34" charset="0"/>
                <a:cs typeface="Arial" panose="020B0604020202020204" pitchFamily="34" charset="0"/>
              </a:rPr>
              <a:t>un elemento fundamental que deben tener los contratos es l</a:t>
            </a:r>
            <a:r>
              <a:rPr lang="es-MX" altLang="es-MX" sz="2000" dirty="0">
                <a:solidFill>
                  <a:schemeClr val="bg1"/>
                </a:solidFill>
                <a:latin typeface="Arial" panose="020B0604020202020204" pitchFamily="34" charset="0"/>
                <a:cs typeface="Arial" panose="020B0604020202020204" pitchFamily="34" charset="0"/>
              </a:rPr>
              <a:t>a </a:t>
            </a:r>
            <a:r>
              <a:rPr lang="es-MX" altLang="es-MX" sz="2000" dirty="0">
                <a:solidFill>
                  <a:srgbClr val="0070C0"/>
                </a:solidFill>
                <a:latin typeface="Arial" panose="020B0604020202020204" pitchFamily="34" charset="0"/>
                <a:cs typeface="Arial" panose="020B0604020202020204" pitchFamily="34" charset="0"/>
              </a:rPr>
              <a:t>forma de pago</a:t>
            </a:r>
            <a:r>
              <a:rPr lang="es-MX" altLang="es-MX" sz="2000" dirty="0">
                <a:solidFill>
                  <a:schemeClr val="bg1"/>
                </a:solidFill>
                <a:latin typeface="Arial" panose="020B0604020202020204" pitchFamily="34" charset="0"/>
                <a:cs typeface="Arial" panose="020B0604020202020204" pitchFamily="34" charset="0"/>
              </a:rPr>
              <a:t>, que puede ser: </a:t>
            </a:r>
            <a:r>
              <a:rPr lang="es-MX" altLang="es-MX" sz="1600" dirty="0">
                <a:solidFill>
                  <a:schemeClr val="bg1"/>
                </a:solidFill>
                <a:latin typeface="Arial" panose="020B0604020202020204" pitchFamily="34" charset="0"/>
                <a:cs typeface="Arial" panose="020B0604020202020204" pitchFamily="34" charset="0"/>
              </a:rPr>
              <a:t>(arts. 31 fracc. VII, 45 LOPSRM y 64, 221 a 233 RLOPSRM)</a:t>
            </a:r>
          </a:p>
          <a:p>
            <a:pPr marL="0" indent="0" algn="just">
              <a:lnSpc>
                <a:spcPct val="120000"/>
              </a:lnSpc>
              <a:spcBef>
                <a:spcPts val="0"/>
              </a:spcBef>
              <a:buNone/>
            </a:pPr>
            <a:endParaRPr lang="es-MX" altLang="es-MX" sz="500" dirty="0">
              <a:solidFill>
                <a:schemeClr val="bg1"/>
              </a:solidFill>
              <a:latin typeface="Arial" panose="020B0604020202020204" pitchFamily="34" charset="0"/>
              <a:cs typeface="Arial" panose="020B0604020202020204" pitchFamily="34" charset="0"/>
            </a:endParaRPr>
          </a:p>
          <a:p>
            <a:pPr marL="457200" indent="-457200" algn="just">
              <a:lnSpc>
                <a:spcPct val="120000"/>
              </a:lnSpc>
              <a:spcBef>
                <a:spcPts val="0"/>
              </a:spcBef>
              <a:buFont typeface="Arial" panose="020B0604020202020204" pitchFamily="34" charset="0"/>
              <a:buAutoNum type="alphaLcParenR"/>
            </a:pPr>
            <a:r>
              <a:rPr lang="es-MX" altLang="es-MX" sz="2000" b="1" dirty="0">
                <a:solidFill>
                  <a:schemeClr val="bg1"/>
                </a:solidFill>
                <a:latin typeface="Arial" panose="020B0604020202020204" pitchFamily="34" charset="0"/>
                <a:cs typeface="Arial" panose="020B0604020202020204" pitchFamily="34" charset="0"/>
              </a:rPr>
              <a:t>Sobre la base de precios unitarios</a:t>
            </a:r>
            <a:r>
              <a:rPr lang="es-MX" altLang="es-MX" sz="2000" dirty="0">
                <a:solidFill>
                  <a:schemeClr val="bg1"/>
                </a:solidFill>
                <a:latin typeface="Arial" panose="020B0604020202020204" pitchFamily="34" charset="0"/>
                <a:cs typeface="Arial" panose="020B0604020202020204" pitchFamily="34" charset="0"/>
              </a:rPr>
              <a:t>: el pago se hace por unidad de concepto de trabajo terminado y ejecutado conforme al proyecto, especificaciones de construcción y normas de calidad; </a:t>
            </a:r>
            <a:r>
              <a:rPr lang="es-MX" altLang="es-MX" sz="1600" dirty="0">
                <a:solidFill>
                  <a:schemeClr val="bg1"/>
                </a:solidFill>
                <a:latin typeface="Arial" panose="020B0604020202020204" pitchFamily="34" charset="0"/>
                <a:cs typeface="Arial" panose="020B0604020202020204" pitchFamily="34" charset="0"/>
              </a:rPr>
              <a:t>(arts. 45 frac. I, 45 bis, 45 ter LOPSRM, 185 a 220 RLOPSRM)</a:t>
            </a:r>
          </a:p>
          <a:p>
            <a:pPr marL="457200" indent="-457200" algn="just">
              <a:lnSpc>
                <a:spcPct val="120000"/>
              </a:lnSpc>
              <a:spcBef>
                <a:spcPts val="0"/>
              </a:spcBef>
              <a:buFont typeface="Arial" panose="020B0604020202020204" pitchFamily="34" charset="0"/>
              <a:buAutoNum type="alphaLcParenR"/>
            </a:pPr>
            <a:r>
              <a:rPr lang="es-MX" altLang="es-MX" sz="2000" b="1" dirty="0">
                <a:solidFill>
                  <a:schemeClr val="bg1"/>
                </a:solidFill>
                <a:latin typeface="Arial" panose="020B0604020202020204" pitchFamily="34" charset="0"/>
                <a:cs typeface="Arial" panose="020B0604020202020204" pitchFamily="34" charset="0"/>
              </a:rPr>
              <a:t>A precio alzado</a:t>
            </a:r>
            <a:r>
              <a:rPr lang="es-MX" altLang="es-MX" sz="2000" dirty="0">
                <a:solidFill>
                  <a:schemeClr val="bg1"/>
                </a:solidFill>
                <a:latin typeface="Arial" panose="020B0604020202020204" pitchFamily="34" charset="0"/>
                <a:cs typeface="Arial" panose="020B0604020202020204" pitchFamily="34" charset="0"/>
              </a:rPr>
              <a:t>: el pago se hace por los trabajos totalmente terminados y ejecutados en el plazo establecido; </a:t>
            </a:r>
            <a:r>
              <a:rPr lang="es-MX" altLang="es-MX" sz="1600" dirty="0">
                <a:solidFill>
                  <a:schemeClr val="bg1"/>
                </a:solidFill>
                <a:latin typeface="Arial" panose="020B0604020202020204" pitchFamily="34" charset="0"/>
                <a:cs typeface="Arial" panose="020B0604020202020204" pitchFamily="34" charset="0"/>
              </a:rPr>
              <a:t>(arts. 45 frac. II LOPSRM, 221 a 231 RLOPSRM)</a:t>
            </a:r>
          </a:p>
          <a:p>
            <a:pPr marL="457200" indent="-457200" algn="just">
              <a:lnSpc>
                <a:spcPct val="120000"/>
              </a:lnSpc>
              <a:spcBef>
                <a:spcPts val="0"/>
              </a:spcBef>
              <a:buFont typeface="Arial" panose="020B0604020202020204" pitchFamily="34" charset="0"/>
              <a:buAutoNum type="alphaLcParenR"/>
            </a:pPr>
            <a:r>
              <a:rPr lang="es-MX" altLang="es-MX" sz="2000" b="1" dirty="0">
                <a:solidFill>
                  <a:schemeClr val="bg1"/>
                </a:solidFill>
                <a:latin typeface="Arial" panose="020B0604020202020204" pitchFamily="34" charset="0"/>
                <a:cs typeface="Arial" panose="020B0604020202020204" pitchFamily="34" charset="0"/>
              </a:rPr>
              <a:t>Mixto</a:t>
            </a:r>
            <a:r>
              <a:rPr lang="es-MX" altLang="es-MX" sz="2000" dirty="0">
                <a:solidFill>
                  <a:schemeClr val="bg1"/>
                </a:solidFill>
                <a:latin typeface="Arial" panose="020B0604020202020204" pitchFamily="34" charset="0"/>
                <a:cs typeface="Arial" panose="020B0604020202020204" pitchFamily="34" charset="0"/>
              </a:rPr>
              <a:t>: una parte se paga por precios unitarios y otra es alzado </a:t>
            </a:r>
            <a:r>
              <a:rPr lang="es-MX" altLang="es-MX" sz="1600" dirty="0">
                <a:solidFill>
                  <a:schemeClr val="bg1"/>
                </a:solidFill>
                <a:latin typeface="Arial" panose="020B0604020202020204" pitchFamily="34" charset="0"/>
                <a:cs typeface="Arial" panose="020B0604020202020204" pitchFamily="34" charset="0"/>
              </a:rPr>
              <a:t>(arts. 45 frac. III LOPSRM, 232 a 233 RLOPSRM)</a:t>
            </a:r>
            <a:r>
              <a:rPr lang="es-MX" altLang="es-MX" sz="2000" dirty="0">
                <a:solidFill>
                  <a:schemeClr val="bg1"/>
                </a:solidFill>
                <a:latin typeface="Arial" panose="020B0604020202020204" pitchFamily="34" charset="0"/>
                <a:cs typeface="Arial" panose="020B0604020202020204" pitchFamily="34" charset="0"/>
              </a:rPr>
              <a:t>, o </a:t>
            </a:r>
          </a:p>
          <a:p>
            <a:pPr marL="0" indent="0" algn="just">
              <a:lnSpc>
                <a:spcPct val="120000"/>
              </a:lnSpc>
              <a:spcBef>
                <a:spcPts val="0"/>
              </a:spcBef>
              <a:buNone/>
            </a:pPr>
            <a:r>
              <a:rPr lang="es-MX" altLang="es-MX" sz="2000" b="1" dirty="0">
                <a:solidFill>
                  <a:schemeClr val="bg1"/>
                </a:solidFill>
                <a:latin typeface="Arial" panose="020B0604020202020204" pitchFamily="34" charset="0"/>
                <a:cs typeface="Arial" panose="020B0604020202020204" pitchFamily="34" charset="0"/>
              </a:rPr>
              <a:t>d)   Amortización programada</a:t>
            </a:r>
            <a:r>
              <a:rPr lang="es-MX" altLang="es-MX" sz="2000" dirty="0">
                <a:solidFill>
                  <a:schemeClr val="bg1"/>
                </a:solidFill>
                <a:latin typeface="Arial" panose="020B0604020202020204" pitchFamily="34" charset="0"/>
                <a:cs typeface="Arial" panose="020B0604020202020204" pitchFamily="34" charset="0"/>
              </a:rPr>
              <a:t>: el  pago se efectuará  en 			                  </a:t>
            </a:r>
            <a:r>
              <a:rPr lang="es-MX" altLang="es-MX" sz="2000" dirty="0">
                <a:solidFill>
                  <a:schemeClr val="bg2">
                    <a:lumMod val="20000"/>
                    <a:lumOff val="80000"/>
                  </a:schemeClr>
                </a:solidFill>
                <a:latin typeface="Arial" panose="020B0604020202020204" pitchFamily="34" charset="0"/>
                <a:cs typeface="Arial" panose="020B0604020202020204" pitchFamily="34" charset="0"/>
              </a:rPr>
              <a:t>.</a:t>
            </a:r>
            <a:r>
              <a:rPr lang="es-MX" altLang="es-MX" sz="2000" dirty="0">
                <a:solidFill>
                  <a:schemeClr val="bg1"/>
                </a:solidFill>
                <a:latin typeface="Arial" panose="020B0604020202020204" pitchFamily="34" charset="0"/>
                <a:cs typeface="Arial" panose="020B0604020202020204" pitchFamily="34" charset="0"/>
              </a:rPr>
              <a:t>     función del presupuesto  aprobado  para  cada  proye-			                  </a:t>
            </a:r>
            <a:r>
              <a:rPr lang="es-MX" altLang="es-MX" sz="2000" dirty="0">
                <a:solidFill>
                  <a:schemeClr val="bg2">
                    <a:lumMod val="20000"/>
                    <a:lumOff val="80000"/>
                  </a:schemeClr>
                </a:solidFill>
                <a:latin typeface="Arial" panose="020B0604020202020204" pitchFamily="34" charset="0"/>
                <a:cs typeface="Arial" panose="020B0604020202020204" pitchFamily="34" charset="0"/>
              </a:rPr>
              <a:t>.</a:t>
            </a:r>
            <a:r>
              <a:rPr lang="es-MX" altLang="es-MX" sz="2000" dirty="0">
                <a:solidFill>
                  <a:schemeClr val="bg1"/>
                </a:solidFill>
                <a:latin typeface="Arial" panose="020B0604020202020204" pitchFamily="34" charset="0"/>
                <a:cs typeface="Arial" panose="020B0604020202020204" pitchFamily="34" charset="0"/>
              </a:rPr>
              <a:t>     cto  de  infraestructura. </a:t>
            </a:r>
            <a:r>
              <a:rPr lang="es-MX" altLang="es-MX" sz="1600" dirty="0">
                <a:solidFill>
                  <a:schemeClr val="bg1"/>
                </a:solidFill>
                <a:latin typeface="Arial" panose="020B0604020202020204" pitchFamily="34" charset="0"/>
                <a:cs typeface="Arial" panose="020B0604020202020204" pitchFamily="34" charset="0"/>
              </a:rPr>
              <a:t>(arts. 45 frac. IV LOPSRM, 234 a 248 			                       </a:t>
            </a:r>
            <a:r>
              <a:rPr lang="es-MX" altLang="es-MX" sz="1600" dirty="0">
                <a:solidFill>
                  <a:schemeClr val="bg2">
                    <a:lumMod val="20000"/>
                    <a:lumOff val="80000"/>
                  </a:schemeClr>
                </a:solidFill>
                <a:latin typeface="Arial" panose="020B0604020202020204" pitchFamily="34" charset="0"/>
                <a:cs typeface="Arial" panose="020B0604020202020204" pitchFamily="34" charset="0"/>
              </a:rPr>
              <a:t>.</a:t>
            </a:r>
            <a:r>
              <a:rPr lang="es-MX" altLang="es-MX" sz="1600" dirty="0">
                <a:solidFill>
                  <a:schemeClr val="bg1"/>
                </a:solidFill>
                <a:latin typeface="Arial" panose="020B0604020202020204" pitchFamily="34" charset="0"/>
                <a:cs typeface="Arial" panose="020B0604020202020204" pitchFamily="34" charset="0"/>
              </a:rPr>
              <a:t>      RLOPSRM)</a:t>
            </a:r>
            <a:endParaRPr lang="es-MX" sz="1600" dirty="0">
              <a:solidFill>
                <a:srgbClr val="000000"/>
              </a:solidFill>
              <a:latin typeface="Arial" panose="020B0604020202020204" pitchFamily="34" charset="0"/>
            </a:endParaRPr>
          </a:p>
          <a:p>
            <a:pPr marL="0" indent="0" algn="just">
              <a:lnSpc>
                <a:spcPct val="100000"/>
              </a:lnSpc>
              <a:spcBef>
                <a:spcPts val="400"/>
              </a:spcBef>
              <a:buNone/>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9218" name="Picture 2" descr="proyectos de infraestructura — PIV Ingeniería - PIV Ingeniería proyectos en  Infraestructura, Energía y Smart Parking">
            <a:extLst>
              <a:ext uri="{FF2B5EF4-FFF2-40B4-BE49-F238E27FC236}">
                <a16:creationId xmlns:a16="http://schemas.microsoft.com/office/drawing/2014/main" id="{70D834C4-2F0F-3B6F-2835-D2C0B40C7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9373" y="4375484"/>
            <a:ext cx="3783193" cy="213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86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strips(downLeft)">
                                      <p:cBhvr>
                                        <p:cTn id="7" dur="12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dissolve">
                                      <p:cBhvr>
                                        <p:cTn id="12" dur="125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dissolve">
                                      <p:cBhvr>
                                        <p:cTn id="17" dur="125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dissolve">
                                      <p:cBhvr>
                                        <p:cTn id="22" dur="125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dissolve">
                                      <p:cBhvr>
                                        <p:cTn id="27" dur="1000"/>
                                        <p:tgtEl>
                                          <p:spTgt spid="11">
                                            <p:txEl>
                                              <p:pRg st="5" end="5"/>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9218"/>
                                        </p:tgtEl>
                                        <p:attrNameLst>
                                          <p:attrName>style.visibility</p:attrName>
                                        </p:attrNameLst>
                                      </p:cBhvr>
                                      <p:to>
                                        <p:strVal val="visible"/>
                                      </p:to>
                                    </p:set>
                                    <p:animEffect transition="in" filter="wheel(1)">
                                      <p:cBhvr>
                                        <p:cTn id="30" dur="125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pP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 </a:t>
            </a:r>
            <a:r>
              <a:rPr lang="es-ES" sz="2000"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el </a:t>
            </a:r>
            <a:r>
              <a:rPr lang="es-ES" sz="2000"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adjudic</a:t>
            </a:r>
            <a:r>
              <a:rPr lang="es-ES" sz="2000"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ado no firma </a:t>
            </a: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contrato por causas imputables al mismo, la convocante podrá, sin necesidad de un nuevo procedimiento, adjudicar el contrato al participante que haya obtenido el segundo o ulterior lugar (si el procedimiento es en materia de adquisiciones) o a quien haya presentado la siguiente proposición solvente que resulte más conveniente para el Estado (si el procedimiento es de obra pública), de conformidad con lo asentado en el fallo, o la que le siga, siempre que la diferencia en precio con respecto a la proposición inicialmente ganadora, en cualquier caso, no sea superior al diez por ciento. </a:t>
            </a: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(arts. 46 2º pfo. LAASSP, y 47 2º pfo. LOPSRM)</a:t>
            </a:r>
            <a:endParaRPr lang="es-MX"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tx1"/>
              </a:buClr>
              <a:buNone/>
              <a:defRPr/>
            </a:pPr>
            <a:r>
              <a:rPr lang="es-MX" sz="2000" dirty="0">
                <a:solidFill>
                  <a:srgbClr val="000000"/>
                </a:solidFill>
                <a:latin typeface="Arial" panose="020B0604020202020204" pitchFamily="34" charset="0"/>
                <a:cs typeface="Arial" panose="020B0604020202020204" pitchFamily="34" charset="0"/>
              </a:rPr>
              <a:t>El ente público podrá determinar que el licitante </a:t>
            </a:r>
            <a:r>
              <a:rPr lang="es-MX" sz="2000" dirty="0">
                <a:solidFill>
                  <a:schemeClr val="accent6">
                    <a:lumMod val="50000"/>
                  </a:schemeClr>
                </a:solidFill>
                <a:latin typeface="Arial" panose="020B0604020202020204" pitchFamily="34" charset="0"/>
                <a:cs typeface="Arial" panose="020B0604020202020204" pitchFamily="34" charset="0"/>
              </a:rPr>
              <a:t>dejó de formalizar </a:t>
            </a:r>
            <a:r>
              <a:rPr lang="es-MX" sz="2000" dirty="0">
                <a:solidFill>
                  <a:srgbClr val="000000"/>
                </a:solidFill>
                <a:latin typeface="Arial" panose="020B0604020202020204" pitchFamily="34" charset="0"/>
                <a:cs typeface="Arial" panose="020B0604020202020204" pitchFamily="34" charset="0"/>
              </a:rPr>
              <a:t>injustifica-damente  el  contrato  sólo  hasta  que el mencionado plazo se haya agotado. </a:t>
            </a:r>
            <a:r>
              <a:rPr lang="es-MX" sz="1600" dirty="0">
                <a:solidFill>
                  <a:srgbClr val="000000"/>
                </a:solidFill>
                <a:latin typeface="Arial" panose="020B0604020202020204" pitchFamily="34" charset="0"/>
                <a:cs typeface="Arial" panose="020B0604020202020204" pitchFamily="34" charset="0"/>
              </a:rPr>
              <a:t>(arts. 84 3er. pfo. RLAASSP, y 81 3er. pfo. RLOPSRM)</a:t>
            </a:r>
            <a:endParaRPr lang="es-MX" sz="2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Clr>
                <a:schemeClr val="tx1"/>
              </a:buClr>
              <a:buNone/>
              <a:defRPr/>
            </a:pPr>
            <a:endParaRPr lang="es-MX" sz="2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3.4. </a:t>
            </a:r>
            <a:r>
              <a:rPr lang="es-MX" sz="2000" b="1" dirty="0">
                <a:solidFill>
                  <a:schemeClr val="accent6">
                    <a:lumMod val="50000"/>
                  </a:schemeClr>
                </a:solidFill>
                <a:latin typeface="Arial" panose="020B0604020202020204" pitchFamily="34" charset="0"/>
                <a:cs typeface="Arial" panose="020B0604020202020204" pitchFamily="34" charset="0"/>
              </a:rPr>
              <a:t>Modificación de contratos</a:t>
            </a:r>
            <a:r>
              <a:rPr lang="es-MX" sz="2000" b="1"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Contra lo que normalmente se cree de que los contratos sólo se pueden modificar para contratar más de lo mismo, la verdad es muy otra.</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Los contratos en materia  de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accent3">
                    <a:lumMod val="75000"/>
                  </a:schemeClr>
                </a:solidFill>
                <a:latin typeface="Arial" panose="020B0604020202020204" pitchFamily="34" charset="0"/>
                <a:cs typeface="Arial" panose="020B0604020202020204" pitchFamily="34" charset="0"/>
              </a:rPr>
              <a:t>se pueden modificar  </a:t>
            </a:r>
            <a:r>
              <a:rPr lang="es-MX" sz="2000" dirty="0">
                <a:solidFill>
                  <a:schemeClr val="bg1"/>
                </a:solidFill>
                <a:latin typeface="Arial" panose="020B0604020202020204" pitchFamily="34" charset="0"/>
                <a:cs typeface="Arial" panose="020B0604020202020204" pitchFamily="34" charset="0"/>
              </a:rPr>
              <a:t>de  las  siguientes</a:t>
            </a: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89577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50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14" dur="50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p:cTn id="21"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3" dur="1000"/>
                                        <p:tgtEl>
                                          <p:spTgt spid="11">
                                            <p:txEl>
                                              <p:pRg st="4" end="4"/>
                                            </p:txEl>
                                          </p:spTgt>
                                        </p:tgtEl>
                                      </p:cBhvr>
                                    </p:animEffect>
                                  </p:childTnLst>
                                </p:cTn>
                              </p:par>
                            </p:childTnLst>
                          </p:cTn>
                        </p:par>
                        <p:par>
                          <p:cTn id="24" fill="hold">
                            <p:stCondLst>
                              <p:cond delay="1000"/>
                            </p:stCondLst>
                            <p:childTnLst>
                              <p:par>
                                <p:cTn id="25" presetID="49" presetClass="entr" presetSubtype="0" decel="100000" fill="hold" nodeType="after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 calcmode="lin" valueType="num">
                                      <p:cBhvr>
                                        <p:cTn id="27"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28"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29" dur="1000" fill="hold"/>
                                        <p:tgtEl>
                                          <p:spTgt spid="11">
                                            <p:txEl>
                                              <p:pRg st="6" end="6"/>
                                            </p:txEl>
                                          </p:spTgt>
                                        </p:tgtEl>
                                        <p:attrNameLst>
                                          <p:attrName>style.rotation</p:attrName>
                                        </p:attrNameLst>
                                      </p:cBhvr>
                                      <p:tavLst>
                                        <p:tav tm="0">
                                          <p:val>
                                            <p:fltVal val="360"/>
                                          </p:val>
                                        </p:tav>
                                        <p:tav tm="100000">
                                          <p:val>
                                            <p:fltVal val="0"/>
                                          </p:val>
                                        </p:tav>
                                      </p:tavLst>
                                    </p:anim>
                                    <p:animEffect transition="in" filter="fade">
                                      <p:cBhvr>
                                        <p:cTn id="30" dur="1000"/>
                                        <p:tgtEl>
                                          <p:spTgt spid="1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nodeType="clickEffect">
                                  <p:stCondLst>
                                    <p:cond delay="0"/>
                                  </p:stCondLst>
                                  <p:iterate type="lt">
                                    <p:tmPct val="10000"/>
                                  </p:iterate>
                                  <p:childTnLst>
                                    <p:set>
                                      <p:cBhvr>
                                        <p:cTn id="34" dur="1" fill="hold">
                                          <p:stCondLst>
                                            <p:cond delay="0"/>
                                          </p:stCondLst>
                                        </p:cTn>
                                        <p:tgtEl>
                                          <p:spTgt spid="11">
                                            <p:txEl>
                                              <p:pRg st="8" end="8"/>
                                            </p:txEl>
                                          </p:spTgt>
                                        </p:tgtEl>
                                        <p:attrNameLst>
                                          <p:attrName>style.visibility</p:attrName>
                                        </p:attrNameLst>
                                      </p:cBhvr>
                                      <p:to>
                                        <p:strVal val="visible"/>
                                      </p:to>
                                    </p:set>
                                    <p:anim by="(-#ppt_w*2)" calcmode="lin" valueType="num">
                                      <p:cBhvr rctx="PPT">
                                        <p:cTn id="35" dur="125" autoRev="1" fill="hold">
                                          <p:stCondLst>
                                            <p:cond delay="0"/>
                                          </p:stCondLst>
                                        </p:cTn>
                                        <p:tgtEl>
                                          <p:spTgt spid="11">
                                            <p:txEl>
                                              <p:pRg st="8" end="8"/>
                                            </p:txEl>
                                          </p:spTgt>
                                        </p:tgtEl>
                                        <p:attrNameLst>
                                          <p:attrName>ppt_w</p:attrName>
                                        </p:attrNameLst>
                                      </p:cBhvr>
                                    </p:anim>
                                    <p:anim by="(#ppt_w*0.50)" calcmode="lin" valueType="num">
                                      <p:cBhvr>
                                        <p:cTn id="36" dur="125" decel="50000" autoRev="1" fill="hold">
                                          <p:stCondLst>
                                            <p:cond delay="0"/>
                                          </p:stCondLst>
                                        </p:cTn>
                                        <p:tgtEl>
                                          <p:spTgt spid="11">
                                            <p:txEl>
                                              <p:pRg st="8" end="8"/>
                                            </p:txEl>
                                          </p:spTgt>
                                        </p:tgtEl>
                                        <p:attrNameLst>
                                          <p:attrName>ppt_x</p:attrName>
                                        </p:attrNameLst>
                                      </p:cBhvr>
                                    </p:anim>
                                    <p:anim from="(-#ppt_h/2)" to="(#ppt_y)" calcmode="lin" valueType="num">
                                      <p:cBhvr>
                                        <p:cTn id="37" dur="250" fill="hold">
                                          <p:stCondLst>
                                            <p:cond delay="0"/>
                                          </p:stCondLst>
                                        </p:cTn>
                                        <p:tgtEl>
                                          <p:spTgt spid="11">
                                            <p:txEl>
                                              <p:pRg st="8" end="8"/>
                                            </p:txEl>
                                          </p:spTgt>
                                        </p:tgtEl>
                                        <p:attrNameLst>
                                          <p:attrName>ppt_y</p:attrName>
                                        </p:attrNameLst>
                                      </p:cBhvr>
                                    </p:anim>
                                    <p:animRot by="21600000">
                                      <p:cBhvr>
                                        <p:cTn id="38" dur="250" fill="hold">
                                          <p:stCondLst>
                                            <p:cond delay="0"/>
                                          </p:stCondLst>
                                        </p:cTn>
                                        <p:tgtEl>
                                          <p:spTgt spid="11">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59079"/>
          </a:xfrm>
        </p:spPr>
        <p:txBody>
          <a:bodyPr>
            <a:normAutofit lnSpcReduction="10000"/>
          </a:bodyPr>
          <a:lstStyle/>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formas:</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a) </a:t>
            </a:r>
            <a:r>
              <a:rPr lang="es-MX" sz="2000" dirty="0">
                <a:solidFill>
                  <a:schemeClr val="bg1"/>
                </a:solidFill>
                <a:latin typeface="Arial" panose="020B0604020202020204" pitchFamily="34" charset="0"/>
                <a:cs typeface="Arial" panose="020B0604020202020204" pitchFamily="34" charset="0"/>
              </a:rPr>
              <a:t>Al monto del contrato o de las cantidades de bienes, arrendamientos y servicios contratados originalmente. Maximo 20%  </a:t>
            </a:r>
            <a:r>
              <a:rPr lang="es-MX" sz="1600" dirty="0">
                <a:solidFill>
                  <a:schemeClr val="bg1"/>
                </a:solidFill>
                <a:latin typeface="Arial" panose="020B0604020202020204" pitchFamily="34" charset="0"/>
                <a:cs typeface="Arial" panose="020B0604020202020204" pitchFamily="34" charset="0"/>
              </a:rPr>
              <a:t>(art. 52 1er pfo. 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a:t>
            </a:r>
            <a:r>
              <a:rPr lang="es-MX" sz="2000" b="1" dirty="0">
                <a:solidFill>
                  <a:schemeClr val="bg1"/>
                </a:solidFill>
                <a:latin typeface="Arial" panose="020B0604020202020204" pitchFamily="34" charset="0"/>
                <a:cs typeface="Arial" panose="020B0604020202020204" pitchFamily="34" charset="0"/>
              </a:rPr>
              <a:t>b) </a:t>
            </a:r>
            <a:r>
              <a:rPr lang="es-MX" sz="2000" dirty="0">
                <a:solidFill>
                  <a:schemeClr val="bg1"/>
                </a:solidFill>
                <a:latin typeface="Arial" panose="020B0604020202020204" pitchFamily="34" charset="0"/>
                <a:cs typeface="Arial" panose="020B0604020202020204" pitchFamily="34" charset="0"/>
              </a:rPr>
              <a:t>Por cancelación de partidas o parte de ellas </a:t>
            </a:r>
            <a:r>
              <a:rPr lang="es-MX" sz="1600" dirty="0">
                <a:solidFill>
                  <a:schemeClr val="bg1"/>
                </a:solidFill>
                <a:latin typeface="Arial" panose="020B0604020202020204" pitchFamily="34" charset="0"/>
                <a:cs typeface="Arial" panose="020B0604020202020204" pitchFamily="34" charset="0"/>
              </a:rPr>
              <a:t>(art. 100 RLAASSP)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a:t>
            </a:r>
            <a:r>
              <a:rPr lang="es-MX" sz="2000" b="1" dirty="0">
                <a:solidFill>
                  <a:schemeClr val="bg1"/>
                </a:solidFill>
                <a:latin typeface="Arial" panose="020B0604020202020204" pitchFamily="34" charset="0"/>
                <a:cs typeface="Arial" panose="020B0604020202020204" pitchFamily="34" charset="0"/>
              </a:rPr>
              <a:t> c) </a:t>
            </a:r>
            <a:r>
              <a:rPr lang="es-MX" sz="2000" dirty="0">
                <a:solidFill>
                  <a:schemeClr val="bg1"/>
                </a:solidFill>
                <a:latin typeface="Arial" panose="020B0604020202020204" pitchFamily="34" charset="0"/>
                <a:cs typeface="Arial" panose="020B0604020202020204" pitchFamily="34" charset="0"/>
              </a:rPr>
              <a:t>Al clausulado </a:t>
            </a:r>
            <a:r>
              <a:rPr lang="es-MX" sz="1600" dirty="0">
                <a:solidFill>
                  <a:schemeClr val="bg1"/>
                </a:solidFill>
                <a:latin typeface="Arial" panose="020B0604020202020204" pitchFamily="34" charset="0"/>
                <a:cs typeface="Arial" panose="020B0604020202020204" pitchFamily="34" charset="0"/>
              </a:rPr>
              <a:t>(art. 52 último pfo. 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a:t>
            </a:r>
            <a:r>
              <a:rPr lang="es-MX" sz="2000" b="1" dirty="0">
                <a:solidFill>
                  <a:schemeClr val="bg1"/>
                </a:solidFill>
                <a:latin typeface="Arial" panose="020B0604020202020204" pitchFamily="34" charset="0"/>
                <a:cs typeface="Arial" panose="020B0604020202020204" pitchFamily="34" charset="0"/>
              </a:rPr>
              <a:t>d) </a:t>
            </a:r>
            <a:r>
              <a:rPr lang="es-MX" sz="2000" dirty="0">
                <a:solidFill>
                  <a:schemeClr val="bg1"/>
                </a:solidFill>
                <a:latin typeface="Arial" panose="020B0604020202020204" pitchFamily="34" charset="0"/>
                <a:cs typeface="Arial" panose="020B0604020202020204" pitchFamily="34" charset="0"/>
              </a:rPr>
              <a:t>Al plazo o vigencia :</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En este caso, el tiempo para poder ampliar un contrato no tiene límite, por ello debe ser, en principio, el necesario, tomando en cuenta la conclusión del ejercicio presupuestal.</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1. Ampliación del plazo o vigencia relacionado con la ampliación del monto, cantidad o volumen de bienes o servicios </a:t>
            </a:r>
            <a:r>
              <a:rPr lang="es-MX" sz="1600" dirty="0">
                <a:solidFill>
                  <a:schemeClr val="bg1"/>
                </a:solidFill>
                <a:latin typeface="Arial" panose="020B0604020202020204" pitchFamily="34" charset="0"/>
                <a:cs typeface="Arial" panose="020B0604020202020204" pitchFamily="34" charset="0"/>
              </a:rPr>
              <a:t>(art. 91 1er. pfo. RLAASSP)</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2. Ampliación sólo del plazo o vigencia sin modificar monto, cantidad o volumen de bienes o servicios contratados originalmente </a:t>
            </a:r>
            <a:r>
              <a:rPr lang="es-MX" sz="1600" dirty="0">
                <a:solidFill>
                  <a:schemeClr val="bg1"/>
                </a:solidFill>
                <a:latin typeface="Arial" panose="020B0604020202020204" pitchFamily="34" charset="0"/>
                <a:cs typeface="Arial" panose="020B0604020202020204" pitchFamily="34" charset="0"/>
              </a:rPr>
              <a:t>(art. 91 2º pfo. RLAASSP)</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3. Ampliación del contrato para darle continuidad una vez concluido el ejercicio fiscal </a:t>
            </a:r>
            <a:r>
              <a:rPr lang="es-MX" sz="1600" dirty="0">
                <a:solidFill>
                  <a:schemeClr val="bg1"/>
                </a:solidFill>
                <a:latin typeface="Arial" panose="020B0604020202020204" pitchFamily="34" charset="0"/>
                <a:cs typeface="Arial" panose="020B0604020202020204" pitchFamily="34" charset="0"/>
              </a:rPr>
              <a:t>(art. 92 1er pfo. RLAASSP)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4. Ampliación de la vigencia para concluir la prestación del servicio pactado, en lugar de iniciar la rescisión del contrato </a:t>
            </a:r>
            <a:r>
              <a:rPr lang="es-MX" sz="1600" dirty="0">
                <a:solidFill>
                  <a:schemeClr val="bg1"/>
                </a:solidFill>
                <a:latin typeface="Arial" panose="020B0604020202020204" pitchFamily="34" charset="0"/>
                <a:cs typeface="Arial" panose="020B0604020202020204" pitchFamily="34" charset="0"/>
              </a:rPr>
              <a:t>(art. 92 2º pfo. RLAASSP)</a:t>
            </a:r>
            <a:r>
              <a:rPr lang="es-MX" sz="2000" dirty="0">
                <a:solidFill>
                  <a:schemeClr val="bg1"/>
                </a:solidFill>
                <a:latin typeface="Arial" panose="020B0604020202020204" pitchFamily="34" charset="0"/>
                <a:cs typeface="Arial" panose="020B0604020202020204" pitchFamily="34" charset="0"/>
              </a:rPr>
              <a:t>.</a:t>
            </a:r>
          </a:p>
        </p:txBody>
      </p:sp>
      <p:pic>
        <p:nvPicPr>
          <p:cNvPr id="10242" name="Picture 2" descr="Qué es el tiempo? | Explora | Univision">
            <a:extLst>
              <a:ext uri="{FF2B5EF4-FFF2-40B4-BE49-F238E27FC236}">
                <a16:creationId xmlns:a16="http://schemas.microsoft.com/office/drawing/2014/main" id="{75706ECF-1A43-2078-DAF9-7E9F2AAF9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85" y="1691531"/>
            <a:ext cx="2099768" cy="144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76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11">
                                            <p:txEl>
                                              <p:pRg st="0" end="0"/>
                                            </p:txEl>
                                          </p:spTgt>
                                        </p:tgtEl>
                                        <p:attrNameLst>
                                          <p:attrName>ppt_w</p:attrName>
                                        </p:attrNameLst>
                                      </p:cBhvr>
                                    </p:anim>
                                    <p:anim by="(#ppt_w*0.50)" calcmode="lin" valueType="num">
                                      <p:cBhvr>
                                        <p:cTn id="8" dur="250" decel="50000" autoRev="1" fill="hold">
                                          <p:stCondLst>
                                            <p:cond delay="0"/>
                                          </p:stCondLst>
                                        </p:cTn>
                                        <p:tgtEl>
                                          <p:spTgt spid="11">
                                            <p:txEl>
                                              <p:pRg st="0" end="0"/>
                                            </p:txEl>
                                          </p:spTgt>
                                        </p:tgtEl>
                                        <p:attrNameLst>
                                          <p:attrName>ppt_x</p:attrName>
                                        </p:attrNameLst>
                                      </p:cBhvr>
                                    </p:anim>
                                    <p:anim from="(-#ppt_h/2)" to="(#ppt_y)" calcmode="lin" valueType="num">
                                      <p:cBhvr>
                                        <p:cTn id="9" dur="500" fill="hold">
                                          <p:stCondLst>
                                            <p:cond delay="0"/>
                                          </p:stCondLst>
                                        </p:cTn>
                                        <p:tgtEl>
                                          <p:spTgt spid="11">
                                            <p:txEl>
                                              <p:pRg st="0" end="0"/>
                                            </p:txEl>
                                          </p:spTgt>
                                        </p:tgtEl>
                                        <p:attrNameLst>
                                          <p:attrName>ppt_y</p:attrName>
                                        </p:attrNameLst>
                                      </p:cBhvr>
                                    </p:anim>
                                    <p:animRot by="21600000">
                                      <p:cBhvr>
                                        <p:cTn id="10" dur="500" fill="hold">
                                          <p:stCondLst>
                                            <p:cond delay="0"/>
                                          </p:stCondLst>
                                        </p:cTn>
                                        <p:tgtEl>
                                          <p:spTgt spid="11">
                                            <p:txEl>
                                              <p:pRg st="0" end="0"/>
                                            </p:txEl>
                                          </p:spTgt>
                                        </p:tgtEl>
                                        <p:attrNameLst>
                                          <p:attrName>r</p:attrName>
                                        </p:attrNameLst>
                                      </p:cBhvr>
                                    </p:animRot>
                                  </p:childTnLst>
                                </p:cTn>
                              </p:par>
                            </p:childTnLst>
                          </p:cTn>
                        </p:par>
                        <p:par>
                          <p:cTn id="11" fill="hold">
                            <p:stCondLst>
                              <p:cond delay="800"/>
                            </p:stCondLst>
                            <p:childTnLst>
                              <p:par>
                                <p:cTn id="12" presetID="25" presetClass="entr" presetSubtype="0" fill="hold" nodeType="after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50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17" dur="10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0242"/>
                                        </p:tgtEl>
                                        <p:attrNameLst>
                                          <p:attrName>style.visibility</p:attrName>
                                        </p:attrNameLst>
                                      </p:cBhvr>
                                      <p:to>
                                        <p:strVal val="visible"/>
                                      </p:to>
                                    </p:set>
                                    <p:animEffect transition="in" filter="wheel(1)">
                                      <p:cBhvr>
                                        <p:cTn id="26" dur="1250"/>
                                        <p:tgtEl>
                                          <p:spTgt spid="1024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p:cTn id="31" dur="500" decel="50000" fill="hold">
                                          <p:stCondLst>
                                            <p:cond delay="0"/>
                                          </p:stCondLst>
                                        </p:cTn>
                                        <p:tgtEl>
                                          <p:spTgt spid="11">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11">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p:cTn id="43"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46"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1">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11">
                                            <p:txEl>
                                              <p:pRg st="8" end="8"/>
                                            </p:txEl>
                                          </p:spTgt>
                                        </p:tgtEl>
                                        <p:attrNameLst>
                                          <p:attrName>style.visibility</p:attrName>
                                        </p:attrNameLst>
                                      </p:cBhvr>
                                      <p:to>
                                        <p:strVal val="visible"/>
                                      </p:to>
                                    </p:set>
                                    <p:anim calcmode="lin" valueType="num">
                                      <p:cBhvr>
                                        <p:cTn id="55" dur="500" decel="50000" fill="hold">
                                          <p:stCondLst>
                                            <p:cond delay="0"/>
                                          </p:stCondLst>
                                        </p:cTn>
                                        <p:tgtEl>
                                          <p:spTgt spid="11">
                                            <p:txEl>
                                              <p:pRg st="8" end="8"/>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1">
                                            <p:txEl>
                                              <p:pRg st="8" end="8"/>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1">
                                            <p:txEl>
                                              <p:pRg st="8" end="8"/>
                                            </p:txEl>
                                          </p:spTgt>
                                        </p:tgtEl>
                                        <p:attrNameLst>
                                          <p:attrName>ppt_w</p:attrName>
                                        </p:attrNameLst>
                                      </p:cBhvr>
                                      <p:tavLst>
                                        <p:tav tm="0">
                                          <p:val>
                                            <p:strVal val="#ppt_w*.05"/>
                                          </p:val>
                                        </p:tav>
                                        <p:tav tm="100000">
                                          <p:val>
                                            <p:strVal val="#ppt_w"/>
                                          </p:val>
                                        </p:tav>
                                      </p:tavLst>
                                    </p:anim>
                                    <p:anim calcmode="lin" valueType="num">
                                      <p:cBhvr>
                                        <p:cTn id="58" dur="1000" fill="hold"/>
                                        <p:tgtEl>
                                          <p:spTgt spid="11">
                                            <p:txEl>
                                              <p:pRg st="8" end="8"/>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1">
                                            <p:txEl>
                                              <p:pRg st="8" end="8"/>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1">
                                            <p:txEl>
                                              <p:pRg st="8" end="8"/>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1">
                                            <p:txEl>
                                              <p:pRg st="8" end="8"/>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11">
                                            <p:txEl>
                                              <p:pRg st="10" end="10"/>
                                            </p:txEl>
                                          </p:spTgt>
                                        </p:tgtEl>
                                        <p:attrNameLst>
                                          <p:attrName>style.visibility</p:attrName>
                                        </p:attrNameLst>
                                      </p:cBhvr>
                                      <p:to>
                                        <p:strVal val="visible"/>
                                      </p:to>
                                    </p:set>
                                    <p:anim calcmode="lin" valueType="num">
                                      <p:cBhvr>
                                        <p:cTn id="67" dur="5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68" dur="500" fill="hold"/>
                                        <p:tgtEl>
                                          <p:spTgt spid="11">
                                            <p:txEl>
                                              <p:pRg st="10" end="10"/>
                                            </p:txEl>
                                          </p:spTgt>
                                        </p:tgtEl>
                                        <p:attrNameLst>
                                          <p:attrName>ppt_h</p:attrName>
                                        </p:attrNameLst>
                                      </p:cBhvr>
                                      <p:tavLst>
                                        <p:tav tm="0">
                                          <p:val>
                                            <p:fltVal val="0"/>
                                          </p:val>
                                        </p:tav>
                                        <p:tav tm="100000">
                                          <p:val>
                                            <p:strVal val="#ppt_h"/>
                                          </p:val>
                                        </p:tav>
                                      </p:tavLst>
                                    </p:anim>
                                    <p:animEffect transition="in" filter="fade">
                                      <p:cBhvr>
                                        <p:cTn id="69" dur="500"/>
                                        <p:tgtEl>
                                          <p:spTgt spid="11">
                                            <p:txEl>
                                              <p:pRg st="10" end="1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1" presetClass="entr" presetSubtype="0" fill="hold" nodeType="clickEffect">
                                  <p:stCondLst>
                                    <p:cond delay="0"/>
                                  </p:stCondLst>
                                  <p:iterate type="lt">
                                    <p:tmPct val="10000"/>
                                  </p:iterate>
                                  <p:childTnLst>
                                    <p:set>
                                      <p:cBhvr>
                                        <p:cTn id="73" dur="1" fill="hold">
                                          <p:stCondLst>
                                            <p:cond delay="0"/>
                                          </p:stCondLst>
                                        </p:cTn>
                                        <p:tgtEl>
                                          <p:spTgt spid="11">
                                            <p:txEl>
                                              <p:pRg st="11" end="11"/>
                                            </p:txEl>
                                          </p:spTgt>
                                        </p:tgtEl>
                                        <p:attrNameLst>
                                          <p:attrName>style.visibility</p:attrName>
                                        </p:attrNameLst>
                                      </p:cBhvr>
                                      <p:to>
                                        <p:strVal val="visible"/>
                                      </p:to>
                                    </p:set>
                                    <p:anim calcmode="lin" valueType="num">
                                      <p:cBhvr>
                                        <p:cTn id="74" dur="250" fill="hold"/>
                                        <p:tgtEl>
                                          <p:spTgt spid="11">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75" dur="250" fill="hold"/>
                                        <p:tgtEl>
                                          <p:spTgt spid="11">
                                            <p:txEl>
                                              <p:pRg st="11" end="11"/>
                                            </p:txEl>
                                          </p:spTgt>
                                        </p:tgtEl>
                                        <p:attrNameLst>
                                          <p:attrName>ppt_y</p:attrName>
                                        </p:attrNameLst>
                                      </p:cBhvr>
                                      <p:tavLst>
                                        <p:tav tm="0">
                                          <p:val>
                                            <p:strVal val="#ppt_y"/>
                                          </p:val>
                                        </p:tav>
                                        <p:tav tm="100000">
                                          <p:val>
                                            <p:strVal val="#ppt_y"/>
                                          </p:val>
                                        </p:tav>
                                      </p:tavLst>
                                    </p:anim>
                                    <p:anim calcmode="lin" valueType="num">
                                      <p:cBhvr>
                                        <p:cTn id="76" dur="250" fill="hold"/>
                                        <p:tgtEl>
                                          <p:spTgt spid="11">
                                            <p:txEl>
                                              <p:pRg st="11" end="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7" dur="250" fill="hold"/>
                                        <p:tgtEl>
                                          <p:spTgt spid="11">
                                            <p:txEl>
                                              <p:pRg st="11" end="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8" dur="250" tmFilter="0,0; .5, 1; 1, 1"/>
                                        <p:tgtEl>
                                          <p:spTgt spid="11">
                                            <p:txEl>
                                              <p:pRg st="11" end="1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1" presetClass="entr" presetSubtype="0" fill="hold" nodeType="clickEffect">
                                  <p:stCondLst>
                                    <p:cond delay="0"/>
                                  </p:stCondLst>
                                  <p:iterate type="lt">
                                    <p:tmPct val="10000"/>
                                  </p:iterate>
                                  <p:childTnLst>
                                    <p:set>
                                      <p:cBhvr>
                                        <p:cTn id="82" dur="1" fill="hold">
                                          <p:stCondLst>
                                            <p:cond delay="0"/>
                                          </p:stCondLst>
                                        </p:cTn>
                                        <p:tgtEl>
                                          <p:spTgt spid="11">
                                            <p:txEl>
                                              <p:pRg st="12" end="12"/>
                                            </p:txEl>
                                          </p:spTgt>
                                        </p:tgtEl>
                                        <p:attrNameLst>
                                          <p:attrName>style.visibility</p:attrName>
                                        </p:attrNameLst>
                                      </p:cBhvr>
                                      <p:to>
                                        <p:strVal val="visible"/>
                                      </p:to>
                                    </p:set>
                                    <p:anim calcmode="lin" valueType="num">
                                      <p:cBhvr>
                                        <p:cTn id="83" dur="250" fill="hold"/>
                                        <p:tgtEl>
                                          <p:spTgt spid="11">
                                            <p:txEl>
                                              <p:pRg st="12" end="1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4" dur="250" fill="hold"/>
                                        <p:tgtEl>
                                          <p:spTgt spid="11">
                                            <p:txEl>
                                              <p:pRg st="12" end="12"/>
                                            </p:txEl>
                                          </p:spTgt>
                                        </p:tgtEl>
                                        <p:attrNameLst>
                                          <p:attrName>ppt_y</p:attrName>
                                        </p:attrNameLst>
                                      </p:cBhvr>
                                      <p:tavLst>
                                        <p:tav tm="0">
                                          <p:val>
                                            <p:strVal val="#ppt_y"/>
                                          </p:val>
                                        </p:tav>
                                        <p:tav tm="100000">
                                          <p:val>
                                            <p:strVal val="#ppt_y"/>
                                          </p:val>
                                        </p:tav>
                                      </p:tavLst>
                                    </p:anim>
                                    <p:anim calcmode="lin" valueType="num">
                                      <p:cBhvr>
                                        <p:cTn id="85" dur="250" fill="hold"/>
                                        <p:tgtEl>
                                          <p:spTgt spid="11">
                                            <p:txEl>
                                              <p:pRg st="12" end="1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6" dur="250" fill="hold"/>
                                        <p:tgtEl>
                                          <p:spTgt spid="11">
                                            <p:txEl>
                                              <p:pRg st="12" end="1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7" dur="250" tmFilter="0,0; .5, 1; 1, 1"/>
                                        <p:tgtEl>
                                          <p:spTgt spid="11">
                                            <p:txEl>
                                              <p:pRg st="12" end="1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1" presetClass="entr" presetSubtype="0" fill="hold" nodeType="clickEffect">
                                  <p:stCondLst>
                                    <p:cond delay="0"/>
                                  </p:stCondLst>
                                  <p:iterate type="lt">
                                    <p:tmPct val="10000"/>
                                  </p:iterate>
                                  <p:childTnLst>
                                    <p:set>
                                      <p:cBhvr>
                                        <p:cTn id="91" dur="1" fill="hold">
                                          <p:stCondLst>
                                            <p:cond delay="0"/>
                                          </p:stCondLst>
                                        </p:cTn>
                                        <p:tgtEl>
                                          <p:spTgt spid="11">
                                            <p:txEl>
                                              <p:pRg st="13" end="13"/>
                                            </p:txEl>
                                          </p:spTgt>
                                        </p:tgtEl>
                                        <p:attrNameLst>
                                          <p:attrName>style.visibility</p:attrName>
                                        </p:attrNameLst>
                                      </p:cBhvr>
                                      <p:to>
                                        <p:strVal val="visible"/>
                                      </p:to>
                                    </p:set>
                                    <p:anim calcmode="lin" valueType="num">
                                      <p:cBhvr>
                                        <p:cTn id="92" dur="250" fill="hold"/>
                                        <p:tgtEl>
                                          <p:spTgt spid="11">
                                            <p:txEl>
                                              <p:pRg st="13" end="13"/>
                                            </p:txEl>
                                          </p:spTgt>
                                        </p:tgtEl>
                                        <p:attrNameLst>
                                          <p:attrName>ppt_x</p:attrName>
                                        </p:attrNameLst>
                                      </p:cBhvr>
                                      <p:tavLst>
                                        <p:tav tm="0">
                                          <p:val>
                                            <p:strVal val="#ppt_x"/>
                                          </p:val>
                                        </p:tav>
                                        <p:tav tm="50000">
                                          <p:val>
                                            <p:strVal val="#ppt_x+.1"/>
                                          </p:val>
                                        </p:tav>
                                        <p:tav tm="100000">
                                          <p:val>
                                            <p:strVal val="#ppt_x"/>
                                          </p:val>
                                        </p:tav>
                                      </p:tavLst>
                                    </p:anim>
                                    <p:anim calcmode="lin" valueType="num">
                                      <p:cBhvr>
                                        <p:cTn id="93" dur="250" fill="hold"/>
                                        <p:tgtEl>
                                          <p:spTgt spid="11">
                                            <p:txEl>
                                              <p:pRg st="13" end="13"/>
                                            </p:txEl>
                                          </p:spTgt>
                                        </p:tgtEl>
                                        <p:attrNameLst>
                                          <p:attrName>ppt_y</p:attrName>
                                        </p:attrNameLst>
                                      </p:cBhvr>
                                      <p:tavLst>
                                        <p:tav tm="0">
                                          <p:val>
                                            <p:strVal val="#ppt_y"/>
                                          </p:val>
                                        </p:tav>
                                        <p:tav tm="100000">
                                          <p:val>
                                            <p:strVal val="#ppt_y"/>
                                          </p:val>
                                        </p:tav>
                                      </p:tavLst>
                                    </p:anim>
                                    <p:anim calcmode="lin" valueType="num">
                                      <p:cBhvr>
                                        <p:cTn id="94" dur="250" fill="hold"/>
                                        <p:tgtEl>
                                          <p:spTgt spid="11">
                                            <p:txEl>
                                              <p:pRg st="13" end="1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5" dur="250" fill="hold"/>
                                        <p:tgtEl>
                                          <p:spTgt spid="11">
                                            <p:txEl>
                                              <p:pRg st="13" end="1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6" dur="250" tmFilter="0,0; .5, 1; 1, 1"/>
                                        <p:tgtEl>
                                          <p:spTgt spid="11">
                                            <p:txEl>
                                              <p:pRg st="13" end="13"/>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41" presetClass="entr" presetSubtype="0" fill="hold" nodeType="clickEffect">
                                  <p:stCondLst>
                                    <p:cond delay="0"/>
                                  </p:stCondLst>
                                  <p:iterate type="lt">
                                    <p:tmPct val="10000"/>
                                  </p:iterate>
                                  <p:childTnLst>
                                    <p:set>
                                      <p:cBhvr>
                                        <p:cTn id="100" dur="1" fill="hold">
                                          <p:stCondLst>
                                            <p:cond delay="0"/>
                                          </p:stCondLst>
                                        </p:cTn>
                                        <p:tgtEl>
                                          <p:spTgt spid="11">
                                            <p:txEl>
                                              <p:pRg st="14" end="14"/>
                                            </p:txEl>
                                          </p:spTgt>
                                        </p:tgtEl>
                                        <p:attrNameLst>
                                          <p:attrName>style.visibility</p:attrName>
                                        </p:attrNameLst>
                                      </p:cBhvr>
                                      <p:to>
                                        <p:strVal val="visible"/>
                                      </p:to>
                                    </p:set>
                                    <p:anim calcmode="lin" valueType="num">
                                      <p:cBhvr>
                                        <p:cTn id="101" dur="250" fill="hold"/>
                                        <p:tgtEl>
                                          <p:spTgt spid="11">
                                            <p:txEl>
                                              <p:pRg st="14" end="1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2" dur="250" fill="hold"/>
                                        <p:tgtEl>
                                          <p:spTgt spid="11">
                                            <p:txEl>
                                              <p:pRg st="14" end="14"/>
                                            </p:txEl>
                                          </p:spTgt>
                                        </p:tgtEl>
                                        <p:attrNameLst>
                                          <p:attrName>ppt_y</p:attrName>
                                        </p:attrNameLst>
                                      </p:cBhvr>
                                      <p:tavLst>
                                        <p:tav tm="0">
                                          <p:val>
                                            <p:strVal val="#ppt_y"/>
                                          </p:val>
                                        </p:tav>
                                        <p:tav tm="100000">
                                          <p:val>
                                            <p:strVal val="#ppt_y"/>
                                          </p:val>
                                        </p:tav>
                                      </p:tavLst>
                                    </p:anim>
                                    <p:anim calcmode="lin" valueType="num">
                                      <p:cBhvr>
                                        <p:cTn id="103" dur="250" fill="hold"/>
                                        <p:tgtEl>
                                          <p:spTgt spid="11">
                                            <p:txEl>
                                              <p:pRg st="14" end="1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4" dur="250" fill="hold"/>
                                        <p:tgtEl>
                                          <p:spTgt spid="11">
                                            <p:txEl>
                                              <p:pRg st="14" end="1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250" tmFilter="0,0; .5, 1; 1, 1"/>
                                        <p:tgtEl>
                                          <p:spTgt spid="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61499"/>
          </a:xfrm>
        </p:spPr>
        <p:txBody>
          <a:bodyPr>
            <a:normAutofit/>
          </a:bodyPr>
          <a:lstStyle/>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e) </a:t>
            </a:r>
            <a:r>
              <a:rPr lang="es-MX" sz="2000" dirty="0">
                <a:solidFill>
                  <a:schemeClr val="bg1"/>
                </a:solidFill>
                <a:latin typeface="Arial" panose="020B0604020202020204" pitchFamily="34" charset="0"/>
                <a:cs typeface="Arial" panose="020B0604020202020204" pitchFamily="34" charset="0"/>
              </a:rPr>
              <a:t>Aumentar el presupuesto máximo de alguna partida originalmente pactada en un contrato abierto pluripartidas </a:t>
            </a:r>
            <a:r>
              <a:rPr lang="es-MX" sz="1600" dirty="0">
                <a:solidFill>
                  <a:schemeClr val="bg1"/>
                </a:solidFill>
                <a:latin typeface="Arial" panose="020B0604020202020204" pitchFamily="34" charset="0"/>
                <a:cs typeface="Arial" panose="020B0604020202020204" pitchFamily="34" charset="0"/>
              </a:rPr>
              <a:t>(art. 85 fracc. I RLAASSP)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f) </a:t>
            </a:r>
            <a:r>
              <a:rPr lang="es-MX" sz="2000" dirty="0">
                <a:solidFill>
                  <a:schemeClr val="bg1"/>
                </a:solidFill>
                <a:latin typeface="Arial" panose="020B0604020202020204" pitchFamily="34" charset="0"/>
                <a:cs typeface="Arial" panose="020B0604020202020204" pitchFamily="34" charset="0"/>
              </a:rPr>
              <a:t>Como resultado de suspender una rescisión </a:t>
            </a:r>
            <a:r>
              <a:rPr lang="es-MX" sz="1600" dirty="0">
                <a:solidFill>
                  <a:schemeClr val="bg1"/>
                </a:solidFill>
                <a:latin typeface="Arial" panose="020B0604020202020204" pitchFamily="34" charset="0"/>
                <a:cs typeface="Arial" panose="020B0604020202020204" pitchFamily="34" charset="0"/>
              </a:rPr>
              <a:t>(art. 54 2º, 3er. y 4º pfos. LAASSP)</a:t>
            </a:r>
            <a:r>
              <a:rPr lang="es-MX" sz="2000" dirty="0">
                <a:solidFill>
                  <a:schemeClr val="bg1"/>
                </a:solidFill>
                <a:latin typeface="Arial" panose="020B0604020202020204" pitchFamily="34" charset="0"/>
                <a:cs typeface="Arial" panose="020B0604020202020204" pitchFamily="34" charset="0"/>
              </a:rPr>
              <a:t>, y</a:t>
            </a:r>
          </a:p>
          <a:p>
            <a:pPr marL="0" indent="0" algn="just">
              <a:lnSpc>
                <a:spcPct val="100000"/>
              </a:lnSpc>
              <a:spcBef>
                <a:spcPts val="0"/>
              </a:spcBef>
              <a:buNone/>
              <a:defRPr/>
            </a:pPr>
            <a:r>
              <a:rPr lang="es-MX" sz="5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g) </a:t>
            </a:r>
            <a:r>
              <a:rPr lang="es-MX" sz="2000" dirty="0">
                <a:solidFill>
                  <a:schemeClr val="bg1"/>
                </a:solidFill>
                <a:latin typeface="Arial" panose="020B0604020202020204" pitchFamily="34" charset="0"/>
                <a:cs typeface="Arial" panose="020B0604020202020204" pitchFamily="34" charset="0"/>
              </a:rPr>
              <a:t>Como resultado de una conciliación </a:t>
            </a:r>
            <a:r>
              <a:rPr lang="es-MX" sz="1600" dirty="0">
                <a:solidFill>
                  <a:schemeClr val="bg1"/>
                </a:solidFill>
                <a:latin typeface="Arial" panose="020B0604020202020204" pitchFamily="34" charset="0"/>
                <a:cs typeface="Arial" panose="020B0604020202020204" pitchFamily="34" charset="0"/>
              </a:rPr>
              <a:t>(art. 79 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Los contratos de </a:t>
            </a:r>
            <a:r>
              <a:rPr lang="es-MX" sz="2000" b="1" dirty="0">
                <a:solidFill>
                  <a:schemeClr val="bg1"/>
                </a:solidFill>
                <a:latin typeface="Arial" panose="020B0604020202020204" pitchFamily="34" charset="0"/>
                <a:cs typeface="Arial" panose="020B0604020202020204" pitchFamily="34" charset="0"/>
              </a:rPr>
              <a:t>obra pública </a:t>
            </a:r>
            <a:r>
              <a:rPr lang="es-MX" sz="2000" dirty="0">
                <a:solidFill>
                  <a:schemeClr val="bg1"/>
                </a:solidFill>
                <a:latin typeface="Arial" panose="020B0604020202020204" pitchFamily="34" charset="0"/>
                <a:cs typeface="Arial" panose="020B0604020202020204" pitchFamily="34" charset="0"/>
              </a:rPr>
              <a:t>y de servicio relacionados con las mismas, cuya forma de pago sea </a:t>
            </a:r>
            <a:r>
              <a:rPr lang="es-MX" sz="2000" b="1" dirty="0">
                <a:solidFill>
                  <a:schemeClr val="bg1"/>
                </a:solidFill>
                <a:latin typeface="Arial" panose="020B0604020202020204" pitchFamily="34" charset="0"/>
                <a:cs typeface="Arial" panose="020B0604020202020204" pitchFamily="34" charset="0"/>
              </a:rPr>
              <a:t>sobre la base de precios unitarios</a:t>
            </a: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accent3">
                    <a:lumMod val="75000"/>
                  </a:schemeClr>
                </a:solidFill>
                <a:latin typeface="Arial" panose="020B0604020202020204" pitchFamily="34" charset="0"/>
                <a:cs typeface="Arial" panose="020B0604020202020204" pitchFamily="34" charset="0"/>
              </a:rPr>
              <a:t>se pueden modificar </a:t>
            </a:r>
            <a:r>
              <a:rPr lang="es-MX" sz="2000" dirty="0">
                <a:solidFill>
                  <a:schemeClr val="bg1"/>
                </a:solidFill>
                <a:latin typeface="Arial" panose="020B0604020202020204" pitchFamily="34" charset="0"/>
                <a:cs typeface="Arial" panose="020B0604020202020204" pitchFamily="34" charset="0"/>
              </a:rPr>
              <a:t>de la siguientes formas:</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a) </a:t>
            </a:r>
            <a:r>
              <a:rPr lang="es-MX" sz="2000" dirty="0">
                <a:solidFill>
                  <a:schemeClr val="bg1"/>
                </a:solidFill>
                <a:latin typeface="Arial" panose="020B0604020202020204" pitchFamily="34" charset="0"/>
                <a:cs typeface="Arial" panose="020B0604020202020204" pitchFamily="34" charset="0"/>
              </a:rPr>
              <a:t>Al monto o plazo del contrato hasta un maximo del 25% ni impliquen variaciones sustanciales al proyecto original </a:t>
            </a:r>
            <a:r>
              <a:rPr lang="es-MX" sz="1600" dirty="0">
                <a:solidFill>
                  <a:schemeClr val="bg1"/>
                </a:solidFill>
                <a:latin typeface="Arial" panose="020B0604020202020204" pitchFamily="34" charset="0"/>
                <a:cs typeface="Arial" panose="020B0604020202020204" pitchFamily="34" charset="0"/>
              </a:rPr>
              <a:t>(art. 59 1er. pfo. LOPSRM)</a:t>
            </a:r>
            <a:r>
              <a:rPr lang="es-MX" sz="2000" dirty="0">
                <a:solidFill>
                  <a:schemeClr val="bg1"/>
                </a:solidFill>
                <a:latin typeface="Arial" panose="020B0604020202020204" pitchFamily="34" charset="0"/>
                <a:cs typeface="Arial" panose="020B0604020202020204" pitchFamily="34" charset="0"/>
              </a:rPr>
              <a:t>, si las modificaciones exceden ese porcentaje, pero no se varía el objeto del proyecto, el servidor público que se determine en las PBL´s, puede autorizar celebrar convenios adicionales respecto de las nuevas condiciones, debiéndose justificar de manera  fun-	       dada  y  explícita  las  razones para ello. Estas  modificaciones no  podrán,	        afectar la naturaleza y características  esenciales del  objeto  del  contrato.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(art. 59 2º y 3er. pfos. LOPSRM)</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MT"/>
              </a:rPr>
              <a:t>Esto  excepto obras  de mantenimiento o restauración de  monumentos ar-</a:t>
            </a: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MT"/>
              </a:rPr>
              <a:t>	</a:t>
            </a:r>
            <a:endParaRPr lang="es-MX" sz="2000" dirty="0">
              <a:solidFill>
                <a:schemeClr val="bg1"/>
              </a:solidFill>
              <a:latin typeface="Arial" panose="020B0604020202020204" pitchFamily="34" charset="0"/>
              <a:cs typeface="Arial" panose="020B0604020202020204" pitchFamily="34" charset="0"/>
            </a:endParaRPr>
          </a:p>
        </p:txBody>
      </p:sp>
      <p:pic>
        <p:nvPicPr>
          <p:cNvPr id="3" name="Picture 2" descr="Prisas, inundaciones y problemas legales: el Gobierno trabaja a marchas  forzadas para sacar adelante las últimas obras del sexenio | EL PAÍS México">
            <a:extLst>
              <a:ext uri="{FF2B5EF4-FFF2-40B4-BE49-F238E27FC236}">
                <a16:creationId xmlns:a16="http://schemas.microsoft.com/office/drawing/2014/main" id="{7A845D2C-FDF5-A6CA-FC99-83637873F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589" y="4591020"/>
            <a:ext cx="2587017" cy="194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1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p:cTn id="19" dur="50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p:cTn id="31" dur="500" decel="50000" fill="hold">
                                          <p:stCondLst>
                                            <p:cond delay="0"/>
                                          </p:stCondLst>
                                        </p:cTn>
                                        <p:tgtEl>
                                          <p:spTgt spid="11">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11">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Effect transition="in" filter="fade">
                                      <p:cBhvr>
                                        <p:cTn id="43" dur="750"/>
                                        <p:tgtEl>
                                          <p:spTgt spid="11">
                                            <p:txEl>
                                              <p:pRg st="6" end="6"/>
                                            </p:txEl>
                                          </p:spTgt>
                                        </p:tgtEl>
                                      </p:cBhvr>
                                    </p:animEffect>
                                    <p:anim calcmode="lin" valueType="num">
                                      <p:cBhvr>
                                        <p:cTn id="44" dur="750" fill="hold"/>
                                        <p:tgtEl>
                                          <p:spTgt spid="11">
                                            <p:txEl>
                                              <p:pRg st="6" end="6"/>
                                            </p:txEl>
                                          </p:spTgt>
                                        </p:tgtEl>
                                        <p:attrNameLst>
                                          <p:attrName>style.rotation</p:attrName>
                                        </p:attrNameLst>
                                      </p:cBhvr>
                                      <p:tavLst>
                                        <p:tav tm="0">
                                          <p:val>
                                            <p:fltVal val="720"/>
                                          </p:val>
                                        </p:tav>
                                        <p:tav tm="100000">
                                          <p:val>
                                            <p:fltVal val="0"/>
                                          </p:val>
                                        </p:tav>
                                      </p:tavLst>
                                    </p:anim>
                                    <p:anim calcmode="lin" valueType="num">
                                      <p:cBhvr>
                                        <p:cTn id="45" dur="750" fill="hold"/>
                                        <p:tgtEl>
                                          <p:spTgt spid="11">
                                            <p:txEl>
                                              <p:pRg st="6" end="6"/>
                                            </p:txEl>
                                          </p:spTgt>
                                        </p:tgtEl>
                                        <p:attrNameLst>
                                          <p:attrName>ppt_h</p:attrName>
                                        </p:attrNameLst>
                                      </p:cBhvr>
                                      <p:tavLst>
                                        <p:tav tm="0">
                                          <p:val>
                                            <p:fltVal val="0"/>
                                          </p:val>
                                        </p:tav>
                                        <p:tav tm="100000">
                                          <p:val>
                                            <p:strVal val="#ppt_h"/>
                                          </p:val>
                                        </p:tav>
                                      </p:tavLst>
                                    </p:anim>
                                    <p:anim calcmode="lin" valueType="num">
                                      <p:cBhvr>
                                        <p:cTn id="46" dur="750" fill="hold"/>
                                        <p:tgtEl>
                                          <p:spTgt spid="11">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1">
                                            <p:txEl>
                                              <p:pRg st="8" end="8"/>
                                            </p:txEl>
                                          </p:spTgt>
                                        </p:tgtEl>
                                        <p:attrNameLst>
                                          <p:attrName>style.visibility</p:attrName>
                                        </p:attrNameLst>
                                      </p:cBhvr>
                                      <p:to>
                                        <p:strVal val="visible"/>
                                      </p:to>
                                    </p:set>
                                    <p:animEffect transition="in" filter="barn(inVertical)">
                                      <p:cBhvr>
                                        <p:cTn id="51" dur="1000"/>
                                        <p:tgtEl>
                                          <p:spTgt spid="11">
                                            <p:txEl>
                                              <p:pRg st="8" end="8"/>
                                            </p:txEl>
                                          </p:spTgt>
                                        </p:tgtEl>
                                      </p:cBhvr>
                                    </p:animEffect>
                                  </p:childTnLst>
                                </p:cTn>
                              </p:par>
                              <p:par>
                                <p:cTn id="52" presetID="12" presetClass="entr" presetSubtype="4"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1000"/>
                                        <p:tgtEl>
                                          <p:spTgt spid="3"/>
                                        </p:tgtEl>
                                        <p:attrNameLst>
                                          <p:attrName>ppt_y</p:attrName>
                                        </p:attrNameLst>
                                      </p:cBhvr>
                                      <p:tavLst>
                                        <p:tav tm="0">
                                          <p:val>
                                            <p:strVal val="#ppt_y+#ppt_h*1.125000"/>
                                          </p:val>
                                        </p:tav>
                                        <p:tav tm="100000">
                                          <p:val>
                                            <p:strVal val="#ppt_y"/>
                                          </p:val>
                                        </p:tav>
                                      </p:tavLst>
                                    </p:anim>
                                    <p:animEffect transition="in" filter="wipe(up)">
                                      <p:cBhvr>
                                        <p:cTn id="55" dur="10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11">
                                            <p:txEl>
                                              <p:pRg st="10" end="10"/>
                                            </p:txEl>
                                          </p:spTgt>
                                        </p:tgtEl>
                                        <p:attrNameLst>
                                          <p:attrName>style.visibility</p:attrName>
                                        </p:attrNameLst>
                                      </p:cBhvr>
                                      <p:to>
                                        <p:strVal val="visible"/>
                                      </p:to>
                                    </p:set>
                                    <p:animEffect transition="in" filter="fade">
                                      <p:cBhvr>
                                        <p:cTn id="60" dur="1000"/>
                                        <p:tgtEl>
                                          <p:spTgt spid="11">
                                            <p:txEl>
                                              <p:pRg st="10" end="10"/>
                                            </p:txEl>
                                          </p:spTgt>
                                        </p:tgtEl>
                                      </p:cBhvr>
                                    </p:animEffect>
                                    <p:anim calcmode="lin" valueType="num">
                                      <p:cBhvr>
                                        <p:cTn id="61"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11">
                                            <p:txEl>
                                              <p:pRg st="10" end="10"/>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1">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59898"/>
          </a:xfrm>
        </p:spPr>
        <p:txBody>
          <a:bodyPr>
            <a:normAutofit/>
          </a:bodyPr>
          <a:lstStyle/>
          <a:p>
            <a:pPr marL="0" indent="0" algn="just">
              <a:lnSpc>
                <a:spcPct val="100000"/>
              </a:lnSpc>
              <a:spcBef>
                <a:spcPts val="0"/>
              </a:spcBef>
              <a:buNone/>
              <a:defRPr/>
            </a:pPr>
            <a:r>
              <a:rPr lang="es-MX" sz="2000" dirty="0">
                <a:solidFill>
                  <a:schemeClr val="bg1"/>
                </a:solidFill>
                <a:latin typeface="ArialMT"/>
              </a:rPr>
              <a:t>arqueológicos, artísticos o históricos, cuando no sea posible determinar el catálogo de conceptos, las cantidades de trabajo, las especificaciones correspondientes o el programa de ejecución.</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MT"/>
              </a:rPr>
              <a:t>Si con motivo de estas modificaciones, superiores al 25%, se requiere revisar los indirectos y el financiamiento originalmente pactados, para determinar la procedencia de ajustarlos, será </a:t>
            </a:r>
            <a:r>
              <a:rPr lang="es-MX" sz="2000" dirty="0">
                <a:solidFill>
                  <a:schemeClr val="accent5">
                    <a:lumMod val="75000"/>
                  </a:schemeClr>
                </a:solidFill>
                <a:latin typeface="ArialMT"/>
              </a:rPr>
              <a:t>necesario pedir autorización </a:t>
            </a:r>
            <a:r>
              <a:rPr lang="es-MX" sz="2000" dirty="0">
                <a:solidFill>
                  <a:schemeClr val="bg1"/>
                </a:solidFill>
                <a:latin typeface="ArialMT"/>
              </a:rPr>
              <a:t>a la SHCP (SFP); </a:t>
            </a:r>
            <a:r>
              <a:rPr lang="es-MX" sz="1600" dirty="0">
                <a:solidFill>
                  <a:schemeClr val="bg1"/>
                </a:solidFill>
                <a:latin typeface="ArialMT"/>
              </a:rPr>
              <a:t>(art. 59 4º pfo. LOPSRM)</a:t>
            </a:r>
            <a:endParaRPr lang="es-MX" sz="2000" dirty="0">
              <a:solidFill>
                <a:schemeClr val="bg1"/>
              </a:solidFill>
              <a:latin typeface="ArialMT"/>
            </a:endParaRPr>
          </a:p>
          <a:p>
            <a:pPr marL="0" indent="0" algn="just">
              <a:lnSpc>
                <a:spcPct val="100000"/>
              </a:lnSpc>
              <a:spcBef>
                <a:spcPts val="0"/>
              </a:spcBef>
              <a:buNone/>
            </a:pPr>
            <a:endParaRPr lang="es-MX" sz="1000" dirty="0">
              <a:solidFill>
                <a:schemeClr val="bg1"/>
              </a:solidFill>
              <a:effectLst/>
              <a:latin typeface="ArialMT"/>
            </a:endParaRPr>
          </a:p>
          <a:p>
            <a:pPr marL="0" indent="0" algn="just">
              <a:lnSpc>
                <a:spcPct val="100000"/>
              </a:lnSpc>
              <a:spcBef>
                <a:spcPts val="0"/>
              </a:spcBef>
              <a:buNone/>
            </a:pPr>
            <a:r>
              <a:rPr lang="es-MX" sz="2000" b="1" dirty="0">
                <a:solidFill>
                  <a:schemeClr val="bg1"/>
                </a:solidFill>
                <a:latin typeface="ArialMT"/>
              </a:rPr>
              <a:t>b) </a:t>
            </a:r>
            <a:r>
              <a:rPr lang="es-MX" sz="2000" dirty="0">
                <a:solidFill>
                  <a:schemeClr val="bg1"/>
                </a:solidFill>
                <a:latin typeface="ArialMT"/>
              </a:rPr>
              <a:t>Si son modificaciones a los términos y condiciones originales del contrato, y </a:t>
            </a:r>
            <a:r>
              <a:rPr lang="es-MX" sz="2000" dirty="0">
                <a:solidFill>
                  <a:schemeClr val="accent1">
                    <a:lumMod val="75000"/>
                  </a:schemeClr>
                </a:solidFill>
                <a:latin typeface="ArialMT"/>
              </a:rPr>
              <a:t>no representan incremento o disminución en el monto o plazo </a:t>
            </a:r>
            <a:r>
              <a:rPr lang="es-MX" sz="2000" dirty="0">
                <a:solidFill>
                  <a:schemeClr val="bg1"/>
                </a:solidFill>
                <a:latin typeface="ArialMT"/>
              </a:rPr>
              <a:t>contractual, el titular del área responsable de la contratación de los trabajos podrá autorizar llevarlas, debiendo informar al OIC del ente público, a más tardar el último día hábil de cada mes, sobre las autorizaciones otorgadas en el mes calendario inmediato anterior. </a:t>
            </a:r>
            <a:r>
              <a:rPr lang="es-MX" sz="1600" dirty="0">
                <a:solidFill>
                  <a:schemeClr val="bg1"/>
                </a:solidFill>
                <a:latin typeface="ArialMT"/>
              </a:rPr>
              <a:t>(art. 59 5º y 9º pfos. LOPSRM)</a:t>
            </a:r>
            <a:endParaRPr lang="es-MX" sz="2000" dirty="0">
              <a:solidFill>
                <a:schemeClr val="bg1"/>
              </a:solidFill>
              <a:latin typeface="ArialMT"/>
            </a:endParaRP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			c) </a:t>
            </a:r>
            <a:r>
              <a:rPr lang="es-MX" sz="2000" dirty="0">
                <a:solidFill>
                  <a:schemeClr val="bg1"/>
                </a:solidFill>
                <a:latin typeface="ArialMT"/>
              </a:rPr>
              <a:t>Se pueden realizar convenios cuando </a:t>
            </a:r>
            <a:r>
              <a:rPr lang="es-MX" sz="2000" dirty="0">
                <a:solidFill>
                  <a:schemeClr val="accent3">
                    <a:lumMod val="50000"/>
                  </a:schemeClr>
                </a:solidFill>
                <a:latin typeface="ArialMT"/>
              </a:rPr>
              <a:t>se requiera ejecu-			tar cantidades o conceptos de trabajo adicionales </a:t>
            </a:r>
            <a:r>
              <a:rPr lang="es-MX" sz="2000" dirty="0">
                <a:solidFill>
                  <a:schemeClr val="bg1"/>
                </a:solidFill>
                <a:latin typeface="ArialMT"/>
              </a:rPr>
              <a:t>a los pre- 			vistos originalmente, vigilando que dichos incrementos no			rebasen el presupuesto autorizado en el contrato. En este 			</a:t>
            </a: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3076" name="Picture 4" descr="Cierran calle Santiago Tapia de Morelia; sustituyen drenaje - Atiempo">
            <a:extLst>
              <a:ext uri="{FF2B5EF4-FFF2-40B4-BE49-F238E27FC236}">
                <a16:creationId xmlns:a16="http://schemas.microsoft.com/office/drawing/2014/main" id="{EE1866AD-AAB9-6AFF-010B-A60C31435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166" y="4960257"/>
            <a:ext cx="2645230" cy="176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88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p:cTn id="21"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3076"/>
                                        </p:tgtEl>
                                        <p:attrNameLst>
                                          <p:attrName>style.visibility</p:attrName>
                                        </p:attrNameLst>
                                      </p:cBhvr>
                                      <p:to>
                                        <p:strVal val="visible"/>
                                      </p:to>
                                    </p:set>
                                    <p:animEffect transition="in" filter="strips(downLeft)">
                                      <p:cBhvr>
                                        <p:cTn id="29" dur="1250"/>
                                        <p:tgtEl>
                                          <p:spTgt spid="3076"/>
                                        </p:tgtEl>
                                      </p:cBhvr>
                                    </p:animEffect>
                                  </p:childTnLst>
                                </p:cTn>
                              </p:par>
                              <p:par>
                                <p:cTn id="30" presetID="16" presetClass="entr" presetSubtype="21" fill="hold" nodeType="with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barn(inVertical)">
                                      <p:cBhvr>
                                        <p:cTn id="32" dur="1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43490"/>
          </a:xfrm>
        </p:spPr>
        <p:txBody>
          <a:bodyPr>
            <a:normAutofit/>
          </a:bodyPr>
          <a:lstStyle/>
          <a:p>
            <a:pPr marL="0" indent="0" algn="just">
              <a:lnSpc>
                <a:spcPct val="100000"/>
              </a:lnSpc>
              <a:spcBef>
                <a:spcPts val="0"/>
              </a:spcBef>
              <a:buNone/>
            </a:pPr>
            <a:r>
              <a:rPr lang="es-MX" sz="2000" dirty="0">
                <a:solidFill>
                  <a:schemeClr val="bg1"/>
                </a:solidFill>
                <a:latin typeface="ArialMT"/>
              </a:rPr>
              <a:t>caso se podrá autorizar el pago de las estimaciones de los trabajos ejecutados, previamente a la celebración de los convenios respectivos.</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En este caso, se pagarán estas cantidades adicionales a los precios unitarios pactados originalmente, y </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d) </a:t>
            </a:r>
            <a:r>
              <a:rPr lang="es-ES" sz="2000" dirty="0">
                <a:solidFill>
                  <a:schemeClr val="bg1"/>
                </a:solidFill>
                <a:latin typeface="ArialMT"/>
              </a:rPr>
              <a:t>Tratándose de conceptos de trabajo no previstos originalmente en el catálogo de conceptos del contrato, es decir, los trabajos extraordinarios, se podrán incorporar. Los precios unitarios deberán ser conciliados y autorizados, previamente a su pago. </a:t>
            </a:r>
            <a:r>
              <a:rPr lang="es-ES" sz="1600" dirty="0">
                <a:solidFill>
                  <a:schemeClr val="bg1"/>
                </a:solidFill>
                <a:latin typeface="ArialMT"/>
              </a:rPr>
              <a:t>(art. 59 10º pfo. LOPSRM)</a:t>
            </a:r>
            <a:endParaRPr lang="es-MX" sz="2000" dirty="0">
              <a:solidFill>
                <a:schemeClr val="bg1"/>
              </a:solidFill>
              <a:latin typeface="ArialMT"/>
            </a:endParaRP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Los </a:t>
            </a:r>
            <a:r>
              <a:rPr lang="es-MX" sz="2000" b="1" dirty="0">
                <a:solidFill>
                  <a:schemeClr val="bg1"/>
                </a:solidFill>
                <a:latin typeface="ArialMT"/>
              </a:rPr>
              <a:t>contratos a precio alzado </a:t>
            </a:r>
            <a:r>
              <a:rPr lang="es-MX" sz="2000" dirty="0">
                <a:solidFill>
                  <a:schemeClr val="bg1"/>
                </a:solidFill>
                <a:latin typeface="ArialMT"/>
              </a:rPr>
              <a:t>o la parte de  los mixtos de esta 		 naturaleza, como regla  general,  </a:t>
            </a:r>
            <a:r>
              <a:rPr lang="es-MX" sz="2000" dirty="0">
                <a:solidFill>
                  <a:schemeClr val="accent6">
                    <a:lumMod val="50000"/>
                  </a:schemeClr>
                </a:solidFill>
                <a:latin typeface="ArialMT"/>
              </a:rPr>
              <a:t>no podrán ser  modificados </a:t>
            </a:r>
            <a:r>
              <a:rPr lang="es-MX" sz="2000" dirty="0">
                <a:solidFill>
                  <a:schemeClr val="bg1"/>
                </a:solidFill>
                <a:latin typeface="ArialMT"/>
              </a:rPr>
              <a:t>en 		         monto o en plazo, ni estarán sujetos a ajustes de costos </a:t>
            </a:r>
            <a:r>
              <a:rPr lang="es-MX" sz="1600" dirty="0">
                <a:solidFill>
                  <a:schemeClr val="bg1"/>
                </a:solidFill>
                <a:latin typeface="ArialMT"/>
              </a:rPr>
              <a:t>(art. 59 6º		                 pfo. LOPSRM)</a:t>
            </a:r>
            <a:r>
              <a:rPr lang="es-MX" sz="2000" dirty="0">
                <a:solidFill>
                  <a:schemeClr val="bg1"/>
                </a:solidFill>
                <a:latin typeface="ArialMT"/>
              </a:rPr>
              <a:t>. </a:t>
            </a:r>
            <a:r>
              <a:rPr lang="es-MX" sz="2000" dirty="0">
                <a:solidFill>
                  <a:schemeClr val="accent3">
                    <a:lumMod val="75000"/>
                  </a:schemeClr>
                </a:solidFill>
                <a:latin typeface="ArialMT"/>
              </a:rPr>
              <a:t>Sin embargo</a:t>
            </a:r>
            <a:r>
              <a:rPr lang="es-MX" sz="2000" dirty="0">
                <a:solidFill>
                  <a:schemeClr val="bg1"/>
                </a:solidFill>
                <a:latin typeface="ArialMT"/>
              </a:rPr>
              <a:t>, cuando con posterioridad a la adjudi- 		       cación, se presenten circunstancias económicas de tipo general 		              que  sean  ajenas a  las partes, las cuales  no pudieron haberse 	             considerado en la proposición, se deberán reconocer incrementos o requerir reducciones, de conformidad con las disposiciones que, en su caso, emita la SHCP (SFP) </a:t>
            </a:r>
            <a:r>
              <a:rPr lang="es-MX" sz="1600" dirty="0">
                <a:solidFill>
                  <a:schemeClr val="bg1"/>
                </a:solidFill>
                <a:latin typeface="ArialMT"/>
              </a:rPr>
              <a:t>(art. 59 6º pfo. LOPSRM)</a:t>
            </a:r>
            <a:r>
              <a:rPr lang="es-MX" sz="2000" dirty="0">
                <a:solidFill>
                  <a:schemeClr val="bg1"/>
                </a:solidFill>
                <a:latin typeface="ArialMT"/>
              </a:rPr>
              <a:t>. 		</a:t>
            </a:r>
          </a:p>
          <a:p>
            <a:pPr marL="0" indent="0" algn="just">
              <a:lnSpc>
                <a:spcPct val="100000"/>
              </a:lnSpc>
              <a:spcBef>
                <a:spcPts val="0"/>
              </a:spcBef>
              <a:buNone/>
            </a:pPr>
            <a:endParaRPr lang="es-MX" sz="1600" dirty="0">
              <a:solidFill>
                <a:schemeClr val="bg1"/>
              </a:solidFill>
              <a:latin typeface="ArialMT"/>
            </a:endParaRP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5122" name="Picture 2" descr="contrato de obra a precio alzado by jorge Sepulveda Salcedo">
            <a:extLst>
              <a:ext uri="{FF2B5EF4-FFF2-40B4-BE49-F238E27FC236}">
                <a16:creationId xmlns:a16="http://schemas.microsoft.com/office/drawing/2014/main" id="{40FF9709-4E4D-B2D4-643B-79D8A9C77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0572" y="3282291"/>
            <a:ext cx="3104690" cy="198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70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100"/>
                                        <p:tgtEl>
                                          <p:spTgt spid="11">
                                            <p:txEl>
                                              <p:pRg st="2" end="2"/>
                                            </p:txEl>
                                          </p:spTgt>
                                        </p:tgtEl>
                                      </p:cBhvr>
                                    </p:animEffect>
                                    <p:anim calcmode="lin" valueType="num">
                                      <p:cBhvr>
                                        <p:cTn id="13" dur="4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4" dur="400" fill="hold"/>
                                        <p:tgtEl>
                                          <p:spTgt spid="11">
                                            <p:txEl>
                                              <p:pRg st="2" end="2"/>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1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1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p:cTn id="21"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1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Effect transition="in" filter="circle(in)">
                                      <p:cBhvr>
                                        <p:cTn id="29" dur="1000"/>
                                        <p:tgtEl>
                                          <p:spTgt spid="11">
                                            <p:txEl>
                                              <p:pRg st="6" end="6"/>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dissolve">
                                      <p:cBhvr>
                                        <p:cTn id="32" dur="1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ín">
  <a:themeElements>
    <a:clrScheme name="Personalizados 2">
      <a:dk1>
        <a:srgbClr val="000000"/>
      </a:dk1>
      <a:lt1>
        <a:srgbClr val="FFFFFF"/>
      </a:lt1>
      <a:dk2>
        <a:srgbClr val="9D360E"/>
      </a:dk2>
      <a:lt2>
        <a:srgbClr val="D9D9D9"/>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Berlín</Template>
  <TotalTime>23612</TotalTime>
  <Words>43434</Words>
  <Application>Microsoft Macintosh PowerPoint</Application>
  <PresentationFormat>Panorámica</PresentationFormat>
  <Paragraphs>2653</Paragraphs>
  <Slides>205</Slides>
  <Notes>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205</vt:i4>
      </vt:variant>
    </vt:vector>
  </HeadingPairs>
  <TitlesOfParts>
    <vt:vector size="217" baseType="lpstr">
      <vt:lpstr>Arial Unicode MS</vt:lpstr>
      <vt:lpstr>Arial</vt:lpstr>
      <vt:lpstr>ArialMT</vt:lpstr>
      <vt:lpstr>Calibri</vt:lpstr>
      <vt:lpstr>Candara</vt:lpstr>
      <vt:lpstr>Courier New</vt:lpstr>
      <vt:lpstr>Helv</vt:lpstr>
      <vt:lpstr>Times New Roman</vt:lpstr>
      <vt:lpstr>Trebuchet MS</vt:lpstr>
      <vt:lpstr>Univers</vt:lpstr>
      <vt:lpstr>Wingdings</vt:lpstr>
      <vt:lpstr>Berlín</vt:lpstr>
      <vt:lpstr>               UNIVERSIDAD NACIONAL AUTÓNOMA DE MÉXICO</vt:lpstr>
      <vt:lpstr>OBJETIVO GENERAL </vt:lpstr>
      <vt:lpstr>OBJETIVOS ESPECÍFICOS DE LA MATERIA. </vt:lpstr>
      <vt:lpstr>TEMARIO</vt:lpstr>
      <vt:lpstr>Presentación de PowerPoint</vt:lpstr>
      <vt:lpstr>Presentación de PowerPoint</vt:lpstr>
      <vt:lpstr>Unidad 1. Marco Jurídico de las adquisiciones, arrendamientos y servicios y de la obra pública.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Unidad 2. Planeación, presupuestación y programación de las contrataciones públicas.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Unidad 3. Procedimientos de contratación.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Unidad 4. Ejecución de la obra pública.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Unidad 5. Otros sistemas electrónicos aplicables a las contrataciones públicas.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Unidad 6. Terminación de los trabajos y de las obligaciones contractuales.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UNIVERSIDAD NACIONAL AUTÓNOMA DE MÉXICO  PROGRAMA DE POSGRADO EN CIENCIAS DE LA ADMINISTRACIÓN</dc:title>
  <dc:creator>Fernando Gomez de Lara</dc:creator>
  <cp:lastModifiedBy>Fernando Gomez de Lara</cp:lastModifiedBy>
  <cp:revision>143</cp:revision>
  <dcterms:created xsi:type="dcterms:W3CDTF">2022-12-12T16:21:59Z</dcterms:created>
  <dcterms:modified xsi:type="dcterms:W3CDTF">2023-02-19T00:59:10Z</dcterms:modified>
</cp:coreProperties>
</file>